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DejaVu Serif Bold" charset="0"/>
      <p:regular r:id="rId17"/>
    </p:embeddedFont>
    <p:embeddedFont>
      <p:font typeface="Open Sans Bold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latsi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40.sv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4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3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502207" y="2328759"/>
            <a:ext cx="5283586" cy="137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F95C47"/>
                </a:solidFill>
                <a:latin typeface="More Sugar"/>
              </a:rPr>
              <a:t>LQVT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25618" y="3992495"/>
            <a:ext cx="13636764" cy="323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>
                <a:solidFill>
                  <a:srgbClr val="182C45"/>
                </a:solidFill>
                <a:latin typeface="Alatsi"/>
              </a:rPr>
              <a:t>So sánh chiều cao của 2 đối tượng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629221" y="4477421"/>
            <a:ext cx="3209544" cy="4114800"/>
          </a:xfrm>
          <a:custGeom>
            <a:avLst/>
            <a:gdLst/>
            <a:ahLst/>
            <a:cxnLst/>
            <a:rect l="l" t="t" r="r" b="b"/>
            <a:pathLst>
              <a:path w="3209544" h="4114800">
                <a:moveTo>
                  <a:pt x="0" y="0"/>
                </a:moveTo>
                <a:lnTo>
                  <a:pt x="3209544" y="0"/>
                </a:lnTo>
                <a:lnTo>
                  <a:pt x="3209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766789" y="870336"/>
            <a:ext cx="12754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Bé hãy chọn những đồ vật cao hơn</a:t>
            </a:r>
          </a:p>
        </p:txBody>
      </p:sp>
      <p:sp>
        <p:nvSpPr>
          <p:cNvPr id="25" name="Freeform 25"/>
          <p:cNvSpPr/>
          <p:nvPr/>
        </p:nvSpPr>
        <p:spPr>
          <a:xfrm>
            <a:off x="10852895" y="2623643"/>
            <a:ext cx="3606063" cy="5968579"/>
          </a:xfrm>
          <a:custGeom>
            <a:avLst/>
            <a:gdLst/>
            <a:ahLst/>
            <a:cxnLst/>
            <a:rect l="l" t="t" r="r" b="b"/>
            <a:pathLst>
              <a:path w="3606063" h="4623158">
                <a:moveTo>
                  <a:pt x="0" y="0"/>
                </a:moveTo>
                <a:lnTo>
                  <a:pt x="3606063" y="0"/>
                </a:lnTo>
                <a:lnTo>
                  <a:pt x="3606063" y="4623157"/>
                </a:lnTo>
                <a:lnTo>
                  <a:pt x="0" y="46231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990231" y="4762708"/>
            <a:ext cx="2611028" cy="4114800"/>
          </a:xfrm>
          <a:custGeom>
            <a:avLst/>
            <a:gdLst/>
            <a:ahLst/>
            <a:cxnLst/>
            <a:rect l="l" t="t" r="r" b="b"/>
            <a:pathLst>
              <a:path w="2611028" h="4114800">
                <a:moveTo>
                  <a:pt x="0" y="0"/>
                </a:moveTo>
                <a:lnTo>
                  <a:pt x="2611027" y="0"/>
                </a:lnTo>
                <a:lnTo>
                  <a:pt x="26110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130674" y="870336"/>
            <a:ext cx="1202665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Bé hãy chọn những vật thấp hơn</a:t>
            </a:r>
          </a:p>
        </p:txBody>
      </p:sp>
      <p:sp>
        <p:nvSpPr>
          <p:cNvPr id="25" name="Freeform 25"/>
          <p:cNvSpPr/>
          <p:nvPr/>
        </p:nvSpPr>
        <p:spPr>
          <a:xfrm>
            <a:off x="9144000" y="2725007"/>
            <a:ext cx="3620391" cy="6152501"/>
          </a:xfrm>
          <a:custGeom>
            <a:avLst/>
            <a:gdLst/>
            <a:ahLst/>
            <a:cxnLst/>
            <a:rect l="l" t="t" r="r" b="b"/>
            <a:pathLst>
              <a:path w="3620391" h="5705488">
                <a:moveTo>
                  <a:pt x="0" y="0"/>
                </a:moveTo>
                <a:lnTo>
                  <a:pt x="3620391" y="0"/>
                </a:lnTo>
                <a:lnTo>
                  <a:pt x="3620391" y="5705488"/>
                </a:lnTo>
                <a:lnTo>
                  <a:pt x="0" y="5705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354752" y="4315696"/>
            <a:ext cx="1356377" cy="4114800"/>
          </a:xfrm>
          <a:custGeom>
            <a:avLst/>
            <a:gdLst/>
            <a:ahLst/>
            <a:cxnLst/>
            <a:rect l="l" t="t" r="r" b="b"/>
            <a:pathLst>
              <a:path w="1356377" h="4114800">
                <a:moveTo>
                  <a:pt x="0" y="0"/>
                </a:moveTo>
                <a:lnTo>
                  <a:pt x="1356376" y="0"/>
                </a:lnTo>
                <a:lnTo>
                  <a:pt x="13563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130674" y="870336"/>
            <a:ext cx="1202665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Bé hãy chọn những vật thấp hơn</a:t>
            </a:r>
          </a:p>
        </p:txBody>
      </p:sp>
      <p:sp>
        <p:nvSpPr>
          <p:cNvPr id="25" name="Freeform 25"/>
          <p:cNvSpPr/>
          <p:nvPr/>
        </p:nvSpPr>
        <p:spPr>
          <a:xfrm>
            <a:off x="9769313" y="2375780"/>
            <a:ext cx="1736888" cy="6054716"/>
          </a:xfrm>
          <a:custGeom>
            <a:avLst/>
            <a:gdLst/>
            <a:ahLst/>
            <a:cxnLst/>
            <a:rect l="l" t="t" r="r" b="b"/>
            <a:pathLst>
              <a:path w="1880721" h="5705488">
                <a:moveTo>
                  <a:pt x="0" y="0"/>
                </a:moveTo>
                <a:lnTo>
                  <a:pt x="1880721" y="0"/>
                </a:lnTo>
                <a:lnTo>
                  <a:pt x="1880721" y="5705488"/>
                </a:lnTo>
                <a:lnTo>
                  <a:pt x="0" y="5705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35162" y="1725878"/>
            <a:ext cx="12560509" cy="6835245"/>
            <a:chOff x="0" y="0"/>
            <a:chExt cx="149360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93609" cy="812800"/>
            </a:xfrm>
            <a:custGeom>
              <a:avLst/>
              <a:gdLst/>
              <a:ahLst/>
              <a:cxnLst/>
              <a:rect l="l" t="t" r="r" b="b"/>
              <a:pathLst>
                <a:path w="1493609" h="812800">
                  <a:moveTo>
                    <a:pt x="0" y="0"/>
                  </a:moveTo>
                  <a:lnTo>
                    <a:pt x="1493609" y="0"/>
                  </a:lnTo>
                  <a:lnTo>
                    <a:pt x="149360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49360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59503" y="3834135"/>
            <a:ext cx="14602420" cy="241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 TC2: Tìm hoa và quả cho cây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42790" y="1725878"/>
            <a:ext cx="14966747" cy="6835245"/>
            <a:chOff x="0" y="0"/>
            <a:chExt cx="177974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79742" cy="812800"/>
            </a:xfrm>
            <a:custGeom>
              <a:avLst/>
              <a:gdLst/>
              <a:ahLst/>
              <a:cxnLst/>
              <a:rect l="l" t="t" r="r" b="b"/>
              <a:pathLst>
                <a:path w="1779742" h="812800">
                  <a:moveTo>
                    <a:pt x="0" y="0"/>
                  </a:moveTo>
                  <a:lnTo>
                    <a:pt x="1779742" y="0"/>
                  </a:lnTo>
                  <a:lnTo>
                    <a:pt x="17797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7974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42790" y="488019"/>
            <a:ext cx="14602420" cy="241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 TC2: Tìm hoa và quả cho cây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2554161" y="2490855"/>
            <a:ext cx="13544006" cy="620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6"/>
              </a:lnSpc>
            </a:pPr>
            <a:r>
              <a:rPr lang="en-US" sz="4376">
                <a:solidFill>
                  <a:srgbClr val="3C2E3D"/>
                </a:solidFill>
                <a:latin typeface="Open Sans Bold"/>
              </a:rPr>
              <a:t>Cô có 1 cây cao và 1 cây thấp cho mỗi đội</a:t>
            </a:r>
          </a:p>
          <a:p>
            <a:pPr algn="ctr">
              <a:lnSpc>
                <a:spcPts val="6126"/>
              </a:lnSpc>
            </a:pPr>
            <a:r>
              <a:rPr lang="en-US" sz="4376">
                <a:solidFill>
                  <a:srgbClr val="3C2E3D"/>
                </a:solidFill>
                <a:latin typeface="Open Sans Bold"/>
              </a:rPr>
              <a:t>Cách chơi: Cô cho trẻ đi theo đường hẹp lên lấy hoa gắn cho cây thấp, quả gắn cho cây cao mối lượt lên mỗi bạn chỉ được chọn 1 loại hoa hoặc quả để gắn lên cây</a:t>
            </a:r>
          </a:p>
          <a:p>
            <a:pPr algn="ctr">
              <a:lnSpc>
                <a:spcPts val="6126"/>
              </a:lnSpc>
            </a:pPr>
            <a:r>
              <a:rPr lang="en-US" sz="4376">
                <a:solidFill>
                  <a:srgbClr val="3C2E3D"/>
                </a:solidFill>
                <a:latin typeface="Open Sans Bold"/>
              </a:rPr>
              <a:t>Luật chơi: Đội nào gắn đúng nhiều hơn sẽ dành chiến thắng</a:t>
            </a:r>
          </a:p>
          <a:p>
            <a:pPr algn="ctr">
              <a:lnSpc>
                <a:spcPts val="6546"/>
              </a:lnSpc>
            </a:pPr>
            <a:endParaRPr lang="en-US" sz="4376">
              <a:solidFill>
                <a:srgbClr val="3C2E3D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35162" y="1725878"/>
            <a:ext cx="12560509" cy="6835245"/>
            <a:chOff x="0" y="0"/>
            <a:chExt cx="149360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93609" cy="812800"/>
            </a:xfrm>
            <a:custGeom>
              <a:avLst/>
              <a:gdLst/>
              <a:ahLst/>
              <a:cxnLst/>
              <a:rect l="l" t="t" r="r" b="b"/>
              <a:pathLst>
                <a:path w="1493609" h="812800">
                  <a:moveTo>
                    <a:pt x="0" y="0"/>
                  </a:moveTo>
                  <a:lnTo>
                    <a:pt x="1493609" y="0"/>
                  </a:lnTo>
                  <a:lnTo>
                    <a:pt x="149360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49360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59503" y="3682369"/>
            <a:ext cx="14602420" cy="2566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7"/>
              </a:lnSpc>
            </a:pPr>
            <a:r>
              <a:rPr lang="en-US" sz="7741">
                <a:solidFill>
                  <a:srgbClr val="3C2E3D"/>
                </a:solidFill>
                <a:latin typeface="Open Sans Bold"/>
              </a:rPr>
              <a:t> Kết thúc</a:t>
            </a:r>
          </a:p>
          <a:p>
            <a:pPr algn="ctr">
              <a:lnSpc>
                <a:spcPts val="9717"/>
              </a:lnSpc>
            </a:pPr>
            <a:endParaRPr lang="en-US" sz="77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621671" y="1928767"/>
            <a:ext cx="13042196" cy="6632355"/>
            <a:chOff x="0" y="0"/>
            <a:chExt cx="1550888" cy="78867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50888" cy="788674"/>
            </a:xfrm>
            <a:custGeom>
              <a:avLst/>
              <a:gdLst/>
              <a:ahLst/>
              <a:cxnLst/>
              <a:rect l="l" t="t" r="r" b="b"/>
              <a:pathLst>
                <a:path w="1550888" h="788674">
                  <a:moveTo>
                    <a:pt x="0" y="0"/>
                  </a:moveTo>
                  <a:lnTo>
                    <a:pt x="1550888" y="0"/>
                  </a:lnTo>
                  <a:lnTo>
                    <a:pt x="1550888" y="788674"/>
                  </a:lnTo>
                  <a:lnTo>
                    <a:pt x="0" y="788674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50888" cy="826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046716" y="3038437"/>
            <a:ext cx="12103099" cy="344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6546">
                <a:solidFill>
                  <a:srgbClr val="3C2E3D"/>
                </a:solidFill>
                <a:latin typeface="Open Sans Bold"/>
              </a:rPr>
              <a:t>Cô cho trẻ hát: “Em yêu cây xanh” và trò chuyện, dẫn dắt vào bài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2926904" y="7814886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3" y="0"/>
                </a:lnTo>
                <a:lnTo>
                  <a:pt x="951463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621671" y="1725878"/>
            <a:ext cx="12668066" cy="6835245"/>
            <a:chOff x="0" y="0"/>
            <a:chExt cx="150639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06399" cy="812800"/>
            </a:xfrm>
            <a:custGeom>
              <a:avLst/>
              <a:gdLst/>
              <a:ahLst/>
              <a:cxnLst/>
              <a:rect l="l" t="t" r="r" b="b"/>
              <a:pathLst>
                <a:path w="1506399" h="812800">
                  <a:moveTo>
                    <a:pt x="0" y="0"/>
                  </a:moveTo>
                  <a:lnTo>
                    <a:pt x="1506399" y="0"/>
                  </a:lnTo>
                  <a:lnTo>
                    <a:pt x="150639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0639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208622" y="4174712"/>
            <a:ext cx="12878978" cy="373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 dirty="0">
                <a:solidFill>
                  <a:srgbClr val="3C2E3D"/>
                </a:solidFill>
                <a:latin typeface="Open Sans Bold"/>
              </a:rPr>
              <a:t>*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Ôn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cao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hơn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,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thấp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hơn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so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với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bản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thân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trẻ</a:t>
            </a:r>
            <a:endParaRPr lang="en-US" sz="6941" dirty="0">
              <a:solidFill>
                <a:srgbClr val="3C2E3D"/>
              </a:solidFill>
              <a:latin typeface="Open Sans Bold"/>
            </a:endParaRPr>
          </a:p>
          <a:p>
            <a:pPr algn="ctr">
              <a:lnSpc>
                <a:spcPts val="9717"/>
              </a:lnSpc>
            </a:pPr>
            <a:endParaRPr lang="en-US" sz="6941" dirty="0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914642" y="1028700"/>
            <a:ext cx="3564928" cy="8299219"/>
          </a:xfrm>
          <a:custGeom>
            <a:avLst/>
            <a:gdLst/>
            <a:ahLst/>
            <a:cxnLst/>
            <a:rect l="l" t="t" r="r" b="b"/>
            <a:pathLst>
              <a:path w="3564928" h="7505112">
                <a:moveTo>
                  <a:pt x="0" y="0"/>
                </a:moveTo>
                <a:lnTo>
                  <a:pt x="3564928" y="0"/>
                </a:lnTo>
                <a:lnTo>
                  <a:pt x="3564928" y="7505112"/>
                </a:lnTo>
                <a:lnTo>
                  <a:pt x="0" y="750511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531612" y="2269821"/>
            <a:ext cx="3945692" cy="6957718"/>
          </a:xfrm>
          <a:custGeom>
            <a:avLst/>
            <a:gdLst/>
            <a:ahLst/>
            <a:cxnLst/>
            <a:rect l="l" t="t" r="r" b="b"/>
            <a:pathLst>
              <a:path w="3945692" h="8198839">
                <a:moveTo>
                  <a:pt x="0" y="0"/>
                </a:moveTo>
                <a:lnTo>
                  <a:pt x="3945692" y="0"/>
                </a:lnTo>
                <a:lnTo>
                  <a:pt x="3945692" y="8198839"/>
                </a:lnTo>
                <a:lnTo>
                  <a:pt x="0" y="81988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cxnSp>
        <p:nvCxnSpPr>
          <p:cNvPr id="26" name="Straight Connector 25"/>
          <p:cNvCxnSpPr/>
          <p:nvPr/>
        </p:nvCxnSpPr>
        <p:spPr>
          <a:xfrm>
            <a:off x="7162800" y="2269821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81600" y="1028700"/>
            <a:ext cx="9448800" cy="21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372600" y="1050653"/>
            <a:ext cx="0" cy="13251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44200" y="1365228"/>
            <a:ext cx="497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9753600" y="1375795"/>
            <a:ext cx="533400" cy="556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208622" y="1725878"/>
            <a:ext cx="14602420" cy="6835245"/>
            <a:chOff x="0" y="0"/>
            <a:chExt cx="173641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36419" cy="812800"/>
            </a:xfrm>
            <a:custGeom>
              <a:avLst/>
              <a:gdLst/>
              <a:ahLst/>
              <a:cxnLst/>
              <a:rect l="l" t="t" r="r" b="b"/>
              <a:pathLst>
                <a:path w="1736419" h="812800">
                  <a:moveTo>
                    <a:pt x="0" y="0"/>
                  </a:moveTo>
                  <a:lnTo>
                    <a:pt x="1736419" y="0"/>
                  </a:lnTo>
                  <a:lnTo>
                    <a:pt x="173641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3641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208622" y="2945987"/>
            <a:ext cx="14602420" cy="487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* So sánh chiều cao của 2 đối tượng, nói đúng từ cao hơn-thấp hơn.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648200" y="4471050"/>
            <a:ext cx="1856803" cy="4114800"/>
          </a:xfrm>
          <a:custGeom>
            <a:avLst/>
            <a:gdLst/>
            <a:ahLst/>
            <a:cxnLst/>
            <a:rect l="l" t="t" r="r" b="b"/>
            <a:pathLst>
              <a:path w="1856803" h="4114800">
                <a:moveTo>
                  <a:pt x="0" y="0"/>
                </a:moveTo>
                <a:lnTo>
                  <a:pt x="1856803" y="0"/>
                </a:lnTo>
                <a:lnTo>
                  <a:pt x="18568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933992" y="1654098"/>
            <a:ext cx="2622792" cy="7054700"/>
          </a:xfrm>
          <a:custGeom>
            <a:avLst/>
            <a:gdLst/>
            <a:ahLst/>
            <a:cxnLst/>
            <a:rect l="l" t="t" r="r" b="b"/>
            <a:pathLst>
              <a:path w="2622792" h="7054700">
                <a:moveTo>
                  <a:pt x="0" y="0"/>
                </a:moveTo>
                <a:lnTo>
                  <a:pt x="2622792" y="0"/>
                </a:lnTo>
                <a:lnTo>
                  <a:pt x="2622792" y="7054700"/>
                </a:lnTo>
                <a:lnTo>
                  <a:pt x="0" y="70547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670" r="-8670"/>
            </a:stretch>
          </a:blipFill>
        </p:spPr>
      </p:sp>
      <p:cxnSp>
        <p:nvCxnSpPr>
          <p:cNvPr id="25" name="Straight Connector 24"/>
          <p:cNvCxnSpPr/>
          <p:nvPr/>
        </p:nvCxnSpPr>
        <p:spPr>
          <a:xfrm>
            <a:off x="3048000" y="1654098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4405099"/>
            <a:ext cx="7010400" cy="21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7400" y="1657615"/>
            <a:ext cx="0" cy="2750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58585" y="2712149"/>
            <a:ext cx="497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648200" y="2792353"/>
            <a:ext cx="533400" cy="556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185646" y="1725878"/>
            <a:ext cx="10001483" cy="6930255"/>
            <a:chOff x="0" y="0"/>
            <a:chExt cx="1189307" cy="82409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89307" cy="824098"/>
            </a:xfrm>
            <a:custGeom>
              <a:avLst/>
              <a:gdLst/>
              <a:ahLst/>
              <a:cxnLst/>
              <a:rect l="l" t="t" r="r" b="b"/>
              <a:pathLst>
                <a:path w="1189307" h="824098">
                  <a:moveTo>
                    <a:pt x="0" y="0"/>
                  </a:moveTo>
                  <a:lnTo>
                    <a:pt x="1189307" y="0"/>
                  </a:lnTo>
                  <a:lnTo>
                    <a:pt x="1189307" y="824098"/>
                  </a:lnTo>
                  <a:lnTo>
                    <a:pt x="0" y="824098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89307" cy="862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59503" y="3834135"/>
            <a:ext cx="14602420" cy="241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* Luyện tập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786501" y="1725878"/>
            <a:ext cx="11038466" cy="6835245"/>
            <a:chOff x="0" y="0"/>
            <a:chExt cx="131261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12618" cy="812800"/>
            </a:xfrm>
            <a:custGeom>
              <a:avLst/>
              <a:gdLst/>
              <a:ahLst/>
              <a:cxnLst/>
              <a:rect l="l" t="t" r="r" b="b"/>
              <a:pathLst>
                <a:path w="1312618" h="812800">
                  <a:moveTo>
                    <a:pt x="0" y="0"/>
                  </a:moveTo>
                  <a:lnTo>
                    <a:pt x="1312618" y="0"/>
                  </a:lnTo>
                  <a:lnTo>
                    <a:pt x="13126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31261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59503" y="3834135"/>
            <a:ext cx="14602420" cy="241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TC1: Ai thông minh hơn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72643" y="4315696"/>
            <a:ext cx="3322701" cy="41148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909049" y="3517668"/>
            <a:ext cx="2200537" cy="4912827"/>
          </a:xfrm>
          <a:custGeom>
            <a:avLst/>
            <a:gdLst/>
            <a:ahLst/>
            <a:cxnLst/>
            <a:rect l="l" t="t" r="r" b="b"/>
            <a:pathLst>
              <a:path w="2200537" h="4912827">
                <a:moveTo>
                  <a:pt x="0" y="0"/>
                </a:moveTo>
                <a:lnTo>
                  <a:pt x="2200537" y="0"/>
                </a:lnTo>
                <a:lnTo>
                  <a:pt x="2200537" y="4912828"/>
                </a:lnTo>
                <a:lnTo>
                  <a:pt x="0" y="49128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766789" y="870336"/>
            <a:ext cx="12754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Bé hãy chọn những đồ vật cao hơn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188</Words>
  <Application>Microsoft Office PowerPoint</Application>
  <PresentationFormat>Custom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DejaVu Serif Bold</vt:lpstr>
      <vt:lpstr>More Sugar</vt:lpstr>
      <vt:lpstr>Open Sans Bold</vt:lpstr>
      <vt:lpstr>Calibri</vt:lpstr>
      <vt:lpstr>Alatsi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sánh chiều cao của 2 đối tượng</dc:title>
  <cp:lastModifiedBy>SKY</cp:lastModifiedBy>
  <cp:revision>2</cp:revision>
  <dcterms:created xsi:type="dcterms:W3CDTF">2006-08-16T00:00:00Z</dcterms:created>
  <dcterms:modified xsi:type="dcterms:W3CDTF">2023-11-23T05:22:59Z</dcterms:modified>
  <dc:identifier>DAF03hPvjRM</dc:identifier>
</cp:coreProperties>
</file>