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6" r:id="rId4"/>
    <p:sldId id="257" r:id="rId5"/>
    <p:sldId id="259" r:id="rId6"/>
    <p:sldId id="260" r:id="rId7"/>
    <p:sldId id="261" r:id="rId8"/>
    <p:sldId id="267" r:id="rId9"/>
    <p:sldId id="268" r:id="rId10"/>
    <p:sldId id="269" r:id="rId11"/>
    <p:sldId id="270" r:id="rId12"/>
    <p:sldId id="271" r:id="rId13"/>
    <p:sldId id="27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CD978-596D-43A7-A9DE-392089529B3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298699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CD978-596D-43A7-A9DE-392089529B3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115594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CD978-596D-43A7-A9DE-392089529B3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302103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CD978-596D-43A7-A9DE-392089529B3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99490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CD978-596D-43A7-A9DE-392089529B3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310558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CD978-596D-43A7-A9DE-392089529B32}"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152443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CD978-596D-43A7-A9DE-392089529B32}" type="datetimeFigureOut">
              <a:rPr lang="en-US" smtClean="0"/>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104880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CD978-596D-43A7-A9DE-392089529B32}" type="datetimeFigureOut">
              <a:rPr lang="en-US" smtClean="0"/>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105228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CD978-596D-43A7-A9DE-392089529B32}" type="datetimeFigureOut">
              <a:rPr lang="en-US" smtClean="0"/>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274960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CD978-596D-43A7-A9DE-392089529B32}"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279204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CD978-596D-43A7-A9DE-392089529B32}"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DC7AB-EFCA-46B9-8B74-205F300BFAEC}" type="slidenum">
              <a:rPr lang="en-US" smtClean="0"/>
              <a:t>‹#›</a:t>
            </a:fld>
            <a:endParaRPr lang="en-US"/>
          </a:p>
        </p:txBody>
      </p:sp>
    </p:spTree>
    <p:extLst>
      <p:ext uri="{BB962C8B-B14F-4D97-AF65-F5344CB8AC3E}">
        <p14:creationId xmlns:p14="http://schemas.microsoft.com/office/powerpoint/2010/main" val="48976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BCD978-596D-43A7-A9DE-392089529B32}" type="datetimeFigureOut">
              <a:rPr lang="en-US" smtClean="0"/>
              <a:t>9/16/2023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0DC7AB-EFCA-46B9-8B74-205F300BFAEC}" type="slidenum">
              <a:rPr lang="en-US" smtClean="0"/>
              <a:t>‹#›</a:t>
            </a:fld>
            <a:endParaRPr lang="en-US"/>
          </a:p>
        </p:txBody>
      </p:sp>
    </p:spTree>
    <p:extLst>
      <p:ext uri="{BB962C8B-B14F-4D97-AF65-F5344CB8AC3E}">
        <p14:creationId xmlns:p14="http://schemas.microsoft.com/office/powerpoint/2010/main" val="2697194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horzBrick">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57251"/>
            <a:ext cx="8229600" cy="3394472"/>
          </a:xfrm>
        </p:spPr>
        <p:txBody>
          <a:bodyPr/>
          <a:lstStyle/>
          <a:p>
            <a:endParaRPr lang="en-US" dirty="0" smtClean="0"/>
          </a:p>
          <a:p>
            <a:pPr marL="0" indent="0" algn="ctr">
              <a:buNone/>
            </a:pPr>
            <a:r>
              <a:rPr lang="en-US" sz="4000" b="1" dirty="0" err="1" smtClean="0"/>
              <a:t>Câu</a:t>
            </a:r>
            <a:r>
              <a:rPr lang="en-US" sz="4000" b="1" dirty="0" smtClean="0"/>
              <a:t> </a:t>
            </a:r>
            <a:r>
              <a:rPr lang="en-US" sz="4000" b="1" dirty="0" err="1" smtClean="0"/>
              <a:t>đố</a:t>
            </a:r>
            <a:endParaRPr lang="en-US" sz="4000" b="1" dirty="0"/>
          </a:p>
        </p:txBody>
      </p:sp>
      <p:sp>
        <p:nvSpPr>
          <p:cNvPr id="4" name="Rectangle 3"/>
          <p:cNvSpPr/>
          <p:nvPr/>
        </p:nvSpPr>
        <p:spPr>
          <a:xfrm>
            <a:off x="1143000" y="2057401"/>
            <a:ext cx="7162800" cy="954107"/>
          </a:xfrm>
          <a:prstGeom prst="rect">
            <a:avLst/>
          </a:prstGeom>
        </p:spPr>
        <p:txBody>
          <a:bodyPr wrap="square">
            <a:spAutoFit/>
          </a:bodyPr>
          <a:lstStyle/>
          <a:p>
            <a:pPr algn="ctr"/>
            <a:r>
              <a:rPr lang="vi-VN" sz="2800" dirty="0"/>
              <a:t>“Con gì hai mắt trong veo</a:t>
            </a:r>
          </a:p>
          <a:p>
            <a:pPr algn="ctr"/>
            <a:r>
              <a:rPr lang="vi-VN" sz="2800" dirty="0"/>
              <a:t>Thích nằm sưởi nắng, thích trèo cây cau</a:t>
            </a:r>
            <a:r>
              <a:rPr lang="vi-VN" sz="2800" dirty="0" smtClean="0"/>
              <a:t>?”</a:t>
            </a:r>
            <a:endParaRPr lang="vi-VN" sz="2800" dirty="0"/>
          </a:p>
        </p:txBody>
      </p:sp>
    </p:spTree>
    <p:extLst>
      <p:ext uri="{BB962C8B-B14F-4D97-AF65-F5344CB8AC3E}">
        <p14:creationId xmlns:p14="http://schemas.microsoft.com/office/powerpoint/2010/main" val="322613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90"/>
          <a:stretch/>
        </p:blipFill>
        <p:spPr bwMode="auto">
          <a:xfrm>
            <a:off x="-1" y="25977"/>
            <a:ext cx="9103407" cy="517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457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94"/>
          <a:stretch/>
        </p:blipFill>
        <p:spPr bwMode="auto">
          <a:xfrm>
            <a:off x="0" y="20781"/>
            <a:ext cx="9154194" cy="512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37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75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10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436" y="514351"/>
            <a:ext cx="7239000" cy="2062103"/>
          </a:xfrm>
          <a:prstGeom prst="rect">
            <a:avLst/>
          </a:prstGeom>
        </p:spPr>
        <p:txBody>
          <a:bodyPr wrap="square">
            <a:spAutoFit/>
          </a:bodyPr>
          <a:lstStyle/>
          <a:p>
            <a:pPr algn="ctr"/>
            <a:r>
              <a:rPr lang="vi-VN" sz="3200" b="1" dirty="0" smtClean="0">
                <a:solidFill>
                  <a:srgbClr val="002060"/>
                </a:solidFill>
                <a:latin typeface="+mj-lt"/>
              </a:rPr>
              <a:t>* </a:t>
            </a:r>
            <a:r>
              <a:rPr lang="en-US" sz="3200" b="1" dirty="0" smtClean="0">
                <a:solidFill>
                  <a:srgbClr val="002060"/>
                </a:solidFill>
                <a:latin typeface="+mj-lt"/>
              </a:rPr>
              <a:t>G</a:t>
            </a:r>
            <a:r>
              <a:rPr lang="vi-VN" sz="3200" b="1" dirty="0" smtClean="0">
                <a:solidFill>
                  <a:srgbClr val="002060"/>
                </a:solidFill>
                <a:latin typeface="+mj-lt"/>
              </a:rPr>
              <a:t>iáo dục </a:t>
            </a:r>
          </a:p>
          <a:p>
            <a:pPr algn="just"/>
            <a:r>
              <a:rPr lang="vi-VN" sz="2400" dirty="0" smtClean="0">
                <a:solidFill>
                  <a:srgbClr val="002060"/>
                </a:solidFill>
              </a:rPr>
              <a:t>- Khi đánh răng cần phải có bàn chải, kem đánh</a:t>
            </a:r>
          </a:p>
          <a:p>
            <a:pPr algn="just"/>
            <a:r>
              <a:rPr lang="vi-VN" sz="2400" dirty="0" smtClean="0">
                <a:solidFill>
                  <a:srgbClr val="002060"/>
                </a:solidFill>
              </a:rPr>
              <a:t>răng và nước, các con nhớ đánh răng sau khi ngủ</a:t>
            </a:r>
          </a:p>
          <a:p>
            <a:pPr algn="just"/>
            <a:r>
              <a:rPr lang="vi-VN" sz="2400" dirty="0" smtClean="0">
                <a:solidFill>
                  <a:srgbClr val="002060"/>
                </a:solidFill>
              </a:rPr>
              <a:t>dậy,sau khi ăn thức ăn và đồ ngọt và trước khi đi</a:t>
            </a:r>
          </a:p>
          <a:p>
            <a:pPr algn="just"/>
            <a:r>
              <a:rPr lang="vi-VN" sz="2400" dirty="0" smtClean="0">
                <a:solidFill>
                  <a:srgbClr val="002060"/>
                </a:solidFill>
              </a:rPr>
              <a:t>ngủ nhé!</a:t>
            </a:r>
            <a:endParaRPr lang="en-US" sz="2400" dirty="0">
              <a:solidFill>
                <a:srgbClr val="002060"/>
              </a:solidFill>
            </a:endParaRPr>
          </a:p>
        </p:txBody>
      </p:sp>
      <p:pic>
        <p:nvPicPr>
          <p:cNvPr id="1126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69" b="99231" l="10000" r="90000"/>
                    </a14:imgEffect>
                  </a14:imgLayer>
                </a14:imgProps>
              </a:ext>
              <a:ext uri="{28A0092B-C50C-407E-A947-70E740481C1C}">
                <a14:useLocalDpi xmlns:a14="http://schemas.microsoft.com/office/drawing/2010/main" val="0"/>
              </a:ext>
            </a:extLst>
          </a:blip>
          <a:srcRect/>
          <a:stretch>
            <a:fillRect/>
          </a:stretch>
        </p:blipFill>
        <p:spPr bwMode="auto">
          <a:xfrm>
            <a:off x="2362200" y="1828801"/>
            <a:ext cx="3581400" cy="310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0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84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Rectangle 3"/>
          <p:cNvSpPr>
            <a:spLocks noChangeArrowheads="1"/>
          </p:cNvSpPr>
          <p:nvPr/>
        </p:nvSpPr>
        <p:spPr bwMode="auto">
          <a:xfrm>
            <a:off x="325582" y="-513624"/>
            <a:ext cx="8534400" cy="64712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3767" rIns="0" bIns="8887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2400" b="1" i="0" u="none" strike="noStrike" cap="none" normalizeH="0" baseline="0" dirty="0" err="1" smtClean="0">
                <a:ln>
                  <a:noFill/>
                </a:ln>
                <a:solidFill>
                  <a:srgbClr val="002060"/>
                </a:solidFill>
                <a:effectLst/>
                <a:latin typeface="Arial" pitchFamily="34" charset="0"/>
                <a:cs typeface="Arial" pitchFamily="34" charset="0"/>
              </a:rPr>
              <a:t>Truyện</a:t>
            </a:r>
            <a:r>
              <a:rPr kumimoji="0" lang="en-US" sz="2400" b="1" i="0" u="none" strike="noStrike" cap="none" normalizeH="0" baseline="0" dirty="0" smtClean="0">
                <a:ln>
                  <a:noFill/>
                </a:ln>
                <a:solidFill>
                  <a:srgbClr val="002060"/>
                </a:solidFill>
                <a:effectLst/>
                <a:latin typeface="Arial" pitchFamily="34" charset="0"/>
                <a:cs typeface="Arial" pitchFamily="34" charset="0"/>
              </a:rPr>
              <a:t> </a:t>
            </a:r>
            <a:r>
              <a:rPr kumimoji="0" lang="en-US" sz="2400" b="1" i="0" u="none" strike="noStrike" cap="none" normalizeH="0" baseline="0" dirty="0" err="1" smtClean="0">
                <a:ln>
                  <a:noFill/>
                </a:ln>
                <a:solidFill>
                  <a:srgbClr val="002060"/>
                </a:solidFill>
                <a:effectLst/>
                <a:latin typeface="Arial" pitchFamily="34" charset="0"/>
                <a:cs typeface="Arial" pitchFamily="34" charset="0"/>
              </a:rPr>
              <a:t>Chú</a:t>
            </a:r>
            <a:r>
              <a:rPr kumimoji="0" lang="en-US" sz="2400" b="1" i="0" u="none" strike="noStrike" cap="none" normalizeH="0" baseline="0" dirty="0" smtClean="0">
                <a:ln>
                  <a:noFill/>
                </a:ln>
                <a:solidFill>
                  <a:srgbClr val="002060"/>
                </a:solidFill>
                <a:effectLst/>
                <a:latin typeface="Arial" pitchFamily="34" charset="0"/>
                <a:cs typeface="Arial" pitchFamily="34" charset="0"/>
              </a:rPr>
              <a:t> </a:t>
            </a:r>
            <a:r>
              <a:rPr kumimoji="0" lang="en-US" sz="2400" b="1" i="0" u="none" strike="noStrike" cap="none" normalizeH="0" baseline="0" dirty="0" err="1" smtClean="0">
                <a:ln>
                  <a:noFill/>
                </a:ln>
                <a:solidFill>
                  <a:srgbClr val="002060"/>
                </a:solidFill>
                <a:effectLst/>
                <a:latin typeface="Arial" pitchFamily="34" charset="0"/>
                <a:cs typeface="Arial" pitchFamily="34" charset="0"/>
              </a:rPr>
              <a:t>Mèo</a:t>
            </a:r>
            <a:r>
              <a:rPr kumimoji="0" lang="en-US" sz="2400" b="1" i="0" u="none" strike="noStrike" cap="none" normalizeH="0" baseline="0" dirty="0" smtClean="0">
                <a:ln>
                  <a:noFill/>
                </a:ln>
                <a:solidFill>
                  <a:srgbClr val="002060"/>
                </a:solidFill>
                <a:effectLst/>
                <a:latin typeface="Arial" pitchFamily="34" charset="0"/>
                <a:cs typeface="Arial" pitchFamily="34" charset="0"/>
              </a:rPr>
              <a:t> </a:t>
            </a:r>
            <a:r>
              <a:rPr kumimoji="0" lang="en-US" sz="2400" b="1" i="0" u="none" strike="noStrike" cap="none" normalizeH="0" baseline="0" dirty="0" err="1" smtClean="0">
                <a:ln>
                  <a:noFill/>
                </a:ln>
                <a:solidFill>
                  <a:srgbClr val="002060"/>
                </a:solidFill>
                <a:effectLst/>
                <a:latin typeface="Arial" pitchFamily="34" charset="0"/>
                <a:cs typeface="Arial" pitchFamily="34" charset="0"/>
              </a:rPr>
              <a:t>Đánh</a:t>
            </a:r>
            <a:r>
              <a:rPr kumimoji="0" lang="en-US" sz="2400" b="1" i="0" u="none" strike="noStrike" cap="none" normalizeH="0" baseline="0" dirty="0" smtClean="0">
                <a:ln>
                  <a:noFill/>
                </a:ln>
                <a:solidFill>
                  <a:srgbClr val="002060"/>
                </a:solidFill>
                <a:effectLst/>
                <a:latin typeface="Arial" pitchFamily="34" charset="0"/>
                <a:cs typeface="Arial" pitchFamily="34" charset="0"/>
              </a:rPr>
              <a:t> </a:t>
            </a:r>
            <a:r>
              <a:rPr kumimoji="0" lang="en-US" sz="2400" b="1" i="0" u="none" strike="noStrike" cap="none" normalizeH="0" baseline="0" dirty="0" err="1" smtClean="0">
                <a:ln>
                  <a:noFill/>
                </a:ln>
                <a:solidFill>
                  <a:srgbClr val="002060"/>
                </a:solidFill>
                <a:effectLst/>
                <a:latin typeface="Arial" pitchFamily="34" charset="0"/>
                <a:cs typeface="Arial" pitchFamily="34" charset="0"/>
              </a:rPr>
              <a:t>Răng</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a:p>
            <a:r>
              <a:rPr lang="vi-VN" i="1" dirty="0">
                <a:solidFill>
                  <a:srgbClr val="002060"/>
                </a:solidFill>
              </a:rPr>
              <a:t>Bác Lợn mới mở cửa hàng bán bàn chải đánh răng, trước cửa có treo một biển quảng cáo rất to:</a:t>
            </a:r>
          </a:p>
          <a:p>
            <a:r>
              <a:rPr lang="vi-VN" i="1" dirty="0">
                <a:solidFill>
                  <a:srgbClr val="002060"/>
                </a:solidFill>
              </a:rPr>
              <a:t>“Bàn chải đánh răng chất lượng hạng nhất, một lần sạch ngay”.</a:t>
            </a:r>
          </a:p>
          <a:p>
            <a:r>
              <a:rPr lang="vi-VN" i="1" dirty="0">
                <a:solidFill>
                  <a:srgbClr val="002060"/>
                </a:solidFill>
              </a:rPr>
              <a:t>Nhìn kìa, chú Voi đã đến. Bác Lợn khiêng ra một bàn chải to nhất đưa cho chú Voi. Chú Voi cảm ơn bác Lợn và vui vẻ ra về. Mèo Con cũng muốn mua một bàn chải to, Bác Lợn nói: “Miệng cháu nhỏ, mua bàn chải nhỏ đánh răng mới sạch!”.</a:t>
            </a:r>
          </a:p>
          <a:p>
            <a:r>
              <a:rPr lang="vi-VN" i="1" dirty="0">
                <a:solidFill>
                  <a:srgbClr val="002060"/>
                </a:solidFill>
              </a:rPr>
              <a:t>Mèo Con vừa về đến nhà là đánh răng luôn, đánh mãi đến nỗi chảy cả máu răng.</a:t>
            </a:r>
          </a:p>
          <a:p>
            <a:r>
              <a:rPr lang="vi-VN" i="1" dirty="0">
                <a:solidFill>
                  <a:srgbClr val="002060"/>
                </a:solidFill>
              </a:rPr>
              <a:t>Chú sợ quá vội vàng đi tìm Bác Lợn: “Bác Lợn ơi bàn chải của bác không tốt”.</a:t>
            </a:r>
          </a:p>
          <a:p>
            <a:r>
              <a:rPr lang="vi-VN" i="1" dirty="0">
                <a:solidFill>
                  <a:srgbClr val="002060"/>
                </a:solidFill>
              </a:rPr>
              <a:t>Bác Lợn nói: “Đó là vì cách đánh răng của cháu không đúng”.</a:t>
            </a:r>
          </a:p>
          <a:p>
            <a:r>
              <a:rPr lang="vi-VN" i="1" dirty="0">
                <a:solidFill>
                  <a:srgbClr val="002060"/>
                </a:solidFill>
              </a:rPr>
              <a:t>Bác gọi Lợn Con ra và bảo: “Con hãy dạy Mèo Con đánh răng đi”.</a:t>
            </a:r>
          </a:p>
          <a:p>
            <a:r>
              <a:rPr lang="vi-VN" i="1" dirty="0">
                <a:solidFill>
                  <a:srgbClr val="002060"/>
                </a:solidFill>
              </a:rPr>
              <a:t>À, hóa ra là như thế này: Răng trên đánh từ trên xuống dưới , răng dưới lại phải đánh từ dưới lên trên, mặt răng hàm phải đánh đi, đánh lại, bên trong, bên ngoài, đều phải đánh.</a:t>
            </a:r>
          </a:p>
          <a:p>
            <a:r>
              <a:rPr lang="vi-VN" i="1" dirty="0">
                <a:solidFill>
                  <a:srgbClr val="002060"/>
                </a:solidFill>
              </a:rPr>
              <a:t>Mèo Con xem hết lần này, đến lần khác: “Tôi biết rồi”.</a:t>
            </a:r>
          </a:p>
          <a:p>
            <a:r>
              <a:rPr lang="vi-VN" i="1" dirty="0">
                <a:solidFill>
                  <a:srgbClr val="002060"/>
                </a:solidFill>
              </a:rPr>
              <a:t>Về đến nhà chú lại tiếp tục đánh răng…ấy làm sao mà đánh mãi không ra bọt trắng nhỉ?</a:t>
            </a:r>
          </a:p>
          <a:p>
            <a:r>
              <a:rPr lang="vi-VN" i="1" dirty="0">
                <a:solidFill>
                  <a:srgbClr val="002060"/>
                </a:solidFill>
              </a:rPr>
              <a:t>Mèo Con lại chạy đi tìm Bác Lợn: “Bàn chải của bác không tốt, đánh mãi không ra bọt”.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rgbClr val="002060"/>
              </a:solidFill>
              <a:effectLst/>
              <a:latin typeface="Roboto"/>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200" b="0" i="1" u="none" strike="noStrike" cap="none" normalizeH="0" baseline="0" dirty="0" smtClean="0">
              <a:ln>
                <a:noFill/>
              </a:ln>
              <a:solidFill>
                <a:srgbClr val="002060"/>
              </a:solidFill>
              <a:effectLst/>
              <a:latin typeface="Arial" pitchFamily="34" charset="0"/>
              <a:cs typeface="Arial" pitchFamily="34" charset="0"/>
            </a:endParaRPr>
          </a:p>
        </p:txBody>
      </p:sp>
      <p:sp>
        <p:nvSpPr>
          <p:cNvPr id="8" name="AutoShape 4" descr="Truyện Chú Mèo Đánh Răng Mầm Non - Nội Dung Chi Tiết và Giáo Án"/>
          <p:cNvSpPr>
            <a:spLocks noChangeAspect="1" noChangeArrowheads="1"/>
          </p:cNvSpPr>
          <p:nvPr/>
        </p:nvSpPr>
        <p:spPr bwMode="auto">
          <a:xfrm>
            <a:off x="63500" y="-965598"/>
            <a:ext cx="5886450" cy="24074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755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42901"/>
            <a:ext cx="8229600" cy="4194572"/>
          </a:xfrm>
        </p:spPr>
        <p:txBody>
          <a:bodyPr>
            <a:noAutofit/>
          </a:bodyPr>
          <a:lstStyle/>
          <a:p>
            <a:pPr marL="0" lvl="0" indent="0" algn="just" eaLnBrk="0" fontAlgn="base" hangingPunct="0">
              <a:spcBef>
                <a:spcPct val="0"/>
              </a:spcBef>
              <a:spcAft>
                <a:spcPct val="0"/>
              </a:spcAft>
              <a:buNone/>
            </a:pPr>
            <a:r>
              <a:rPr kumimoji="0" lang="en-US" sz="1800" b="0" i="1" u="none" strike="noStrike" cap="none" normalizeH="0" baseline="0" dirty="0" err="1" smtClean="0">
                <a:ln>
                  <a:noFill/>
                </a:ln>
                <a:solidFill>
                  <a:srgbClr val="002060"/>
                </a:solidFill>
                <a:effectLst/>
                <a:latin typeface="Roboto"/>
                <a:cs typeface="Arial" pitchFamily="34" charset="0"/>
              </a:rPr>
              <a:t>Bác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Lợn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cười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nói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Vì</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cháu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không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dùng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kem</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đánh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smtClean="0">
                <a:ln>
                  <a:noFill/>
                </a:ln>
                <a:solidFill>
                  <a:srgbClr val="002060"/>
                </a:solidFill>
                <a:effectLst/>
                <a:latin typeface="Roboto"/>
                <a:cs typeface="Arial" pitchFamily="34" charset="0"/>
              </a:rPr>
              <a:t>“</a:t>
            </a:r>
            <a:r>
              <a:rPr kumimoji="0" lang="en-US" sz="1800" b="0" i="1" u="none" strike="noStrike" cap="none" normalizeH="0" baseline="0" dirty="0" err="1" smtClean="0">
                <a:ln>
                  <a:noFill/>
                </a:ln>
                <a:solidFill>
                  <a:srgbClr val="002060"/>
                </a:solidFill>
                <a:effectLst/>
                <a:latin typeface="Roboto"/>
                <a:cs typeface="Arial" pitchFamily="34" charset="0"/>
              </a:rPr>
              <a:t>Đúng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rồi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cháu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quên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mất</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a:t>
            </a:r>
            <a:r>
              <a:rPr kumimoji="0" lang="en-US" sz="1800" b="0" i="1" u="none" strike="noStrike" cap="none" normalizeH="0" baseline="0" dirty="0" err="1" smtClean="0">
                <a:ln>
                  <a:noFill/>
                </a:ln>
                <a:solidFill>
                  <a:srgbClr val="002060"/>
                </a:solidFill>
                <a:effectLst/>
                <a:latin typeface="Roboto"/>
                <a:cs typeface="Arial" pitchFamily="34" charset="0"/>
              </a:rPr>
              <a:t>lè</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lưỡi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ra</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ngượng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ngùng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rồi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chú</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mua</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luôn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một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tuýp</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thuốc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đánh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dung </a:t>
            </a:r>
            <a:r>
              <a:rPr kumimoji="0" lang="en-US" sz="1800" b="0" i="1" u="none" strike="noStrike" cap="none" normalizeH="0" baseline="0" dirty="0" err="1" smtClean="0">
                <a:ln>
                  <a:noFill/>
                </a:ln>
                <a:solidFill>
                  <a:srgbClr val="002060"/>
                </a:solidFill>
                <a:effectLst/>
                <a:latin typeface="Roboto"/>
                <a:cs typeface="Arial" pitchFamily="34" charset="0"/>
              </a:rPr>
              <a:t>kem</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đánh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nhưng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không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thấy</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bọt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đâu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cả</a:t>
            </a:r>
            <a:r>
              <a:rPr kumimoji="0" lang="en-US" sz="1800" b="0" i="1" u="none" strike="noStrike" cap="none" normalizeH="0" baseline="0" dirty="0" smtClean="0">
                <a:ln>
                  <a:noFill/>
                </a:ln>
                <a:solidFill>
                  <a:srgbClr val="002060"/>
                </a:solidFill>
                <a:effectLst/>
                <a:latin typeface="Roboto"/>
                <a:cs typeface="Arial" pitchFamily="34" charset="0"/>
              </a:rPr>
              <a:t>. “Ha! Ha! </a:t>
            </a:r>
            <a:r>
              <a:rPr kumimoji="0" lang="en-US" sz="1800" b="0" i="1" u="none" strike="noStrike" cap="none" normalizeH="0" baseline="0" dirty="0" err="1" smtClean="0">
                <a:ln>
                  <a:noFill/>
                </a:ln>
                <a:solidFill>
                  <a:srgbClr val="002060"/>
                </a:solidFill>
                <a:effectLst/>
                <a:latin typeface="Roboto"/>
                <a:cs typeface="Arial" pitchFamily="34" charset="0"/>
              </a:rPr>
              <a:t>Đồ</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ngốc</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err="1" smtClean="0">
                <a:ln>
                  <a:noFill/>
                </a:ln>
                <a:solidFill>
                  <a:srgbClr val="002060"/>
                </a:solidFill>
                <a:effectLst/>
                <a:latin typeface="Roboto"/>
                <a:cs typeface="Arial" pitchFamily="34" charset="0"/>
              </a:rPr>
              <a:t>Chú</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Voi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dùng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vòi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của</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mình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phun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nước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vào</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mồm</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“A, </a:t>
            </a:r>
            <a:r>
              <a:rPr kumimoji="0" lang="en-US" sz="1800" b="0" i="1" u="none" strike="noStrike" cap="none" normalizeH="0" baseline="0" dirty="0" err="1" smtClean="0">
                <a:ln>
                  <a:noFill/>
                </a:ln>
                <a:solidFill>
                  <a:srgbClr val="002060"/>
                </a:solidFill>
                <a:effectLst/>
                <a:latin typeface="Roboto"/>
                <a:cs typeface="Arial" pitchFamily="34" charset="0"/>
              </a:rPr>
              <a:t>có</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bọt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rồi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bọt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càng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ngày</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càng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nhiều</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a:t>
            </a:r>
            <a:r>
              <a:rPr kumimoji="0" lang="en-US" sz="1800" b="0" i="1" u="none" strike="noStrike" cap="none" normalizeH="0" baseline="0" dirty="0" err="1" smtClean="0">
                <a:ln>
                  <a:noFill/>
                </a:ln>
                <a:solidFill>
                  <a:srgbClr val="002060"/>
                </a:solidFill>
                <a:effectLst/>
                <a:latin typeface="Roboto"/>
                <a:cs typeface="Arial" pitchFamily="34" charset="0"/>
              </a:rPr>
              <a:t>càng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đánh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càng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thích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Từ</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đó</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mỗi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khi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bác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Gà</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Trống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gáy</a:t>
            </a:r>
            <a:r>
              <a:rPr kumimoji="0" lang="en-US" sz="1800" b="0" i="1" u="none" strike="noStrike" cap="none" normalizeH="0" baseline="0" dirty="0" smtClean="0">
                <a:ln>
                  <a:noFill/>
                </a:ln>
                <a:solidFill>
                  <a:srgbClr val="002060"/>
                </a:solidFill>
                <a:effectLst/>
                <a:latin typeface="Roboto"/>
                <a:cs typeface="Arial" pitchFamily="34" charset="0"/>
              </a:rPr>
              <a:t> ò, ó, o </a:t>
            </a:r>
            <a:r>
              <a:rPr kumimoji="0" lang="en-US" sz="1800" b="0" i="1" u="none" strike="noStrike" cap="none" normalizeH="0" baseline="0" dirty="0" err="1" smtClean="0">
                <a:ln>
                  <a:noFill/>
                </a:ln>
                <a:solidFill>
                  <a:srgbClr val="002060"/>
                </a:solidFill>
                <a:effectLst/>
                <a:latin typeface="Roboto"/>
                <a:cs typeface="Arial" pitchFamily="34" charset="0"/>
              </a:rPr>
              <a:t>thì</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a:t>
            </a:r>
            <a:r>
              <a:rPr kumimoji="0" lang="en-US" sz="1800" b="0" i="1" u="none" strike="noStrike" cap="none" normalizeH="0" baseline="0" dirty="0" err="1" smtClean="0">
                <a:ln>
                  <a:noFill/>
                </a:ln>
                <a:solidFill>
                  <a:srgbClr val="002060"/>
                </a:solidFill>
                <a:effectLst/>
                <a:latin typeface="Roboto"/>
                <a:cs typeface="Arial" pitchFamily="34" charset="0"/>
              </a:rPr>
              <a:t>lập</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tức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dậy</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đánh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Nhưng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một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vài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ngày</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sau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a:t>
            </a:r>
            <a:r>
              <a:rPr kumimoji="0" lang="en-US" sz="1800" b="0" i="1" u="none" strike="noStrike" cap="none" normalizeH="0" baseline="0" dirty="0" err="1" smtClean="0">
                <a:ln>
                  <a:noFill/>
                </a:ln>
                <a:solidFill>
                  <a:srgbClr val="002060"/>
                </a:solidFill>
                <a:effectLst/>
                <a:latin typeface="Roboto"/>
                <a:cs typeface="Arial" pitchFamily="34" charset="0"/>
              </a:rPr>
              <a:t>đột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nhiên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bị</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đau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mắt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cũng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sưng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vù</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lên</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err="1" smtClean="0">
                <a:ln>
                  <a:noFill/>
                </a:ln>
                <a:solidFill>
                  <a:srgbClr val="002060"/>
                </a:solidFill>
                <a:effectLst/>
                <a:latin typeface="Roboto"/>
                <a:cs typeface="Arial" pitchFamily="34" charset="0"/>
              </a:rPr>
              <a:t>Chú</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tức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giận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chạy</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đến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tìm</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Bác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Lợn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Bàn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chải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của</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bác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chẳng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tốt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tẹo</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nào</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Bác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Lợn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thấy</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của</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a:t>
            </a:r>
            <a:r>
              <a:rPr kumimoji="0" lang="en-US" sz="1800" b="0" i="1" u="none" strike="noStrike" cap="none" normalizeH="0" baseline="0" dirty="0" err="1" smtClean="0">
                <a:ln>
                  <a:noFill/>
                </a:ln>
                <a:solidFill>
                  <a:srgbClr val="002060"/>
                </a:solidFill>
                <a:effectLst/>
                <a:latin typeface="Roboto"/>
                <a:cs typeface="Arial" pitchFamily="34" charset="0"/>
              </a:rPr>
              <a:t>bị</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sâu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rồi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tại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sao</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thế</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nhỉ</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err="1" smtClean="0">
                <a:ln>
                  <a:noFill/>
                </a:ln>
                <a:solidFill>
                  <a:srgbClr val="002060"/>
                </a:solidFill>
                <a:effectLst/>
                <a:latin typeface="Roboto"/>
                <a:cs typeface="Arial" pitchFamily="34" charset="0"/>
              </a:rPr>
              <a:t>Bác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Lợn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gãi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gãi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đầu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Bác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biết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rồi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buổi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tối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cháu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thường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bắt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chuột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phải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không</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smtClean="0">
                <a:ln>
                  <a:noFill/>
                </a:ln>
                <a:solidFill>
                  <a:srgbClr val="002060"/>
                </a:solidFill>
                <a:effectLst/>
                <a:latin typeface="Roboto"/>
                <a:cs typeface="Arial" pitchFamily="34" charset="0"/>
              </a:rPr>
              <a:t>“</a:t>
            </a:r>
            <a:r>
              <a:rPr kumimoji="0" lang="en-US" sz="1800" b="0" i="1" u="none" strike="noStrike" cap="none" normalizeH="0" baseline="0" dirty="0" err="1" smtClean="0">
                <a:ln>
                  <a:noFill/>
                </a:ln>
                <a:solidFill>
                  <a:srgbClr val="002060"/>
                </a:solidFill>
                <a:effectLst/>
                <a:latin typeface="Roboto"/>
                <a:cs typeface="Arial" pitchFamily="34" charset="0"/>
              </a:rPr>
              <a:t>Vâng</a:t>
            </a:r>
            <a:r>
              <a:rPr kumimoji="0" lang="en-US" sz="1800" b="0" i="1" u="none" strike="noStrike" cap="none" normalizeH="0" baseline="0" dirty="0" smtClean="0">
                <a:ln>
                  <a:noFill/>
                </a:ln>
                <a:solidFill>
                  <a:srgbClr val="002060"/>
                </a:solidFill>
                <a:effectLst/>
                <a:latin typeface="Roboto"/>
                <a:cs typeface="Arial" pitchFamily="34" charset="0"/>
              </a:rPr>
              <a:t> ạ” </a:t>
            </a: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a:t>
            </a:r>
            <a:r>
              <a:rPr kumimoji="0" lang="en-US" sz="1800" b="0" i="1" u="none" strike="noStrike" cap="none" normalizeH="0" baseline="0" dirty="0" err="1" smtClean="0">
                <a:ln>
                  <a:noFill/>
                </a:ln>
                <a:solidFill>
                  <a:srgbClr val="002060"/>
                </a:solidFill>
                <a:effectLst/>
                <a:latin typeface="Roboto"/>
                <a:cs typeface="Arial" pitchFamily="34" charset="0"/>
              </a:rPr>
              <a:t>gật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đầu</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smtClean="0">
                <a:ln>
                  <a:noFill/>
                </a:ln>
                <a:solidFill>
                  <a:srgbClr val="002060"/>
                </a:solidFill>
                <a:effectLst/>
                <a:latin typeface="Roboto"/>
                <a:cs typeface="Arial" pitchFamily="34" charset="0"/>
              </a:rPr>
              <a:t>“</a:t>
            </a:r>
            <a:r>
              <a:rPr kumimoji="0" lang="en-US" sz="1800" b="0" i="1" u="none" strike="noStrike" cap="none" normalizeH="0" baseline="0" dirty="0" err="1" smtClean="0">
                <a:ln>
                  <a:noFill/>
                </a:ln>
                <a:solidFill>
                  <a:srgbClr val="002060"/>
                </a:solidFill>
                <a:effectLst/>
                <a:latin typeface="Roboto"/>
                <a:cs typeface="Arial" pitchFamily="34" charset="0"/>
              </a:rPr>
              <a:t>Cháu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ăn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chuột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xong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có</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đánh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không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Bác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Lợn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lại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hỏi</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smtClean="0">
                <a:ln>
                  <a:noFill/>
                </a:ln>
                <a:solidFill>
                  <a:srgbClr val="002060"/>
                </a:solidFill>
                <a:effectLst/>
                <a:latin typeface="Roboto"/>
                <a:cs typeface="Arial" pitchFamily="34" charset="0"/>
              </a:rPr>
              <a:t>“</a:t>
            </a:r>
            <a:r>
              <a:rPr kumimoji="0" lang="en-US" sz="1800" b="0" i="1" u="none" strike="noStrike" cap="none" normalizeH="0" baseline="0" dirty="0" err="1" smtClean="0">
                <a:ln>
                  <a:noFill/>
                </a:ln>
                <a:solidFill>
                  <a:srgbClr val="002060"/>
                </a:solidFill>
                <a:effectLst/>
                <a:latin typeface="Roboto"/>
                <a:cs typeface="Arial" pitchFamily="34" charset="0"/>
              </a:rPr>
              <a:t>Không</a:t>
            </a:r>
            <a:r>
              <a:rPr kumimoji="0" lang="en-US" sz="1800" b="0" i="1" u="none" strike="noStrike" cap="none" normalizeH="0" baseline="0" dirty="0" smtClean="0">
                <a:ln>
                  <a:noFill/>
                </a:ln>
                <a:solidFill>
                  <a:srgbClr val="002060"/>
                </a:solidFill>
                <a:effectLst/>
                <a:latin typeface="Roboto"/>
                <a:cs typeface="Arial" pitchFamily="34" charset="0"/>
              </a:rPr>
              <a:t> ạ!”.</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err="1" smtClean="0">
                <a:ln>
                  <a:noFill/>
                </a:ln>
                <a:solidFill>
                  <a:srgbClr val="002060"/>
                </a:solidFill>
                <a:effectLst/>
                <a:latin typeface="Roboto"/>
                <a:cs typeface="Arial" pitchFamily="34" charset="0"/>
              </a:rPr>
              <a:t>Ấy</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ăn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gì</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trước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khi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ngủ</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cũng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phải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đánh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nếu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không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sẽ</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sâu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Hóa</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ra</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là</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chuyện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đó</a:t>
            </a:r>
            <a:r>
              <a:rPr kumimoji="0" lang="en-US" sz="1800" b="0" i="1" u="none" strike="noStrike" cap="none" normalizeH="0" baseline="0" dirty="0" smtClean="0">
                <a:ln>
                  <a:noFill/>
                </a:ln>
                <a:solidFill>
                  <a:srgbClr val="002060"/>
                </a:solidFill>
                <a:effectLst/>
                <a:latin typeface="Roboto"/>
                <a:cs typeface="Arial" pitchFamily="34" charset="0"/>
              </a:rPr>
              <a:t>”.</a:t>
            </a:r>
            <a:endParaRPr kumimoji="0" lang="en-US" sz="900" b="0" i="1" u="none" strike="noStrike" cap="none" normalizeH="0" baseline="0" dirty="0" smtClean="0">
              <a:ln>
                <a:noFill/>
              </a:ln>
              <a:solidFill>
                <a:srgbClr val="00206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1800" b="0" i="1" u="none" strike="noStrike" cap="none" normalizeH="0" baseline="0" dirty="0" err="1" smtClean="0">
                <a:ln>
                  <a:noFill/>
                </a:ln>
                <a:solidFill>
                  <a:srgbClr val="002060"/>
                </a:solidFill>
                <a:effectLst/>
                <a:latin typeface="Roboto"/>
                <a:cs typeface="Arial" pitchFamily="34" charset="0"/>
              </a:rPr>
              <a:t>Sau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khi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a:t>
            </a:r>
            <a:r>
              <a:rPr kumimoji="0" lang="en-US" sz="1800" b="0" i="1" u="none" strike="noStrike" cap="none" normalizeH="0" baseline="0" dirty="0" err="1" smtClean="0">
                <a:ln>
                  <a:noFill/>
                </a:ln>
                <a:solidFill>
                  <a:srgbClr val="002060"/>
                </a:solidFill>
                <a:effectLst/>
                <a:latin typeface="Roboto"/>
                <a:cs typeface="Arial" pitchFamily="34" charset="0"/>
              </a:rPr>
              <a:t>chữa</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xong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buổi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tối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sau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khi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ăn</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chuột</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chú</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đều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đánh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sạch</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sẽ</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rồi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mới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đi</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ngủ</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Từ</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đó</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về</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sau</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răng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của</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Mèo</a:t>
            </a:r>
            <a:r>
              <a:rPr kumimoji="0" lang="en-US" sz="1800" b="0" i="1" u="none" strike="noStrike" cap="none" normalizeH="0" baseline="0" dirty="0" smtClean="0">
                <a:ln>
                  <a:noFill/>
                </a:ln>
                <a:solidFill>
                  <a:srgbClr val="002060"/>
                </a:solidFill>
                <a:effectLst/>
                <a:latin typeface="Roboto"/>
                <a:cs typeface="Arial" pitchFamily="34" charset="0"/>
              </a:rPr>
              <a:t> Con </a:t>
            </a:r>
            <a:r>
              <a:rPr kumimoji="0" lang="en-US" sz="1800" b="0" i="1" u="none" strike="noStrike" cap="none" normalizeH="0" baseline="0" dirty="0" err="1" smtClean="0">
                <a:ln>
                  <a:noFill/>
                </a:ln>
                <a:solidFill>
                  <a:srgbClr val="002060"/>
                </a:solidFill>
                <a:effectLst/>
                <a:latin typeface="Roboto"/>
                <a:cs typeface="Arial" pitchFamily="34" charset="0"/>
              </a:rPr>
              <a:t>lúc</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nào</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cũng</a:t>
            </a:r>
            <a:r>
              <a:rPr kumimoji="0" lang="en-US" sz="1800" b="0" i="1" u="none" strike="noStrike" cap="none" normalizeH="0" baseline="0" dirty="0" smtClean="0">
                <a:ln>
                  <a:noFill/>
                </a:ln>
                <a:solidFill>
                  <a:srgbClr val="002060"/>
                </a:solidFill>
                <a:effectLst/>
                <a:latin typeface="Roboto"/>
                <a:cs typeface="Arial" pitchFamily="34" charset="0"/>
              </a:rPr>
              <a:t> </a:t>
            </a:r>
            <a:r>
              <a:rPr kumimoji="0" lang="en-US" sz="1800" b="0" i="1" u="none" strike="noStrike" cap="none" normalizeH="0" baseline="0" dirty="0" err="1" smtClean="0">
                <a:ln>
                  <a:noFill/>
                </a:ln>
                <a:solidFill>
                  <a:srgbClr val="002060"/>
                </a:solidFill>
                <a:effectLst/>
                <a:latin typeface="Roboto"/>
                <a:cs typeface="Arial" pitchFamily="34" charset="0"/>
              </a:rPr>
              <a:t>tốt</a:t>
            </a:r>
            <a:r>
              <a:rPr kumimoji="0" lang="en-US" sz="1800" b="0" i="1" u="none" strike="noStrike" cap="none" normalizeH="0" baseline="0" dirty="0" smtClean="0">
                <a:ln>
                  <a:noFill/>
                </a:ln>
                <a:solidFill>
                  <a:srgbClr val="002060"/>
                </a:solidFill>
                <a:effectLst/>
                <a:latin typeface="Roboto"/>
                <a:cs typeface="Arial" pitchFamily="34" charset="0"/>
              </a:rPr>
              <a:t>.</a:t>
            </a:r>
            <a:endParaRPr lang="en-US" sz="1800" dirty="0"/>
          </a:p>
        </p:txBody>
      </p:sp>
    </p:spTree>
    <p:extLst>
      <p:ext uri="{BB962C8B-B14F-4D97-AF65-F5344CB8AC3E}">
        <p14:creationId xmlns:p14="http://schemas.microsoft.com/office/powerpoint/2010/main" val="822383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57"/>
          <a:stretch/>
        </p:blipFill>
        <p:spPr bwMode="auto">
          <a:xfrm>
            <a:off x="34636" y="-10392"/>
            <a:ext cx="9065680" cy="515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81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677"/>
          <a:stretch/>
        </p:blipFill>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4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75"/>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64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23" r="14772"/>
          <a:stretch/>
        </p:blipFill>
        <p:spPr bwMode="auto">
          <a:xfrm>
            <a:off x="6926" y="0"/>
            <a:ext cx="913707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65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 y="-5196"/>
            <a:ext cx="9157855" cy="514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92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348</Words>
  <Application>Microsoft Office PowerPoint</Application>
  <PresentationFormat>On-screen Show (16:9)</PresentationFormat>
  <Paragraphs>34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MSTTPC</dc:creator>
  <cp:lastModifiedBy>MSTTPC</cp:lastModifiedBy>
  <cp:revision>4</cp:revision>
  <dcterms:created xsi:type="dcterms:W3CDTF">2023-09-16T01:35:18Z</dcterms:created>
  <dcterms:modified xsi:type="dcterms:W3CDTF">2023-09-16T02:03:09Z</dcterms:modified>
</cp:coreProperties>
</file>