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DejaVu Serif Bold" charset="0"/>
      <p:regular r:id="rId22"/>
    </p:embeddedFont>
    <p:embeddedFont>
      <p:font typeface="Carlito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7.png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26417" y="1336553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13682113" y="6245619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191645" y="3233209"/>
            <a:ext cx="11904711" cy="269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7"/>
              </a:lnSpc>
            </a:pPr>
            <a:r>
              <a:rPr lang="en-US" sz="14919">
                <a:solidFill>
                  <a:srgbClr val="000000"/>
                </a:solidFill>
                <a:latin typeface="Scripter"/>
              </a:rPr>
              <a:t>LQVT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191645" y="5566838"/>
            <a:ext cx="11904711" cy="1387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9"/>
              </a:lnSpc>
            </a:pPr>
            <a:r>
              <a:rPr lang="en-US" sz="8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8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sz="8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8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65464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44633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21" y="6785431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93948" y="9345124"/>
            <a:ext cx="14494052" cy="148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DejaVu Serif Bold"/>
              </a:rPr>
              <a:t>+ Số nào ít hơn? Số nào nhiều hơn?</a:t>
            </a:r>
          </a:p>
          <a:p>
            <a:pPr algn="ctr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8" name="Freeform 6"/>
          <p:cNvSpPr/>
          <p:nvPr/>
        </p:nvSpPr>
        <p:spPr>
          <a:xfrm>
            <a:off x="5181600" y="6956476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6"/>
          <p:cNvSpPr/>
          <p:nvPr/>
        </p:nvSpPr>
        <p:spPr>
          <a:xfrm>
            <a:off x="9426946" y="6799212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4020800" y="102870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20799" y="6207817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2771547"/>
            <a:chOff x="0" y="0"/>
            <a:chExt cx="4486603" cy="7299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729955"/>
            </a:xfrm>
            <a:custGeom>
              <a:avLst/>
              <a:gdLst/>
              <a:ahLst/>
              <a:cxnLst/>
              <a:rect l="l" t="t" r="r" b="b"/>
              <a:pathLst>
                <a:path w="4486603" h="729955">
                  <a:moveTo>
                    <a:pt x="4486603" y="0"/>
                  </a:moveTo>
                  <a:lnTo>
                    <a:pt x="0" y="0"/>
                  </a:lnTo>
                  <a:lnTo>
                    <a:pt x="101600" y="364977"/>
                  </a:lnTo>
                  <a:lnTo>
                    <a:pt x="0" y="729955"/>
                  </a:lnTo>
                  <a:lnTo>
                    <a:pt x="4486603" y="729955"/>
                  </a:lnTo>
                  <a:lnTo>
                    <a:pt x="4385003" y="364977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768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704850"/>
            <a:ext cx="16230600" cy="308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*Trò chơi 1: Thêm cho đủ, bớt cho bằng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1849" y="464810"/>
            <a:ext cx="1998836" cy="5208693"/>
          </a:xfrm>
          <a:custGeom>
            <a:avLst/>
            <a:gdLst/>
            <a:ahLst/>
            <a:cxnLst/>
            <a:rect l="l" t="t" r="r" b="b"/>
            <a:pathLst>
              <a:path w="1998836" h="5208693">
                <a:moveTo>
                  <a:pt x="0" y="0"/>
                </a:moveTo>
                <a:lnTo>
                  <a:pt x="1998836" y="0"/>
                </a:lnTo>
                <a:lnTo>
                  <a:pt x="1998836" y="5208694"/>
                </a:lnTo>
                <a:lnTo>
                  <a:pt x="0" y="5208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68983" y="464810"/>
            <a:ext cx="1998836" cy="5208693"/>
          </a:xfrm>
          <a:custGeom>
            <a:avLst/>
            <a:gdLst/>
            <a:ahLst/>
            <a:cxnLst/>
            <a:rect l="l" t="t" r="r" b="b"/>
            <a:pathLst>
              <a:path w="1998836" h="5208693">
                <a:moveTo>
                  <a:pt x="0" y="0"/>
                </a:moveTo>
                <a:lnTo>
                  <a:pt x="1998836" y="0"/>
                </a:lnTo>
                <a:lnTo>
                  <a:pt x="1998836" y="5208694"/>
                </a:lnTo>
                <a:lnTo>
                  <a:pt x="0" y="5208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32276" y="464810"/>
            <a:ext cx="1998836" cy="5208693"/>
          </a:xfrm>
          <a:custGeom>
            <a:avLst/>
            <a:gdLst/>
            <a:ahLst/>
            <a:cxnLst/>
            <a:rect l="l" t="t" r="r" b="b"/>
            <a:pathLst>
              <a:path w="1998836" h="5208693">
                <a:moveTo>
                  <a:pt x="0" y="0"/>
                </a:moveTo>
                <a:lnTo>
                  <a:pt x="1998836" y="0"/>
                </a:lnTo>
                <a:lnTo>
                  <a:pt x="1998836" y="5208694"/>
                </a:lnTo>
                <a:lnTo>
                  <a:pt x="0" y="5208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655120">
            <a:off x="-338487" y="7508494"/>
            <a:ext cx="4505043" cy="901009"/>
          </a:xfrm>
          <a:custGeom>
            <a:avLst/>
            <a:gdLst/>
            <a:ahLst/>
            <a:cxnLst/>
            <a:rect l="l" t="t" r="r" b="b"/>
            <a:pathLst>
              <a:path w="4505043" h="901009">
                <a:moveTo>
                  <a:pt x="0" y="0"/>
                </a:moveTo>
                <a:lnTo>
                  <a:pt x="4505043" y="0"/>
                </a:lnTo>
                <a:lnTo>
                  <a:pt x="4505043" y="901009"/>
                </a:lnTo>
                <a:lnTo>
                  <a:pt x="0" y="90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655120">
            <a:off x="3213299" y="7995368"/>
            <a:ext cx="4505043" cy="901009"/>
          </a:xfrm>
          <a:custGeom>
            <a:avLst/>
            <a:gdLst/>
            <a:ahLst/>
            <a:cxnLst/>
            <a:rect l="l" t="t" r="r" b="b"/>
            <a:pathLst>
              <a:path w="4505043" h="901009">
                <a:moveTo>
                  <a:pt x="0" y="0"/>
                </a:moveTo>
                <a:lnTo>
                  <a:pt x="4505043" y="0"/>
                </a:lnTo>
                <a:lnTo>
                  <a:pt x="4505043" y="901009"/>
                </a:lnTo>
                <a:lnTo>
                  <a:pt x="0" y="90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14020800" y="102870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73200" y="6381643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7"/>
          <p:cNvSpPr/>
          <p:nvPr/>
        </p:nvSpPr>
        <p:spPr>
          <a:xfrm rot="-1655120">
            <a:off x="8193839" y="7938772"/>
            <a:ext cx="4505043" cy="901009"/>
          </a:xfrm>
          <a:custGeom>
            <a:avLst/>
            <a:gdLst/>
            <a:ahLst/>
            <a:cxnLst/>
            <a:rect l="l" t="t" r="r" b="b"/>
            <a:pathLst>
              <a:path w="4505043" h="901009">
                <a:moveTo>
                  <a:pt x="0" y="0"/>
                </a:moveTo>
                <a:lnTo>
                  <a:pt x="4505043" y="0"/>
                </a:lnTo>
                <a:lnTo>
                  <a:pt x="4505043" y="901009"/>
                </a:lnTo>
                <a:lnTo>
                  <a:pt x="0" y="90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9360" y="6812109"/>
            <a:ext cx="2956896" cy="2816444"/>
          </a:xfrm>
          <a:custGeom>
            <a:avLst/>
            <a:gdLst/>
            <a:ahLst/>
            <a:cxnLst/>
            <a:rect l="l" t="t" r="r" b="b"/>
            <a:pathLst>
              <a:path w="2956896" h="2816444">
                <a:moveTo>
                  <a:pt x="0" y="0"/>
                </a:moveTo>
                <a:lnTo>
                  <a:pt x="2956896" y="0"/>
                </a:lnTo>
                <a:lnTo>
                  <a:pt x="2956896" y="2816444"/>
                </a:lnTo>
                <a:lnTo>
                  <a:pt x="0" y="2816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87104" y="6812109"/>
            <a:ext cx="2956896" cy="2816444"/>
          </a:xfrm>
          <a:custGeom>
            <a:avLst/>
            <a:gdLst/>
            <a:ahLst/>
            <a:cxnLst/>
            <a:rect l="l" t="t" r="r" b="b"/>
            <a:pathLst>
              <a:path w="2956896" h="2816444">
                <a:moveTo>
                  <a:pt x="0" y="0"/>
                </a:moveTo>
                <a:lnTo>
                  <a:pt x="2956896" y="0"/>
                </a:lnTo>
                <a:lnTo>
                  <a:pt x="2956896" y="2816444"/>
                </a:lnTo>
                <a:lnTo>
                  <a:pt x="0" y="2816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34746" y="6964509"/>
            <a:ext cx="2956896" cy="2816444"/>
          </a:xfrm>
          <a:custGeom>
            <a:avLst/>
            <a:gdLst/>
            <a:ahLst/>
            <a:cxnLst/>
            <a:rect l="l" t="t" r="r" b="b"/>
            <a:pathLst>
              <a:path w="2956896" h="2816444">
                <a:moveTo>
                  <a:pt x="0" y="0"/>
                </a:moveTo>
                <a:lnTo>
                  <a:pt x="2956897" y="0"/>
                </a:lnTo>
                <a:lnTo>
                  <a:pt x="2956897" y="2816444"/>
                </a:lnTo>
                <a:lnTo>
                  <a:pt x="0" y="2816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7354" y="0"/>
            <a:ext cx="3712747" cy="6485147"/>
          </a:xfrm>
          <a:custGeom>
            <a:avLst/>
            <a:gdLst/>
            <a:ahLst/>
            <a:cxnLst/>
            <a:rect l="l" t="t" r="r" b="b"/>
            <a:pathLst>
              <a:path w="3712747" h="6485147">
                <a:moveTo>
                  <a:pt x="0" y="0"/>
                </a:moveTo>
                <a:lnTo>
                  <a:pt x="3712747" y="0"/>
                </a:lnTo>
                <a:lnTo>
                  <a:pt x="3712747" y="6485147"/>
                </a:lnTo>
                <a:lnTo>
                  <a:pt x="0" y="6485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900911" y="0"/>
            <a:ext cx="3712747" cy="6485147"/>
          </a:xfrm>
          <a:custGeom>
            <a:avLst/>
            <a:gdLst/>
            <a:ahLst/>
            <a:cxnLst/>
            <a:rect l="l" t="t" r="r" b="b"/>
            <a:pathLst>
              <a:path w="3712747" h="6485147">
                <a:moveTo>
                  <a:pt x="0" y="0"/>
                </a:moveTo>
                <a:lnTo>
                  <a:pt x="3712747" y="0"/>
                </a:lnTo>
                <a:lnTo>
                  <a:pt x="3712747" y="6485147"/>
                </a:lnTo>
                <a:lnTo>
                  <a:pt x="0" y="6485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7"/>
          <p:cNvSpPr/>
          <p:nvPr/>
        </p:nvSpPr>
        <p:spPr>
          <a:xfrm>
            <a:off x="9717962" y="84326"/>
            <a:ext cx="3712747" cy="6485147"/>
          </a:xfrm>
          <a:custGeom>
            <a:avLst/>
            <a:gdLst/>
            <a:ahLst/>
            <a:cxnLst/>
            <a:rect l="l" t="t" r="r" b="b"/>
            <a:pathLst>
              <a:path w="3712747" h="6485147">
                <a:moveTo>
                  <a:pt x="0" y="0"/>
                </a:moveTo>
                <a:lnTo>
                  <a:pt x="3712747" y="0"/>
                </a:lnTo>
                <a:lnTo>
                  <a:pt x="3712747" y="6485147"/>
                </a:lnTo>
                <a:lnTo>
                  <a:pt x="0" y="6485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0"/>
          <p:cNvSpPr txBox="1"/>
          <p:nvPr/>
        </p:nvSpPr>
        <p:spPr>
          <a:xfrm>
            <a:off x="15392400" y="148590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2399" y="6473843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4206" y="324645"/>
            <a:ext cx="3309135" cy="5644261"/>
          </a:xfrm>
          <a:custGeom>
            <a:avLst/>
            <a:gdLst/>
            <a:ahLst/>
            <a:cxnLst/>
            <a:rect l="l" t="t" r="r" b="b"/>
            <a:pathLst>
              <a:path w="3309135" h="5644261">
                <a:moveTo>
                  <a:pt x="0" y="0"/>
                </a:moveTo>
                <a:lnTo>
                  <a:pt x="3309136" y="0"/>
                </a:lnTo>
                <a:lnTo>
                  <a:pt x="3309136" y="5644261"/>
                </a:lnTo>
                <a:lnTo>
                  <a:pt x="0" y="56442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4206" y="6544524"/>
            <a:ext cx="3309135" cy="3539182"/>
          </a:xfrm>
          <a:custGeom>
            <a:avLst/>
            <a:gdLst/>
            <a:ahLst/>
            <a:cxnLst/>
            <a:rect l="l" t="t" r="r" b="b"/>
            <a:pathLst>
              <a:path w="3309135" h="3539182">
                <a:moveTo>
                  <a:pt x="0" y="0"/>
                </a:moveTo>
                <a:lnTo>
                  <a:pt x="3309136" y="0"/>
                </a:lnTo>
                <a:lnTo>
                  <a:pt x="3309136" y="3539182"/>
                </a:lnTo>
                <a:lnTo>
                  <a:pt x="0" y="35391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130433" y="6747818"/>
            <a:ext cx="3309135" cy="3539182"/>
          </a:xfrm>
          <a:custGeom>
            <a:avLst/>
            <a:gdLst/>
            <a:ahLst/>
            <a:cxnLst/>
            <a:rect l="l" t="t" r="r" b="b"/>
            <a:pathLst>
              <a:path w="3309135" h="3539182">
                <a:moveTo>
                  <a:pt x="0" y="0"/>
                </a:moveTo>
                <a:lnTo>
                  <a:pt x="3309135" y="0"/>
                </a:lnTo>
                <a:lnTo>
                  <a:pt x="3309135" y="3539182"/>
                </a:lnTo>
                <a:lnTo>
                  <a:pt x="0" y="35391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16337" y="6747818"/>
            <a:ext cx="3309135" cy="3539182"/>
          </a:xfrm>
          <a:custGeom>
            <a:avLst/>
            <a:gdLst/>
            <a:ahLst/>
            <a:cxnLst/>
            <a:rect l="l" t="t" r="r" b="b"/>
            <a:pathLst>
              <a:path w="3309135" h="3539182">
                <a:moveTo>
                  <a:pt x="0" y="0"/>
                </a:moveTo>
                <a:lnTo>
                  <a:pt x="3309136" y="0"/>
                </a:lnTo>
                <a:lnTo>
                  <a:pt x="3309136" y="3539182"/>
                </a:lnTo>
                <a:lnTo>
                  <a:pt x="0" y="35391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6947" y="6544524"/>
            <a:ext cx="3309135" cy="3539182"/>
          </a:xfrm>
          <a:custGeom>
            <a:avLst/>
            <a:gdLst/>
            <a:ahLst/>
            <a:cxnLst/>
            <a:rect l="l" t="t" r="r" b="b"/>
            <a:pathLst>
              <a:path w="3309135" h="3539182">
                <a:moveTo>
                  <a:pt x="0" y="0"/>
                </a:moveTo>
                <a:lnTo>
                  <a:pt x="3309136" y="0"/>
                </a:lnTo>
                <a:lnTo>
                  <a:pt x="3309136" y="3539182"/>
                </a:lnTo>
                <a:lnTo>
                  <a:pt x="0" y="35391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216337" y="324645"/>
            <a:ext cx="3309135" cy="5644261"/>
          </a:xfrm>
          <a:custGeom>
            <a:avLst/>
            <a:gdLst/>
            <a:ahLst/>
            <a:cxnLst/>
            <a:rect l="l" t="t" r="r" b="b"/>
            <a:pathLst>
              <a:path w="3309135" h="5644261">
                <a:moveTo>
                  <a:pt x="0" y="0"/>
                </a:moveTo>
                <a:lnTo>
                  <a:pt x="3309136" y="0"/>
                </a:lnTo>
                <a:lnTo>
                  <a:pt x="3309136" y="5644261"/>
                </a:lnTo>
                <a:lnTo>
                  <a:pt x="0" y="56442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130433" y="324645"/>
            <a:ext cx="3309135" cy="5644261"/>
          </a:xfrm>
          <a:custGeom>
            <a:avLst/>
            <a:gdLst/>
            <a:ahLst/>
            <a:cxnLst/>
            <a:rect l="l" t="t" r="r" b="b"/>
            <a:pathLst>
              <a:path w="3309135" h="5644261">
                <a:moveTo>
                  <a:pt x="0" y="0"/>
                </a:moveTo>
                <a:lnTo>
                  <a:pt x="3309135" y="0"/>
                </a:lnTo>
                <a:lnTo>
                  <a:pt x="3309135" y="5644261"/>
                </a:lnTo>
                <a:lnTo>
                  <a:pt x="0" y="56442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5883848" y="1084634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83849" y="673676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709449"/>
            <a:chOff x="0" y="0"/>
            <a:chExt cx="4486603" cy="4502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50225"/>
            </a:xfrm>
            <a:custGeom>
              <a:avLst/>
              <a:gdLst/>
              <a:ahLst/>
              <a:cxnLst/>
              <a:rect l="l" t="t" r="r" b="b"/>
              <a:pathLst>
                <a:path w="4486603" h="450225">
                  <a:moveTo>
                    <a:pt x="4486603" y="0"/>
                  </a:moveTo>
                  <a:lnTo>
                    <a:pt x="0" y="0"/>
                  </a:lnTo>
                  <a:lnTo>
                    <a:pt x="101600" y="225113"/>
                  </a:lnTo>
                  <a:lnTo>
                    <a:pt x="0" y="450225"/>
                  </a:lnTo>
                  <a:lnTo>
                    <a:pt x="4486603" y="450225"/>
                  </a:lnTo>
                  <a:lnTo>
                    <a:pt x="4385003" y="225113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488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704850"/>
            <a:ext cx="16230600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*Trò chơi 2: Tìm nhà</a:t>
            </a:r>
          </a:p>
        </p:txBody>
      </p:sp>
      <p:sp>
        <p:nvSpPr>
          <p:cNvPr id="10" name="Freeform 9"/>
          <p:cNvSpPr/>
          <p:nvPr/>
        </p:nvSpPr>
        <p:spPr>
          <a:xfrm>
            <a:off x="1446104" y="3051513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9"/>
          <p:cNvSpPr/>
          <p:nvPr/>
        </p:nvSpPr>
        <p:spPr>
          <a:xfrm>
            <a:off x="6553200" y="5767413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9"/>
          <p:cNvSpPr/>
          <p:nvPr/>
        </p:nvSpPr>
        <p:spPr>
          <a:xfrm>
            <a:off x="11277600" y="3203913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2284025" y="4457700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121" y="7235487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15521" y="4717500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709449"/>
            <a:chOff x="0" y="0"/>
            <a:chExt cx="4486603" cy="4502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50225"/>
            </a:xfrm>
            <a:custGeom>
              <a:avLst/>
              <a:gdLst/>
              <a:ahLst/>
              <a:cxnLst/>
              <a:rect l="l" t="t" r="r" b="b"/>
              <a:pathLst>
                <a:path w="4486603" h="450225">
                  <a:moveTo>
                    <a:pt x="4486603" y="0"/>
                  </a:moveTo>
                  <a:lnTo>
                    <a:pt x="0" y="0"/>
                  </a:lnTo>
                  <a:lnTo>
                    <a:pt x="101600" y="225113"/>
                  </a:lnTo>
                  <a:lnTo>
                    <a:pt x="0" y="450225"/>
                  </a:lnTo>
                  <a:lnTo>
                    <a:pt x="4486603" y="450225"/>
                  </a:lnTo>
                  <a:lnTo>
                    <a:pt x="4385003" y="225113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488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704850"/>
            <a:ext cx="16230600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1999541" y="1090355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18332" y="792193"/>
            <a:ext cx="15840968" cy="9044049"/>
            <a:chOff x="0" y="0"/>
            <a:chExt cx="21121291" cy="120587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3492" y="604374"/>
              <a:ext cx="20272666" cy="10632901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67886" y="868768"/>
              <a:ext cx="20272666" cy="10632901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67886" y="868768"/>
              <a:ext cx="20272666" cy="10632901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67886" y="868768"/>
              <a:ext cx="20272666" cy="10632901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 rot="3146640">
            <a:off x="15750824" y="7754465"/>
            <a:ext cx="2382434" cy="2508718"/>
            <a:chOff x="0" y="0"/>
            <a:chExt cx="3176579" cy="3344957"/>
          </a:xfrm>
        </p:grpSpPr>
        <p:sp>
          <p:nvSpPr>
            <p:cNvPr id="18" name="Freeform 18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1418332" y="2579817"/>
            <a:ext cx="15523709" cy="7678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6"/>
              </a:lnSpc>
            </a:pPr>
            <a:r>
              <a:rPr lang="en-US" sz="4804">
                <a:solidFill>
                  <a:srgbClr val="110E18"/>
                </a:solidFill>
                <a:latin typeface="DejaVu Serif Bold"/>
              </a:rPr>
              <a:t>Cô cùng trẻ vận động theo nhạc bài hát</a:t>
            </a:r>
          </a:p>
          <a:p>
            <a:pPr algn="ctr">
              <a:lnSpc>
                <a:spcPts val="6726"/>
              </a:lnSpc>
            </a:pPr>
            <a:r>
              <a:rPr lang="en-US" sz="4804">
                <a:solidFill>
                  <a:srgbClr val="110E18"/>
                </a:solidFill>
                <a:latin typeface="DejaVu Serif Bold"/>
              </a:rPr>
              <a:t> “Tía má em”</a:t>
            </a:r>
          </a:p>
          <a:p>
            <a:pPr algn="ctr">
              <a:lnSpc>
                <a:spcPts val="6726"/>
              </a:lnSpc>
            </a:pPr>
            <a:r>
              <a:rPr lang="en-US" sz="4804">
                <a:solidFill>
                  <a:srgbClr val="110E18"/>
                </a:solidFill>
                <a:latin typeface="DejaVu Serif Bold"/>
              </a:rPr>
              <a:t>+ Các con vừa vận động bài hát nói về nghề gì?</a:t>
            </a:r>
          </a:p>
          <a:p>
            <a:pPr algn="ctr">
              <a:lnSpc>
                <a:spcPts val="6726"/>
              </a:lnSpc>
            </a:pPr>
            <a:r>
              <a:rPr lang="en-US" sz="4804">
                <a:solidFill>
                  <a:srgbClr val="110E18"/>
                </a:solidFill>
                <a:latin typeface="DejaVu Serif Bold"/>
              </a:rPr>
              <a:t>+ Nghề nông làm những công việc gì?</a:t>
            </a:r>
          </a:p>
          <a:p>
            <a:pPr algn="ctr">
              <a:lnSpc>
                <a:spcPts val="6726"/>
              </a:lnSpc>
            </a:pPr>
            <a:r>
              <a:rPr lang="en-US" sz="4804">
                <a:solidFill>
                  <a:srgbClr val="110E18"/>
                </a:solidFill>
                <a:latin typeface="DejaVu Serif Bold"/>
              </a:rPr>
              <a:t>+ Cần dụng cụ gì để làm việc?</a:t>
            </a:r>
          </a:p>
          <a:p>
            <a:pPr algn="ctr">
              <a:lnSpc>
                <a:spcPts val="6726"/>
              </a:lnSpc>
            </a:pPr>
            <a:r>
              <a:rPr lang="en-US" sz="4804">
                <a:solidFill>
                  <a:srgbClr val="110E18"/>
                </a:solidFill>
                <a:latin typeface="DejaVu Serif Bold"/>
              </a:rPr>
              <a:t>+ Nghề nông tạo ra những sản phẩm gì?</a:t>
            </a:r>
          </a:p>
          <a:p>
            <a:pPr algn="ctr">
              <a:lnSpc>
                <a:spcPts val="6726"/>
              </a:lnSpc>
            </a:pPr>
            <a:endParaRPr lang="en-US" sz="4804">
              <a:solidFill>
                <a:srgbClr val="110E18"/>
              </a:solidFill>
              <a:latin typeface="DejaVu Serif Bold"/>
            </a:endParaRPr>
          </a:p>
          <a:p>
            <a:pPr algn="ctr">
              <a:lnSpc>
                <a:spcPts val="6726"/>
              </a:lnSpc>
            </a:pPr>
            <a:endParaRPr lang="en-US" sz="4804">
              <a:solidFill>
                <a:srgbClr val="110E18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303477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619125"/>
            <a:ext cx="16230600" cy="192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Carlito"/>
              </a:rPr>
              <a:t>*Ôn số lượng trong phạm vi 3.</a:t>
            </a:r>
          </a:p>
        </p:txBody>
      </p:sp>
      <p:sp>
        <p:nvSpPr>
          <p:cNvPr id="12" name="Freeform 12"/>
          <p:cNvSpPr/>
          <p:nvPr/>
        </p:nvSpPr>
        <p:spPr>
          <a:xfrm>
            <a:off x="4063937" y="303477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102682" y="303477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4"/>
          <p:cNvSpPr txBox="1"/>
          <p:nvPr/>
        </p:nvSpPr>
        <p:spPr>
          <a:xfrm>
            <a:off x="13159899" y="369570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49084" y="3034778"/>
            <a:ext cx="5423130" cy="4114800"/>
          </a:xfrm>
          <a:custGeom>
            <a:avLst/>
            <a:gdLst/>
            <a:ahLst/>
            <a:cxnLst/>
            <a:rect l="l" t="t" r="r" b="b"/>
            <a:pathLst>
              <a:path w="5423130" h="411480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619125"/>
            <a:ext cx="16230600" cy="192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Carlito"/>
              </a:rPr>
              <a:t>*Ôn số lượng trong phạm vi 3.</a:t>
            </a:r>
          </a:p>
        </p:txBody>
      </p:sp>
      <p:sp>
        <p:nvSpPr>
          <p:cNvPr id="12" name="Freeform 12"/>
          <p:cNvSpPr/>
          <p:nvPr/>
        </p:nvSpPr>
        <p:spPr>
          <a:xfrm>
            <a:off x="5029200" y="3421246"/>
            <a:ext cx="5423130" cy="4114800"/>
          </a:xfrm>
          <a:custGeom>
            <a:avLst/>
            <a:gdLst/>
            <a:ahLst/>
            <a:cxnLst/>
            <a:rect l="l" t="t" r="r" b="b"/>
            <a:pathLst>
              <a:path w="5423130" h="411480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06000" y="3355126"/>
            <a:ext cx="5423130" cy="4114800"/>
          </a:xfrm>
          <a:custGeom>
            <a:avLst/>
            <a:gdLst/>
            <a:ahLst/>
            <a:cxnLst/>
            <a:rect l="l" t="t" r="r" b="b"/>
            <a:pathLst>
              <a:path w="5423130" h="411480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15329130" y="514350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6864525" cy="3504942"/>
            <a:chOff x="0" y="0"/>
            <a:chExt cx="4486603" cy="9324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932448"/>
            </a:xfrm>
            <a:custGeom>
              <a:avLst/>
              <a:gdLst/>
              <a:ahLst/>
              <a:cxnLst/>
              <a:rect l="l" t="t" r="r" b="b"/>
              <a:pathLst>
                <a:path w="4486603" h="932448">
                  <a:moveTo>
                    <a:pt x="4486603" y="0"/>
                  </a:moveTo>
                  <a:lnTo>
                    <a:pt x="0" y="0"/>
                  </a:lnTo>
                  <a:lnTo>
                    <a:pt x="101600" y="466224"/>
                  </a:lnTo>
                  <a:lnTo>
                    <a:pt x="0" y="932448"/>
                  </a:lnTo>
                  <a:lnTo>
                    <a:pt x="4486603" y="932448"/>
                  </a:lnTo>
                  <a:lnTo>
                    <a:pt x="4385003" y="466224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970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619125"/>
            <a:ext cx="16230600" cy="3698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Carlito"/>
              </a:rPr>
              <a:t>*So sánh, thêm bớt số lượng trong phạm vi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65464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44633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21" y="6785431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99439" y="6785431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93727" y="9335599"/>
            <a:ext cx="15065573" cy="79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Bạn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nào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có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nhận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xét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gì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về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số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lượng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hai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nhóm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14249" y="198879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8840" y="598170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8321" y="266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48434" y="266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72000" y="266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27942" y="5037159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544438" y="5037158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28321" y="7371945"/>
            <a:ext cx="15925800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78"/>
              </a:lnSpc>
            </a:pPr>
            <a:r>
              <a:rPr lang="en-US" sz="3600" dirty="0">
                <a:solidFill>
                  <a:srgbClr val="000000"/>
                </a:solidFill>
                <a:latin typeface="DejaVu Serif Bold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Vì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sao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lượng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nhóm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?</a:t>
            </a:r>
          </a:p>
          <a:p>
            <a:pPr algn="ctr">
              <a:lnSpc>
                <a:spcPts val="6978"/>
              </a:lnSpc>
            </a:pPr>
            <a:r>
              <a:rPr lang="en-US" sz="3600" dirty="0">
                <a:solidFill>
                  <a:srgbClr val="000000"/>
                </a:solidFill>
                <a:latin typeface="DejaVu Serif Bold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Nhóm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nhiều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hơn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?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Nhiều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hơn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mấy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?</a:t>
            </a:r>
          </a:p>
          <a:p>
            <a:pPr algn="ctr">
              <a:lnSpc>
                <a:spcPts val="6978"/>
              </a:lnSpc>
            </a:pPr>
            <a:r>
              <a:rPr lang="en-US" sz="3600" dirty="0">
                <a:solidFill>
                  <a:srgbClr val="000000"/>
                </a:solidFill>
                <a:latin typeface="DejaVu Serif Bold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lượng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nhóm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ta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?</a:t>
            </a:r>
          </a:p>
          <a:p>
            <a:pPr algn="ctr">
              <a:lnSpc>
                <a:spcPts val="6978"/>
              </a:lnSpc>
            </a:pPr>
            <a:endParaRPr lang="en-US" sz="3600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20800" y="102870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20800" y="4787275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65464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44633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21" y="6785431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927425" y="6502798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8" y="0"/>
                </a:lnTo>
                <a:lnTo>
                  <a:pt x="2591888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199439" y="6785431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14020800" y="102870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20800" y="6477668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65464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44633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21" y="6785431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743944" y="6860035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543876" y="6997850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8" y="0"/>
                </a:lnTo>
                <a:lnTo>
                  <a:pt x="2591888" y="2654944"/>
                </a:lnTo>
                <a:lnTo>
                  <a:pt x="0" y="265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561030" y="5447570"/>
            <a:ext cx="7726970" cy="449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DejaVu Serif Bold"/>
              </a:rPr>
              <a:t>-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2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cái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liềm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đã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bị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hỏng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chúng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ta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cùng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đưa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đi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sửa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nào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.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DejaVu Serif Bold"/>
              </a:rPr>
              <a:t>+ 3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Cái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liềm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hỏng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2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cái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còn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lại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mấy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?</a:t>
            </a:r>
          </a:p>
          <a:p>
            <a:pPr algn="ctr">
              <a:lnSpc>
                <a:spcPts val="5880"/>
              </a:lnSpc>
            </a:pPr>
            <a:endParaRPr lang="en-US" sz="4200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218</Words>
  <Application>Microsoft Office PowerPoint</Application>
  <PresentationFormat>Custom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Scripter</vt:lpstr>
      <vt:lpstr>Calibri</vt:lpstr>
      <vt:lpstr>DejaVu Serif Bold</vt:lpstr>
      <vt:lpstr>Carlito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 Số 3 tiết 2</dc:title>
  <cp:lastModifiedBy>SKY</cp:lastModifiedBy>
  <cp:revision>3</cp:revision>
  <dcterms:created xsi:type="dcterms:W3CDTF">2006-08-16T00:00:00Z</dcterms:created>
  <dcterms:modified xsi:type="dcterms:W3CDTF">2023-10-30T06:17:11Z</dcterms:modified>
  <dc:identifier>DAFys1TAWjA</dc:identifier>
</cp:coreProperties>
</file>