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8288000" cy="10287000"/>
  <p:notesSz cx="6858000" cy="9144000"/>
  <p:embeddedFontLst>
    <p:embeddedFont>
      <p:font typeface="Montserrat" charset="0"/>
      <p:regular r:id="rId15"/>
    </p:embeddedFont>
    <p:embeddedFont>
      <p:font typeface="Amatic SC Bold" charset="-79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Sriracha" charset="-34"/>
      <p:regular r:id="rId21"/>
    </p:embeddedFont>
    <p:embeddedFont>
      <p:font typeface="DejaVu Serif" charset="0"/>
      <p:regular r:id="rId22"/>
    </p:embeddedFont>
    <p:embeddedFont>
      <p:font typeface="DejaVu Serif Bold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-126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16.svg"/><Relationship Id="rId3" Type="http://schemas.openxmlformats.org/officeDocument/2006/relationships/image" Target="../media/image2.svg"/><Relationship Id="rId21" Type="http://schemas.openxmlformats.org/officeDocument/2006/relationships/image" Target="../media/image18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01.svg"/><Relationship Id="rId3" Type="http://schemas.openxmlformats.org/officeDocument/2006/relationships/image" Target="../media/image91.svg"/><Relationship Id="rId7" Type="http://schemas.openxmlformats.org/officeDocument/2006/relationships/image" Target="../media/image95.svg"/><Relationship Id="rId12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99.svg"/><Relationship Id="rId5" Type="http://schemas.openxmlformats.org/officeDocument/2006/relationships/image" Target="../media/image93.svg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openxmlformats.org/officeDocument/2006/relationships/image" Target="../media/image9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svg"/><Relationship Id="rId7" Type="http://schemas.openxmlformats.org/officeDocument/2006/relationships/image" Target="../media/image99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105.sv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svg"/><Relationship Id="rId7" Type="http://schemas.openxmlformats.org/officeDocument/2006/relationships/image" Target="../media/image111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109.sv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13.svg"/><Relationship Id="rId7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19.svg"/><Relationship Id="rId5" Type="http://schemas.openxmlformats.org/officeDocument/2006/relationships/image" Target="../media/image115.svg"/><Relationship Id="rId10" Type="http://schemas.openxmlformats.org/officeDocument/2006/relationships/image" Target="../media/image60.png"/><Relationship Id="rId4" Type="http://schemas.openxmlformats.org/officeDocument/2006/relationships/image" Target="../media/image58.png"/><Relationship Id="rId9" Type="http://schemas.openxmlformats.org/officeDocument/2006/relationships/image" Target="../media/image11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29.svg"/><Relationship Id="rId17" Type="http://schemas.openxmlformats.org/officeDocument/2006/relationships/image" Target="../media/image20.png"/><Relationship Id="rId2" Type="http://schemas.openxmlformats.org/officeDocument/2006/relationships/image" Target="../media/image12.png"/><Relationship Id="rId16" Type="http://schemas.openxmlformats.org/officeDocument/2006/relationships/image" Target="../media/image3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image" Target="../media/image27.svg"/><Relationship Id="rId19" Type="http://schemas.openxmlformats.org/officeDocument/2006/relationships/image" Target="../media/image35.svg"/><Relationship Id="rId4" Type="http://schemas.openxmlformats.org/officeDocument/2006/relationships/image" Target="../media/image21.svg"/><Relationship Id="rId9" Type="http://schemas.openxmlformats.org/officeDocument/2006/relationships/image" Target="../media/image16.png"/><Relationship Id="rId14" Type="http://schemas.openxmlformats.org/officeDocument/2006/relationships/image" Target="../media/image3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1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9.sv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73.svg"/><Relationship Id="rId18" Type="http://schemas.openxmlformats.org/officeDocument/2006/relationships/image" Target="../media/image39.png"/><Relationship Id="rId3" Type="http://schemas.openxmlformats.org/officeDocument/2006/relationships/image" Target="../media/image63.svg"/><Relationship Id="rId21" Type="http://schemas.openxmlformats.org/officeDocument/2006/relationships/image" Target="../media/image81.svg"/><Relationship Id="rId7" Type="http://schemas.openxmlformats.org/officeDocument/2006/relationships/image" Target="../media/image67.svg"/><Relationship Id="rId12" Type="http://schemas.openxmlformats.org/officeDocument/2006/relationships/image" Target="../media/image36.png"/><Relationship Id="rId17" Type="http://schemas.openxmlformats.org/officeDocument/2006/relationships/image" Target="../media/image77.svg"/><Relationship Id="rId2" Type="http://schemas.openxmlformats.org/officeDocument/2006/relationships/image" Target="../media/image31.png"/><Relationship Id="rId16" Type="http://schemas.openxmlformats.org/officeDocument/2006/relationships/image" Target="../media/image38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71.svg"/><Relationship Id="rId5" Type="http://schemas.openxmlformats.org/officeDocument/2006/relationships/image" Target="../media/image65.svg"/><Relationship Id="rId15" Type="http://schemas.openxmlformats.org/officeDocument/2006/relationships/image" Target="../media/image75.svg"/><Relationship Id="rId10" Type="http://schemas.openxmlformats.org/officeDocument/2006/relationships/image" Target="../media/image35.png"/><Relationship Id="rId19" Type="http://schemas.openxmlformats.org/officeDocument/2006/relationships/image" Target="../media/image79.svg"/><Relationship Id="rId4" Type="http://schemas.openxmlformats.org/officeDocument/2006/relationships/image" Target="../media/image32.png"/><Relationship Id="rId9" Type="http://schemas.openxmlformats.org/officeDocument/2006/relationships/image" Target="../media/image69.sv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83.svg"/><Relationship Id="rId7" Type="http://schemas.openxmlformats.org/officeDocument/2006/relationships/image" Target="../media/image63.svg"/><Relationship Id="rId12" Type="http://schemas.openxmlformats.org/officeDocument/2006/relationships/image" Target="../media/image45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9.jpeg"/><Relationship Id="rId5" Type="http://schemas.openxmlformats.org/officeDocument/2006/relationships/image" Target="../media/image85.svg"/><Relationship Id="rId10" Type="http://schemas.openxmlformats.org/officeDocument/2006/relationships/image" Target="../media/image44.jpeg"/><Relationship Id="rId4" Type="http://schemas.openxmlformats.org/officeDocument/2006/relationships/image" Target="../media/image42.png"/><Relationship Id="rId9" Type="http://schemas.openxmlformats.org/officeDocument/2006/relationships/image" Target="../media/image8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350406">
            <a:off x="13194741" y="8347772"/>
            <a:ext cx="2023849" cy="387845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360386" y="3052571"/>
            <a:ext cx="3204705" cy="4228442"/>
            <a:chOff x="0" y="0"/>
            <a:chExt cx="4272940" cy="5637922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1190478">
              <a:off x="705422" y="633180"/>
              <a:ext cx="2862096" cy="4657258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1634653">
              <a:off x="490665" y="180261"/>
              <a:ext cx="1076131" cy="1190889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727050">
            <a:off x="13677276" y="7979208"/>
            <a:ext cx="525636" cy="5816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327344">
            <a:off x="94610" y="-1159820"/>
            <a:ext cx="3021795" cy="40835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2003365">
            <a:off x="2994197" y="2468403"/>
            <a:ext cx="699921" cy="7745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458499">
            <a:off x="783464" y="2678511"/>
            <a:ext cx="320197" cy="3543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278118" y="7571041"/>
            <a:ext cx="530030" cy="5203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9686165" flipH="1" flipV="1">
            <a:off x="-234516" y="7864291"/>
            <a:ext cx="1440351" cy="285987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9686165">
            <a:off x="17001950" y="-515208"/>
            <a:ext cx="1555154" cy="308781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5461228" y="575798"/>
            <a:ext cx="646281" cy="63453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728472" y="94615"/>
            <a:ext cx="10483304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2800" dirty="0">
                <a:solidFill>
                  <a:srgbClr val="000000"/>
                </a:solidFill>
                <a:latin typeface="DejaVu Serif"/>
              </a:rPr>
              <a:t>ỦY BAN NHÂN DÂN QUẬN LONG BIÊN</a:t>
            </a:r>
          </a:p>
          <a:p>
            <a:pPr algn="ctr">
              <a:lnSpc>
                <a:spcPts val="5599"/>
              </a:lnSpc>
            </a:pPr>
            <a:r>
              <a:rPr lang="en-US" sz="2800" dirty="0">
                <a:solidFill>
                  <a:srgbClr val="000000"/>
                </a:solidFill>
                <a:latin typeface="DejaVu Serif"/>
              </a:rPr>
              <a:t>TRƯỜNG MẦM NON CHIM ÉN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443152" y="3437676"/>
            <a:ext cx="13664357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LĨNH VỰC  PHÁT TRIỂN NGÔN NGỮ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300162" y="5777801"/>
            <a:ext cx="13664357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Đề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tài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: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Truyện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Quả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thị</a:t>
            </a:r>
            <a:endParaRPr lang="en-US" sz="5199" dirty="0">
              <a:solidFill>
                <a:srgbClr val="000000"/>
              </a:solidFill>
              <a:latin typeface="DejaVu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893957" y="-819247"/>
            <a:ext cx="4788085" cy="52563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306800" y="7039323"/>
            <a:ext cx="2682658" cy="368865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-2221312" y="3510310"/>
            <a:ext cx="5060979" cy="74625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875056" y="508533"/>
            <a:ext cx="1929223" cy="181697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21663" y="6291608"/>
            <a:ext cx="1723793" cy="18999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826765" y="970767"/>
            <a:ext cx="634470" cy="69221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21060" y="4692364"/>
            <a:ext cx="17666940" cy="2346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DejaVu Serif Bold"/>
              </a:rPr>
              <a:t> + Qủa thị đang ngủ dưới tán lá có màu gì?màu xanh</a:t>
            </a:r>
          </a:p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DejaVu Serif Bold"/>
              </a:rPr>
              <a:t>    + Ai đã đi ngang qua? Chú mèo đã làm gì</a:t>
            </a:r>
          </a:p>
          <a:p>
            <a:pPr algn="ctr">
              <a:lnSpc>
                <a:spcPts val="5600"/>
              </a:lnSpc>
            </a:pPr>
            <a:endParaRPr lang="en-US" sz="470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217707" y="-744880"/>
            <a:ext cx="10361707" cy="120996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67841" y="-1241739"/>
            <a:ext cx="6413133" cy="688910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330085" y="7159999"/>
            <a:ext cx="1813915" cy="199930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00470" y="3345177"/>
            <a:ext cx="16431071" cy="3629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DejaVu Serif Bold"/>
              </a:rPr>
              <a:t>+ </a:t>
            </a:r>
            <a:r>
              <a:rPr lang="en-US" sz="5000" dirty="0" err="1">
                <a:solidFill>
                  <a:srgbClr val="000000"/>
                </a:solidFill>
                <a:latin typeface="DejaVu Serif Bold"/>
              </a:rPr>
              <a:t>Vịt</a:t>
            </a:r>
            <a:r>
              <a:rPr lang="en-US" sz="5000" dirty="0">
                <a:solidFill>
                  <a:srgbClr val="000000"/>
                </a:solidFill>
                <a:latin typeface="DejaVu Serif Bold"/>
              </a:rPr>
              <a:t> con </a:t>
            </a:r>
            <a:r>
              <a:rPr lang="en-US" sz="5000" dirty="0" err="1">
                <a:solidFill>
                  <a:srgbClr val="000000"/>
                </a:solidFill>
                <a:latin typeface="DejaVu Serif Bold"/>
              </a:rPr>
              <a:t>đến</a:t>
            </a:r>
            <a:r>
              <a:rPr lang="en-US" sz="50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DejaVu Serif Bold"/>
              </a:rPr>
              <a:t>bên</a:t>
            </a:r>
            <a:r>
              <a:rPr lang="en-US" sz="50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DejaVu Serif Bold"/>
              </a:rPr>
              <a:t>cây</a:t>
            </a:r>
            <a:r>
              <a:rPr lang="en-US" sz="50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DejaVu Serif Bold"/>
              </a:rPr>
              <a:t>thị</a:t>
            </a:r>
            <a:r>
              <a:rPr lang="en-US" sz="50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DejaVu Serif Bold"/>
              </a:rPr>
              <a:t>và</a:t>
            </a:r>
            <a:r>
              <a:rPr lang="en-US" sz="50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DejaVu Serif Bold"/>
              </a:rPr>
              <a:t>Vịt</a:t>
            </a:r>
            <a:r>
              <a:rPr lang="en-US" sz="50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000" dirty="0" smtClean="0">
                <a:solidFill>
                  <a:srgbClr val="000000"/>
                </a:solidFill>
                <a:latin typeface="DejaVu Serif Bold"/>
              </a:rPr>
              <a:t>con </a:t>
            </a:r>
            <a:r>
              <a:rPr lang="en-US" sz="5000" dirty="0" err="1" smtClean="0">
                <a:solidFill>
                  <a:srgbClr val="000000"/>
                </a:solidFill>
                <a:latin typeface="DejaVu Serif Bold"/>
              </a:rPr>
              <a:t>đã</a:t>
            </a:r>
            <a:endParaRPr lang="en-US" sz="5000" dirty="0" smtClean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7000"/>
              </a:lnSpc>
            </a:pPr>
            <a:r>
              <a:rPr lang="en-US" sz="5000" dirty="0" smtClean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DejaVu Serif Bold"/>
              </a:rPr>
              <a:t>làm</a:t>
            </a:r>
            <a:r>
              <a:rPr lang="en-US" sz="50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DejaVu Serif Bold"/>
              </a:rPr>
              <a:t>gì</a:t>
            </a:r>
            <a:r>
              <a:rPr lang="en-US" sz="5000" dirty="0" smtClean="0">
                <a:solidFill>
                  <a:srgbClr val="000000"/>
                </a:solidFill>
                <a:latin typeface="DejaVu Serif Bold"/>
              </a:rPr>
              <a:t> ? </a:t>
            </a:r>
            <a:endParaRPr lang="en-US" sz="5000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DejaVu Serif Bold"/>
              </a:rPr>
              <a:t>    + </a:t>
            </a:r>
            <a:r>
              <a:rPr lang="en-US" sz="5000" dirty="0" err="1">
                <a:solidFill>
                  <a:srgbClr val="000000"/>
                </a:solidFill>
                <a:latin typeface="DejaVu Serif Bold"/>
              </a:rPr>
              <a:t>Tiếp</a:t>
            </a:r>
            <a:r>
              <a:rPr lang="en-US" sz="50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DejaVu Serif Bold"/>
              </a:rPr>
              <a:t>theo</a:t>
            </a:r>
            <a:r>
              <a:rPr lang="en-US" sz="50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DejaVu Serif Bold"/>
              </a:rPr>
              <a:t>ai</a:t>
            </a:r>
            <a:r>
              <a:rPr lang="en-US" sz="50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DejaVu Serif Bold"/>
              </a:rPr>
              <a:t>đã</a:t>
            </a:r>
            <a:r>
              <a:rPr lang="en-US" sz="50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DejaVu Serif Bold"/>
              </a:rPr>
              <a:t>xuất</a:t>
            </a:r>
            <a:r>
              <a:rPr lang="en-US" sz="50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DejaVu Serif Bold"/>
              </a:rPr>
              <a:t>hiện</a:t>
            </a:r>
            <a:r>
              <a:rPr lang="en-US" sz="5000" dirty="0">
                <a:solidFill>
                  <a:srgbClr val="000000"/>
                </a:solidFill>
                <a:latin typeface="DejaVu Serif Bold"/>
              </a:rPr>
              <a:t>? </a:t>
            </a:r>
            <a:r>
              <a:rPr lang="en-US" sz="5000" dirty="0" err="1">
                <a:solidFill>
                  <a:srgbClr val="000000"/>
                </a:solidFill>
                <a:latin typeface="DejaVu Serif Bold"/>
              </a:rPr>
              <a:t>Bà</a:t>
            </a:r>
            <a:r>
              <a:rPr lang="en-US" sz="50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DejaVu Serif Bold"/>
              </a:rPr>
              <a:t>đã</a:t>
            </a:r>
            <a:r>
              <a:rPr lang="en-US" sz="50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DejaVu Serif Bold"/>
              </a:rPr>
              <a:t>làm</a:t>
            </a:r>
            <a:r>
              <a:rPr lang="en-US" sz="50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DejaVu Serif Bold"/>
              </a:rPr>
              <a:t>gì</a:t>
            </a:r>
            <a:r>
              <a:rPr lang="en-US" sz="5000" dirty="0">
                <a:solidFill>
                  <a:srgbClr val="000000"/>
                </a:solidFill>
                <a:latin typeface="DejaVu Serif Bold"/>
              </a:rPr>
              <a:t>?</a:t>
            </a:r>
          </a:p>
          <a:p>
            <a:pPr algn="ctr">
              <a:lnSpc>
                <a:spcPts val="7279"/>
              </a:lnSpc>
            </a:pPr>
            <a:endParaRPr lang="en-US" sz="5000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007195">
            <a:off x="2106059" y="4138946"/>
            <a:ext cx="1383702" cy="8780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734682">
            <a:off x="14749391" y="4138946"/>
            <a:ext cx="1383702" cy="8780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2852">
            <a:off x="2194518" y="2984703"/>
            <a:ext cx="14456341" cy="45734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-773998" y="-1474054"/>
            <a:ext cx="5592049" cy="509384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-5041679" y="3962694"/>
            <a:ext cx="19414221" cy="1759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075"/>
              </a:lnSpc>
            </a:pPr>
            <a:r>
              <a:rPr lang="en-US" sz="5054">
                <a:solidFill>
                  <a:srgbClr val="88805F"/>
                </a:solidFill>
                <a:latin typeface="Amatic SC Bold"/>
              </a:rPr>
              <a:t>Qua câu chuyện chúng mình thấy muốn cây luôn xanh tốt </a:t>
            </a:r>
          </a:p>
          <a:p>
            <a:pPr algn="r">
              <a:lnSpc>
                <a:spcPts val="7075"/>
              </a:lnSpc>
            </a:pPr>
            <a:r>
              <a:rPr lang="en-US" sz="5054">
                <a:solidFill>
                  <a:srgbClr val="88805F"/>
                </a:solidFill>
                <a:latin typeface="Amatic SC Bold"/>
              </a:rPr>
              <a:t>và cho chúng ta những quả ngọt thì cần phải làm gì?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942681">
            <a:off x="14424694" y="-4277370"/>
            <a:ext cx="6683899" cy="63557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501418">
            <a:off x="-3369965" y="7731386"/>
            <a:ext cx="10628138" cy="101063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786969">
            <a:off x="14946050" y="7583288"/>
            <a:ext cx="6683899" cy="63557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346126">
            <a:off x="-2882523" y="-4277370"/>
            <a:ext cx="6683899" cy="63557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682187" y="1570127"/>
            <a:ext cx="1189563" cy="15441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43786">
            <a:off x="14139742" y="7941524"/>
            <a:ext cx="3035904" cy="149587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43786">
            <a:off x="1112354" y="7941524"/>
            <a:ext cx="3035904" cy="149587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7184">
            <a:off x="1667872" y="2335160"/>
            <a:ext cx="14952257" cy="66061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556358" y="1570127"/>
            <a:ext cx="1189563" cy="154411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86174" y="3421718"/>
            <a:ext cx="18001826" cy="3654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 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Giáo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dục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: </a:t>
            </a:r>
          </a:p>
          <a:p>
            <a:pPr algn="ctr">
              <a:lnSpc>
                <a:spcPts val="5740"/>
              </a:lnSpc>
            </a:pP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Các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con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phải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biết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chăm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 smtClean="0">
                <a:solidFill>
                  <a:srgbClr val="000000"/>
                </a:solidFill>
                <a:latin typeface="DejaVu Serif Bold"/>
              </a:rPr>
              <a:t>sóc</a:t>
            </a:r>
            <a:r>
              <a:rPr lang="en-US" sz="4100" dirty="0" smtClean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cây</a:t>
            </a:r>
            <a:r>
              <a:rPr lang="en-US" sz="4100" dirty="0" smtClean="0">
                <a:solidFill>
                  <a:srgbClr val="000000"/>
                </a:solidFill>
                <a:latin typeface="DejaVu Serif Bold"/>
              </a:rPr>
              <a:t>, </a:t>
            </a:r>
            <a:r>
              <a:rPr lang="en-US" sz="4100" dirty="0" err="1" smtClean="0">
                <a:solidFill>
                  <a:srgbClr val="000000"/>
                </a:solidFill>
                <a:latin typeface="DejaVu Serif Bold"/>
              </a:rPr>
              <a:t>tưới</a:t>
            </a:r>
            <a:r>
              <a:rPr lang="en-US" sz="4100" dirty="0" smtClean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nước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cho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cây</a:t>
            </a:r>
            <a:endParaRPr lang="en-US" sz="4100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để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cây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luôn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xanh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tốt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và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cho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ta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những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quả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ngọt</a:t>
            </a:r>
            <a:r>
              <a:rPr lang="en-US" sz="4100" dirty="0" smtClean="0">
                <a:solidFill>
                  <a:srgbClr val="000000"/>
                </a:solidFill>
                <a:latin typeface="DejaVu Serif Bold"/>
              </a:rPr>
              <a:t>,</a:t>
            </a:r>
          </a:p>
          <a:p>
            <a:pPr algn="ctr">
              <a:lnSpc>
                <a:spcPts val="5740"/>
              </a:lnSpc>
            </a:pPr>
            <a:r>
              <a:rPr lang="en-US" sz="4100" dirty="0" err="1" smtClean="0">
                <a:solidFill>
                  <a:srgbClr val="000000"/>
                </a:solidFill>
                <a:latin typeface="DejaVu Serif Bold"/>
              </a:rPr>
              <a:t>khi</a:t>
            </a:r>
            <a:r>
              <a:rPr lang="en-US" sz="4100" dirty="0" smtClean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ăn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các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bạn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nhớ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ăn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quả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chín</a:t>
            </a:r>
            <a:r>
              <a:rPr lang="en-US" sz="4100" dirty="0" smtClean="0">
                <a:solidFill>
                  <a:srgbClr val="000000"/>
                </a:solidFill>
                <a:latin typeface="DejaVu Serif Bold"/>
              </a:rPr>
              <a:t>,</a:t>
            </a:r>
          </a:p>
          <a:p>
            <a:pPr algn="ctr">
              <a:lnSpc>
                <a:spcPts val="5740"/>
              </a:lnSpc>
            </a:pPr>
            <a:r>
              <a:rPr lang="en-US" sz="4100" dirty="0" err="1" smtClean="0">
                <a:solidFill>
                  <a:srgbClr val="000000"/>
                </a:solidFill>
                <a:latin typeface="DejaVu Serif Bold"/>
              </a:rPr>
              <a:t>không</a:t>
            </a:r>
            <a:r>
              <a:rPr lang="en-US" sz="4100" dirty="0" smtClean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ăn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những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quả</a:t>
            </a:r>
            <a:r>
              <a:rPr lang="en-US" sz="4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DejaVu Serif Bold"/>
              </a:rPr>
              <a:t>xanh</a:t>
            </a:r>
            <a:endParaRPr lang="en-US" sz="4100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724" t="44127" r="4696" b="724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679393" y="5143500"/>
            <a:ext cx="8344980" cy="2979384"/>
            <a:chOff x="0" y="0"/>
            <a:chExt cx="11126640" cy="3972512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442043">
              <a:off x="121672" y="687063"/>
              <a:ext cx="10883296" cy="2598387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 rot="-311734">
              <a:off x="2094149" y="1371455"/>
              <a:ext cx="7889764" cy="12928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237"/>
                </a:lnSpc>
                <a:spcBef>
                  <a:spcPct val="0"/>
                </a:spcBef>
              </a:pPr>
              <a:r>
                <a:rPr lang="en-US" sz="5884">
                  <a:solidFill>
                    <a:srgbClr val="231F20"/>
                  </a:solidFill>
                  <a:latin typeface="Sriracha"/>
                </a:rPr>
                <a:t>      Bài hát " Quả"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81150" y="1773248"/>
            <a:ext cx="5977783" cy="3040583"/>
            <a:chOff x="0" y="0"/>
            <a:chExt cx="7970377" cy="405411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-2473933">
              <a:off x="1825814" y="791602"/>
              <a:ext cx="2046280" cy="2648127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4227201" y="285786"/>
              <a:ext cx="2443940" cy="2350626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 l="16600" b="16600"/>
            <a:stretch>
              <a:fillRect/>
            </a:stretch>
          </p:blipFill>
          <p:spPr>
            <a:xfrm rot="8918591">
              <a:off x="6849052" y="176187"/>
              <a:ext cx="943415" cy="94858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 rot="611988">
              <a:off x="207445" y="1375757"/>
              <a:ext cx="1998711" cy="2521309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 l="16600" b="16600"/>
            <a:stretch>
              <a:fillRect/>
            </a:stretch>
          </p:blipFill>
          <p:spPr>
            <a:xfrm rot="5762763">
              <a:off x="199257" y="744418"/>
              <a:ext cx="943415" cy="94858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1659245" y="1812713"/>
            <a:ext cx="4730256" cy="3001118"/>
            <a:chOff x="0" y="0"/>
            <a:chExt cx="6307008" cy="4001491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 rot="611988">
              <a:off x="201371" y="1156529"/>
              <a:ext cx="1940190" cy="244748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/>
            <a:stretch>
              <a:fillRect/>
            </a:stretch>
          </p:blipFill>
          <p:spPr>
            <a:xfrm rot="-1864391">
              <a:off x="2227345" y="448523"/>
              <a:ext cx="2372384" cy="2281802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-166251">
              <a:off x="4338681" y="1332680"/>
              <a:ext cx="1909708" cy="2471386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 l="16600" b="16600"/>
            <a:stretch>
              <a:fillRect/>
            </a:stretch>
          </p:blipFill>
          <p:spPr>
            <a:xfrm rot="5762763">
              <a:off x="2155637" y="3037241"/>
              <a:ext cx="915793" cy="92081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 l="16600" b="16600"/>
            <a:stretch>
              <a:fillRect/>
            </a:stretch>
          </p:blipFill>
          <p:spPr>
            <a:xfrm rot="10584393">
              <a:off x="4560480" y="298646"/>
              <a:ext cx="915793" cy="920815"/>
            </a:xfrm>
            <a:prstGeom prst="rect">
              <a:avLst/>
            </a:prstGeom>
          </p:spPr>
        </p:pic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735041">
            <a:off x="7799319" y="4217034"/>
            <a:ext cx="2246766" cy="11935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6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49007" y="600096"/>
            <a:ext cx="15189986" cy="1241781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227"/>
          <a:stretch>
            <a:fillRect/>
          </a:stretch>
        </p:blipFill>
        <p:spPr>
          <a:xfrm>
            <a:off x="-4585868" y="4383284"/>
            <a:ext cx="14349733" cy="1477018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692079" y="3425017"/>
            <a:ext cx="10903841" cy="1830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3"/>
              </a:lnSpc>
            </a:pPr>
            <a:r>
              <a:rPr lang="en-US" sz="4852">
                <a:solidFill>
                  <a:srgbClr val="3A3031"/>
                </a:solidFill>
                <a:latin typeface="Montserrat"/>
              </a:rPr>
              <a:t>MỜI CÁC BÉ NGHE CÔ KỂ CHUYỆN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29944">
            <a:off x="14867973" y="1243758"/>
            <a:ext cx="1337437" cy="12815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3080411">
            <a:off x="2346006" y="7136232"/>
            <a:ext cx="1293894" cy="12397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242" r="1277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671600" y="1034913"/>
            <a:ext cx="1189563" cy="15441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426838" y="1028700"/>
            <a:ext cx="1189563" cy="15441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649" r="12649" b="258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671600" y="1034913"/>
            <a:ext cx="1189563" cy="15441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426838" y="1028700"/>
            <a:ext cx="1189563" cy="15441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671600" y="1034913"/>
            <a:ext cx="1189563" cy="15441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426838" y="1028700"/>
            <a:ext cx="1189563" cy="15441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4717" r="10559"/>
          <a:stretch>
            <a:fillRect/>
          </a:stretch>
        </p:blipFill>
        <p:spPr>
          <a:xfrm>
            <a:off x="-1396576" y="0"/>
            <a:ext cx="19982753" cy="102662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614" r="122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671600" y="1034913"/>
            <a:ext cx="1189563" cy="15441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426838" y="1028700"/>
            <a:ext cx="1189563" cy="15441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430336">
            <a:off x="13993196" y="6551588"/>
            <a:ext cx="4742725" cy="54118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73560" y="-2258700"/>
            <a:ext cx="4106193" cy="38000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>
            <a:off x="672205" y="7129787"/>
            <a:ext cx="2216174" cy="3495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-283640" y="6170265"/>
            <a:ext cx="2104205" cy="43672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0569397">
            <a:off x="13052269" y="-698434"/>
            <a:ext cx="6624580" cy="30834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237716" y="7289826"/>
            <a:ext cx="2021584" cy="21589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452447" y="8508965"/>
            <a:ext cx="1067368" cy="11160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3614841" y="747629"/>
            <a:ext cx="1398994" cy="56214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3735254" y="7966370"/>
            <a:ext cx="820810" cy="8058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223476" y="-1119183"/>
            <a:ext cx="3525309" cy="392493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-283640" y="3995586"/>
            <a:ext cx="18288000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DejaVu Serif Bold"/>
              </a:rPr>
              <a:t> Cô vừa kể cho chúng mình nghe câu chuyện gì? Trong chuyện có những ai?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01136">
            <a:off x="-654046" y="7461192"/>
            <a:ext cx="3365493" cy="35942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721867" y="-1150478"/>
            <a:ext cx="4376304" cy="46377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3862535">
            <a:off x="13940604" y="1155140"/>
            <a:ext cx="2185202" cy="24934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40015" y="8055716"/>
            <a:ext cx="2764314" cy="1583198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909552" y="536718"/>
            <a:ext cx="5246391" cy="5246370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0"/>
              <a:stretch>
                <a:fillRect l="-28400" r="-103422"/>
              </a:stretch>
            </a:blip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6155942" y="2401884"/>
            <a:ext cx="5246391" cy="5246370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1"/>
              <a:stretch>
                <a:fillRect l="-64871" r="-64871"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2012909" y="5143500"/>
            <a:ext cx="5246391" cy="5246370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2"/>
              <a:stretch>
                <a:fillRect l="-65166" r="-65166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177</Words>
  <Application>Microsoft Office PowerPoint</Application>
  <PresentationFormat>Custom</PresentationFormat>
  <Paragraphs>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Montserrat</vt:lpstr>
      <vt:lpstr>Amatic SC Bold</vt:lpstr>
      <vt:lpstr>Calibri</vt:lpstr>
      <vt:lpstr>Sriracha</vt:lpstr>
      <vt:lpstr>DejaVu Serif</vt:lpstr>
      <vt:lpstr>DejaVu Serif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LONG BIÊN TRƯỜNG MẦM NON CHIM ÉN</dc:title>
  <cp:lastModifiedBy>Admin</cp:lastModifiedBy>
  <cp:revision>3</cp:revision>
  <dcterms:created xsi:type="dcterms:W3CDTF">2006-08-16T00:00:00Z</dcterms:created>
  <dcterms:modified xsi:type="dcterms:W3CDTF">2023-03-31T04:32:39Z</dcterms:modified>
  <dc:identifier>DAFdLIU0_p4</dc:identifier>
</cp:coreProperties>
</file>