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DejaVu Serif Bold" charset="0"/>
      <p:regular r:id="rId18"/>
    </p:embeddedFont>
    <p:embeddedFont>
      <p:font typeface="Dancing Script Bold" charset="0"/>
      <p:regular r:id="rId19"/>
    </p:embeddedFont>
    <p:embeddedFont>
      <p:font typeface="Noto Sans Bold" charset="0"/>
      <p:regular r:id="rId20"/>
      <p:bold r:id="rId21"/>
    </p:embeddedFont>
    <p:embeddedFont>
      <p:font typeface="Quicksand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87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0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svg"/><Relationship Id="rId3" Type="http://schemas.openxmlformats.org/officeDocument/2006/relationships/image" Target="../media/image52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5.svg"/><Relationship Id="rId7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7.svg"/><Relationship Id="rId4" Type="http://schemas.openxmlformats.org/officeDocument/2006/relationships/image" Target="../media/image37.png"/><Relationship Id="rId9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7493" y="7200900"/>
            <a:ext cx="628213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68705">
            <a:off x="-128693" y="-718851"/>
            <a:ext cx="2496964" cy="38093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722598">
            <a:off x="15944660" y="7369905"/>
            <a:ext cx="4253655" cy="5834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89010" y="-701287"/>
            <a:ext cx="3599102" cy="274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2217"/>
          <a:stretch>
            <a:fillRect/>
          </a:stretch>
        </p:blipFill>
        <p:spPr>
          <a:xfrm>
            <a:off x="-262293" y="-333125"/>
            <a:ext cx="3695839" cy="23776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603826" y="3989374"/>
            <a:ext cx="2801485" cy="947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994380" y="5821190"/>
            <a:ext cx="2801485" cy="9474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0142" y="5143500"/>
            <a:ext cx="2575716" cy="12717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844199" y="7653007"/>
            <a:ext cx="2835471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35859" y="242190"/>
            <a:ext cx="1121628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ts val="5599"/>
              </a:lnSpc>
            </a:pPr>
            <a:r>
              <a:rPr lang="en-US" sz="3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CHIM ÉN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841" y="3250221"/>
            <a:ext cx="1811431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6266" y="6180596"/>
            <a:ext cx="17555468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con" </a:t>
            </a:r>
          </a:p>
          <a:p>
            <a:pPr algn="ctr">
              <a:lnSpc>
                <a:spcPts val="7839"/>
              </a:lnSpc>
            </a:pP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5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9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sz="5599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34632280-BB75-BA21-1EBD-BCA655EAB833}"/>
              </a:ext>
            </a:extLst>
          </p:cNvPr>
          <p:cNvSpPr/>
          <p:nvPr/>
        </p:nvSpPr>
        <p:spPr>
          <a:xfrm>
            <a:off x="190500" y="3294183"/>
            <a:ext cx="17907000" cy="6116517"/>
          </a:xfrm>
          <a:prstGeom prst="horizontalScrol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632204">
            <a:off x="84542" y="-1616413"/>
            <a:ext cx="4107789" cy="3565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23584" y="3294183"/>
            <a:ext cx="594986" cy="5701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3294183"/>
            <a:ext cx="18288000" cy="463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 err="1">
                <a:solidFill>
                  <a:srgbClr val="C00000"/>
                </a:solidFill>
                <a:latin typeface="DejaVu Serif Bold"/>
              </a:rPr>
              <a:t>Giáo</a:t>
            </a:r>
            <a:r>
              <a:rPr lang="en-US" sz="6000" dirty="0">
                <a:solidFill>
                  <a:srgbClr val="C0000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DejaVu Serif Bold"/>
              </a:rPr>
              <a:t>dục</a:t>
            </a:r>
            <a:endParaRPr lang="en-US" sz="6000" dirty="0">
              <a:solidFill>
                <a:srgbClr val="C00000"/>
              </a:solidFill>
              <a:latin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400" dirty="0" smtClean="0">
                <a:solidFill>
                  <a:srgbClr val="000000"/>
                </a:solidFill>
                <a:latin typeface="DejaVu Serif Bold"/>
              </a:rPr>
              <a:t>   Qua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thơ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muốn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khuyên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biết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quý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trọng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công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lao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cha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vậy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chăm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ngoan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giỏi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5400" dirty="0" smtClean="0">
                <a:solidFill>
                  <a:srgbClr val="000000"/>
                </a:solidFill>
                <a:latin typeface="DejaVu Serif Bold"/>
              </a:rPr>
              <a:t>.</a:t>
            </a:r>
            <a:endParaRPr lang="en-US" sz="5400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5B6A15F-8B0D-D591-BC7C-9171C3C934DF}"/>
              </a:ext>
            </a:extLst>
          </p:cNvPr>
          <p:cNvSpPr/>
          <p:nvPr/>
        </p:nvSpPr>
        <p:spPr>
          <a:xfrm>
            <a:off x="5022199" y="739397"/>
            <a:ext cx="8606715" cy="12292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60803">
            <a:off x="-2833585" y="181818"/>
            <a:ext cx="5350213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0651">
            <a:off x="14863409" y="6306307"/>
            <a:ext cx="5350213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33085" y="4840272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More Sugar"/>
              </a:rPr>
              <a:t>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81634" y="820179"/>
            <a:ext cx="739988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4.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Dạy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trẻ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thuộc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thơ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52444" y="4098281"/>
            <a:ext cx="13486071" cy="423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to Sans Bold"/>
              </a:rPr>
              <a:t>-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Trẻ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đọc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cùng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cô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2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lần</a:t>
            </a:r>
            <a:endParaRPr lang="en-US" sz="6000" dirty="0">
              <a:solidFill>
                <a:srgbClr val="000000"/>
              </a:solidFill>
              <a:latin typeface="Noto Sans Bold"/>
            </a:endParaRP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to Sans Bold"/>
              </a:rPr>
              <a:t>-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Lần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lượt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tổ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nhóm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trẻ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đọc</a:t>
            </a:r>
            <a:endParaRPr lang="en-US" sz="6000" dirty="0">
              <a:solidFill>
                <a:srgbClr val="000000"/>
              </a:solidFill>
              <a:latin typeface="Noto Sans Bold"/>
            </a:endParaRP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to Sans Bold"/>
              </a:rPr>
              <a:t>-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Cá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nhân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2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trẻ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đọc</a:t>
            </a:r>
            <a:endParaRPr lang="en-US" sz="6000" dirty="0">
              <a:solidFill>
                <a:srgbClr val="000000"/>
              </a:solidFill>
              <a:latin typeface="Noto Sans Bold"/>
            </a:endParaRP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to Sans Bold"/>
              </a:rPr>
              <a:t>-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Cả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lớp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cùng</a:t>
            </a:r>
            <a:r>
              <a:rPr lang="en-US" sz="6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oto Sans Bold"/>
              </a:rPr>
              <a:t>đọc</a:t>
            </a:r>
            <a:endParaRPr lang="en-US" sz="6000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92124" y="1430255"/>
            <a:ext cx="15612948" cy="79778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8689" y="537734"/>
            <a:ext cx="819468" cy="9819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9232" y="4652534"/>
            <a:ext cx="819468" cy="9819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98157" y="8767334"/>
            <a:ext cx="819468" cy="981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20365" y="663597"/>
            <a:ext cx="819468" cy="981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4652534"/>
            <a:ext cx="819468" cy="9819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30098" y="8767334"/>
            <a:ext cx="819468" cy="9819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28066" y="9512680"/>
            <a:ext cx="819468" cy="981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42066" y="-444199"/>
            <a:ext cx="819468" cy="981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29692" y="4181124"/>
            <a:ext cx="15396567" cy="17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Kết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thúc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Trẻ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hát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cả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nhà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thương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nhau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3" name="CaNhaThuongNhau-BaoNgu-275165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B709194-4DAC-6B29-6275-B77A4EED1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812" y="93940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1D6C730-D94B-44F0-8986-4C27EC0B47E5}"/>
              </a:ext>
            </a:extLst>
          </p:cNvPr>
          <p:cNvSpPr/>
          <p:nvPr/>
        </p:nvSpPr>
        <p:spPr>
          <a:xfrm>
            <a:off x="3253231" y="3640470"/>
            <a:ext cx="11781538" cy="2948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01851">
            <a:off x="-1617424" y="2886815"/>
            <a:ext cx="3648316" cy="26548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58137">
            <a:off x="13690084" y="8352135"/>
            <a:ext cx="3541851" cy="26178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1009" y="2551827"/>
            <a:ext cx="5036939" cy="332477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093551" y="3088069"/>
            <a:ext cx="13367458" cy="4096575"/>
            <a:chOff x="0" y="-19050"/>
            <a:chExt cx="17823277" cy="5462100"/>
          </a:xfrm>
        </p:grpSpPr>
        <p:sp>
          <p:nvSpPr>
            <p:cNvPr id="6" name="TextBox 6"/>
            <p:cNvSpPr txBox="1"/>
            <p:nvPr/>
          </p:nvSpPr>
          <p:spPr>
            <a:xfrm>
              <a:off x="1625601" y="-19050"/>
              <a:ext cx="14572076" cy="668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200" spc="256" dirty="0">
                  <a:solidFill>
                    <a:srgbClr val="EDE6E2"/>
                  </a:solidFill>
                  <a:latin typeface="Quicksand"/>
                </a:rPr>
                <a:t>AUDIOS AUDIO INC.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02913"/>
              <a:ext cx="17823277" cy="2393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9" lvl="1" algn="ctr">
                <a:lnSpc>
                  <a:spcPts val="6999"/>
                </a:lnSpc>
              </a:pP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6999" b="1" dirty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smtClean="0">
                  <a:solidFill>
                    <a:srgbClr val="2021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755649" lvl="1" algn="ctr">
                <a:lnSpc>
                  <a:spcPts val="6999"/>
                </a:lnSpc>
              </a:pPr>
              <a:r>
                <a:rPr lang="en-US" sz="6999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25600" y="4874556"/>
              <a:ext cx="14572077" cy="568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4"/>
                </a:lnSpc>
              </a:pPr>
              <a:r>
                <a:rPr lang="en-US" sz="2800" spc="173">
                  <a:solidFill>
                    <a:srgbClr val="EDE6E2"/>
                  </a:solidFill>
                  <a:latin typeface="Quicksand"/>
                </a:rPr>
                <a:t>Quality Made Better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96458">
            <a:off x="459560" y="8539714"/>
            <a:ext cx="5060757" cy="25077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61043">
            <a:off x="5924694" y="-1189286"/>
            <a:ext cx="5889103" cy="2374638"/>
          </a:xfrm>
          <a:prstGeom prst="rect">
            <a:avLst/>
          </a:prstGeom>
        </p:spPr>
      </p:pic>
      <p:pic>
        <p:nvPicPr>
          <p:cNvPr id="13" name="Mẹ Yêu Không Nào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789B9D2F-3434-FB7F-9F59-6195734BC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7009" y="73552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2F04666B-9E43-A92C-74D1-C69F18331462}"/>
              </a:ext>
            </a:extLst>
          </p:cNvPr>
          <p:cNvSpPr/>
          <p:nvPr/>
        </p:nvSpPr>
        <p:spPr>
          <a:xfrm>
            <a:off x="1295400" y="2353979"/>
            <a:ext cx="14859000" cy="479715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2798949" y="3619500"/>
            <a:ext cx="12379345" cy="218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999" dirty="0" err="1">
                <a:latin typeface="Dancing Script Bold"/>
              </a:rPr>
              <a:t>Cô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giới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thiệu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bài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thơ</a:t>
            </a:r>
            <a:r>
              <a:rPr lang="en-US" sz="6999" dirty="0">
                <a:latin typeface="Dancing Script Bold"/>
              </a:rPr>
              <a:t>: "</a:t>
            </a:r>
            <a:r>
              <a:rPr lang="en-US" sz="6999" dirty="0" err="1">
                <a:latin typeface="Dancing Script Bold"/>
              </a:rPr>
              <a:t>Mẹ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và</a:t>
            </a:r>
            <a:r>
              <a:rPr lang="en-US" sz="6999" dirty="0">
                <a:latin typeface="Dancing Script Bold"/>
              </a:rPr>
              <a:t> con"</a:t>
            </a:r>
          </a:p>
          <a:p>
            <a:pPr marL="0" lvl="0" indent="0" algn="ctr">
              <a:lnSpc>
                <a:spcPts val="8679"/>
              </a:lnSpc>
              <a:spcBef>
                <a:spcPct val="0"/>
              </a:spcBef>
            </a:pPr>
            <a:r>
              <a:rPr lang="en-US" sz="6999" dirty="0" err="1">
                <a:latin typeface="Dancing Script Bold"/>
              </a:rPr>
              <a:t>Tác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giả</a:t>
            </a:r>
            <a:r>
              <a:rPr lang="en-US" sz="6999" dirty="0">
                <a:latin typeface="Dancing Script Bold"/>
              </a:rPr>
              <a:t>: </a:t>
            </a:r>
            <a:r>
              <a:rPr lang="en-US" sz="6999" dirty="0" err="1">
                <a:latin typeface="Dancing Script Bold"/>
              </a:rPr>
              <a:t>Nguyễn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Bá</a:t>
            </a:r>
            <a:r>
              <a:rPr lang="en-US" sz="6999" dirty="0">
                <a:latin typeface="Dancing Script Bold"/>
              </a:rPr>
              <a:t> </a:t>
            </a:r>
            <a:r>
              <a:rPr lang="en-US" sz="6999" dirty="0" err="1">
                <a:latin typeface="Dancing Script Bold"/>
              </a:rPr>
              <a:t>Đan</a:t>
            </a:r>
            <a:endParaRPr lang="en-US" sz="6999" dirty="0">
              <a:latin typeface="Dancing Script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5693681" y="8062368"/>
            <a:ext cx="7205700" cy="34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5700953" y="8250724"/>
            <a:ext cx="7205700" cy="34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93957" y="-819247"/>
            <a:ext cx="4788085" cy="5256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06800" y="7039323"/>
            <a:ext cx="2682658" cy="3688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221312" y="3510310"/>
            <a:ext cx="5060979" cy="7462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75056" y="508533"/>
            <a:ext cx="1929223" cy="1816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1663" y="6291608"/>
            <a:ext cx="1723793" cy="18999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2101" r="2101" b="3545"/>
          <a:stretch>
            <a:fillRect/>
          </a:stretch>
        </p:blipFill>
        <p:spPr>
          <a:xfrm>
            <a:off x="5390334" y="273665"/>
            <a:ext cx="12897666" cy="9739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1B3905-8C36-A5D1-024C-4A5B9D41B9CE}"/>
              </a:ext>
            </a:extLst>
          </p:cNvPr>
          <p:cNvSpPr/>
          <p:nvPr/>
        </p:nvSpPr>
        <p:spPr>
          <a:xfrm>
            <a:off x="396240" y="729010"/>
            <a:ext cx="4717344" cy="21361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8DBFC1-9889-3E86-2C86-5968B5F2C703}"/>
              </a:ext>
            </a:extLst>
          </p:cNvPr>
          <p:cNvSpPr txBox="1"/>
          <p:nvPr/>
        </p:nvSpPr>
        <p:spPr>
          <a:xfrm>
            <a:off x="426720" y="1367173"/>
            <a:ext cx="507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439844" y="6290140"/>
            <a:ext cx="10361707" cy="12099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17707" y="0"/>
            <a:ext cx="6413133" cy="68891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78304" y="6290140"/>
            <a:ext cx="1813915" cy="19993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43130" y="1237615"/>
            <a:ext cx="817736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Cô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vừa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thơ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gì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39844" y="3339779"/>
            <a:ext cx="9820424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thơ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do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ai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sáng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tác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130" y="6784333"/>
            <a:ext cx="714122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thơ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: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Mẹ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con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42457" y="8352155"/>
            <a:ext cx="1040308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tác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giả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: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Nguyễn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Bá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Đan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93957" y="-819247"/>
            <a:ext cx="4788085" cy="5256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06800" y="7039323"/>
            <a:ext cx="2682658" cy="3688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221312" y="3510310"/>
            <a:ext cx="5060979" cy="7462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75056" y="508533"/>
            <a:ext cx="1929223" cy="1816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1663" y="6291608"/>
            <a:ext cx="1723793" cy="18999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2101" r="2101" b="3545"/>
          <a:stretch>
            <a:fillRect/>
          </a:stretch>
        </p:blipFill>
        <p:spPr>
          <a:xfrm>
            <a:off x="5390334" y="273665"/>
            <a:ext cx="12897666" cy="9739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1B3905-8C36-A5D1-024C-4A5B9D41B9CE}"/>
              </a:ext>
            </a:extLst>
          </p:cNvPr>
          <p:cNvSpPr/>
          <p:nvPr/>
        </p:nvSpPr>
        <p:spPr>
          <a:xfrm>
            <a:off x="396240" y="729010"/>
            <a:ext cx="4717344" cy="21361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8DBFC1-9889-3E86-2C86-5968B5F2C703}"/>
              </a:ext>
            </a:extLst>
          </p:cNvPr>
          <p:cNvSpPr txBox="1"/>
          <p:nvPr/>
        </p:nvSpPr>
        <p:spPr>
          <a:xfrm>
            <a:off x="426720" y="1367173"/>
            <a:ext cx="507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39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8AB1D6DB-E57A-5357-92E6-E0747B183D95}"/>
              </a:ext>
            </a:extLst>
          </p:cNvPr>
          <p:cNvSpPr/>
          <p:nvPr/>
        </p:nvSpPr>
        <p:spPr>
          <a:xfrm>
            <a:off x="1660083" y="256777"/>
            <a:ext cx="8349343" cy="25885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83804" y="5464307"/>
            <a:ext cx="5959277" cy="60696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89316" y="7272146"/>
            <a:ext cx="3733969" cy="3972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946361" y="935947"/>
            <a:ext cx="2295642" cy="21620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2719" y="0"/>
            <a:ext cx="4167561" cy="6145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11148" y="8081677"/>
            <a:ext cx="2566068" cy="28744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20813" y="5143500"/>
            <a:ext cx="1442381" cy="13112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965990">
            <a:off x="-305323" y="8013837"/>
            <a:ext cx="2795296" cy="33277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158584" y="5412576"/>
            <a:ext cx="9985567" cy="52174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75667" y="3227647"/>
            <a:ext cx="12709851" cy="304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>
              <a:lnSpc>
                <a:spcPts val="72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72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ts val="1320"/>
              </a:lnSpc>
            </a:pPr>
            <a:endParaRPr lang="en-US" sz="5000" b="1" dirty="0">
              <a:solidFill>
                <a:srgbClr val="FF91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37017" y="7266703"/>
            <a:ext cx="5521375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Cây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</a:t>
            </a: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ngô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</a:t>
            </a: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là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</a:t>
            </a: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mẹ</a:t>
            </a:r>
            <a:endParaRPr lang="en-US" sz="4500" dirty="0">
              <a:solidFill>
                <a:srgbClr val="323232"/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Bắp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</a:t>
            </a: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ngô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</a:t>
            </a:r>
            <a:r>
              <a:rPr lang="en-US" sz="4500" dirty="0" err="1">
                <a:solidFill>
                  <a:srgbClr val="323232"/>
                </a:solidFill>
                <a:latin typeface="DejaVu Serif Bold"/>
              </a:rPr>
              <a:t>là</a:t>
            </a:r>
            <a:r>
              <a:rPr lang="en-US" sz="4500" dirty="0">
                <a:solidFill>
                  <a:srgbClr val="323232"/>
                </a:solidFill>
                <a:latin typeface="DejaVu Serif Bold"/>
              </a:rPr>
              <a:t> con</a:t>
            </a:r>
          </a:p>
          <a:p>
            <a:pPr algn="ctr">
              <a:lnSpc>
                <a:spcPts val="7279"/>
              </a:lnSpc>
            </a:pPr>
            <a:endParaRPr lang="en-US" sz="4500" dirty="0">
              <a:solidFill>
                <a:srgbClr val="323232"/>
              </a:solidFill>
              <a:latin typeface="DejaVu Serif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263FA0-3029-7AD7-2424-C648E064D2A8}"/>
              </a:ext>
            </a:extLst>
          </p:cNvPr>
          <p:cNvSpPr txBox="1"/>
          <p:nvPr/>
        </p:nvSpPr>
        <p:spPr>
          <a:xfrm>
            <a:off x="2918931" y="805094"/>
            <a:ext cx="70904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>
            <a:extLst>
              <a:ext uri="{FF2B5EF4-FFF2-40B4-BE49-F238E27FC236}">
                <a16:creationId xmlns:a16="http://schemas.microsoft.com/office/drawing/2014/main" xmlns="" id="{9113DE65-3A41-22A9-01C6-BCA42B042082}"/>
              </a:ext>
            </a:extLst>
          </p:cNvPr>
          <p:cNvSpPr/>
          <p:nvPr/>
        </p:nvSpPr>
        <p:spPr>
          <a:xfrm>
            <a:off x="2019299" y="2781300"/>
            <a:ext cx="14249400" cy="573740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09636" y="8332712"/>
            <a:ext cx="4468727" cy="43306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761459">
            <a:off x="13306057" y="-1085348"/>
            <a:ext cx="3869682" cy="3934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791562" y="-3354260"/>
            <a:ext cx="4549596" cy="67085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621355" y="1522036"/>
            <a:ext cx="1598529" cy="15055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98067" y="4286824"/>
            <a:ext cx="13870632" cy="366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ts val="9799"/>
              </a:lnSpc>
            </a:pP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999" b="1" dirty="0">
                <a:solidFill>
                  <a:srgbClr val="643C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ts val="9799"/>
              </a:lnSpc>
            </a:pPr>
            <a:endParaRPr lang="en-US" sz="6999" b="1" dirty="0">
              <a:solidFill>
                <a:srgbClr val="643C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4161">
            <a:off x="1484527" y="1338936"/>
            <a:ext cx="14243356" cy="61893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28042" y="8221290"/>
            <a:ext cx="4114800" cy="1412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342333" y="639898"/>
            <a:ext cx="3208526" cy="25455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13717" y="2148261"/>
            <a:ext cx="6926461" cy="462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1A4B93"/>
                </a:solidFill>
                <a:latin typeface="DejaVu Serif Bold"/>
              </a:rPr>
              <a:t>Thân mẹ gầy còm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1A4B93"/>
              </a:solidFill>
              <a:latin typeface="DejaVu Serif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1A4B93"/>
                </a:solidFill>
                <a:latin typeface="DejaVu Serif Bold"/>
              </a:rPr>
              <a:t>Thân con béo chắc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1A4B93"/>
              </a:solidFill>
              <a:latin typeface="DejaVu Serif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1A4B93"/>
                </a:solidFill>
                <a:latin typeface="DejaVu Serif Bold"/>
              </a:rPr>
              <a:t>Mỗi cây mấy bắp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256</Words>
  <Application>Microsoft Office PowerPoint</Application>
  <PresentationFormat>Custom</PresentationFormat>
  <Paragraphs>40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DejaVu Serif Bold</vt:lpstr>
      <vt:lpstr>Dancing Script Bold</vt:lpstr>
      <vt:lpstr>Times New Roman</vt:lpstr>
      <vt:lpstr>Noto Sans Bold</vt:lpstr>
      <vt:lpstr>More Sugar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 phụ</dc:title>
  <dc:creator>Xu</dc:creator>
  <cp:lastModifiedBy>Admin</cp:lastModifiedBy>
  <cp:revision>3</cp:revision>
  <dcterms:created xsi:type="dcterms:W3CDTF">2006-08-16T00:00:00Z</dcterms:created>
  <dcterms:modified xsi:type="dcterms:W3CDTF">2023-02-27T02:15:34Z</dcterms:modified>
  <dc:identifier>DAFbsmZxUto</dc:identifier>
</cp:coreProperties>
</file>