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59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4A136C3-2FD3-4181-9BEE-59F8E8AFE0E5}" type="datetimeFigureOut">
              <a:rPr lang="en-US" smtClean="0"/>
              <a:t>12/22/2022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70E334-E364-4DF4-82BE-34CF427CA701}" type="slidenum">
              <a:rPr lang="en-US" smtClean="0"/>
              <a:t>‹#›</a:t>
            </a:fld>
            <a:endParaRPr lang="en-US"/>
          </a:p>
        </p:txBody>
      </p:sp>
    </p:spTree>
    <p:extLst>
      <p:ext uri="{BB962C8B-B14F-4D97-AF65-F5344CB8AC3E}">
        <p14:creationId xmlns:p14="http://schemas.microsoft.com/office/powerpoint/2010/main" val="2018910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4A136C3-2FD3-4181-9BEE-59F8E8AFE0E5}" type="datetimeFigureOut">
              <a:rPr lang="en-US" smtClean="0"/>
              <a:t>12/22/2022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70E334-E364-4DF4-82BE-34CF427CA701}" type="slidenum">
              <a:rPr lang="en-US" smtClean="0"/>
              <a:t>‹#›</a:t>
            </a:fld>
            <a:endParaRPr lang="en-US"/>
          </a:p>
        </p:txBody>
      </p:sp>
    </p:spTree>
    <p:extLst>
      <p:ext uri="{BB962C8B-B14F-4D97-AF65-F5344CB8AC3E}">
        <p14:creationId xmlns:p14="http://schemas.microsoft.com/office/powerpoint/2010/main" val="1744837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4A136C3-2FD3-4181-9BEE-59F8E8AFE0E5}" type="datetimeFigureOut">
              <a:rPr lang="en-US" smtClean="0"/>
              <a:t>12/22/2022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70E334-E364-4DF4-82BE-34CF427CA701}" type="slidenum">
              <a:rPr lang="en-US" smtClean="0"/>
              <a:t>‹#›</a:t>
            </a:fld>
            <a:endParaRPr lang="en-US"/>
          </a:p>
        </p:txBody>
      </p:sp>
    </p:spTree>
    <p:extLst>
      <p:ext uri="{BB962C8B-B14F-4D97-AF65-F5344CB8AC3E}">
        <p14:creationId xmlns:p14="http://schemas.microsoft.com/office/powerpoint/2010/main" val="2602354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4A136C3-2FD3-4181-9BEE-59F8E8AFE0E5}" type="datetimeFigureOut">
              <a:rPr lang="en-US" smtClean="0"/>
              <a:t>12/22/2022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70E334-E364-4DF4-82BE-34CF427CA701}" type="slidenum">
              <a:rPr lang="en-US" smtClean="0"/>
              <a:t>‹#›</a:t>
            </a:fld>
            <a:endParaRPr lang="en-US"/>
          </a:p>
        </p:txBody>
      </p:sp>
    </p:spTree>
    <p:extLst>
      <p:ext uri="{BB962C8B-B14F-4D97-AF65-F5344CB8AC3E}">
        <p14:creationId xmlns:p14="http://schemas.microsoft.com/office/powerpoint/2010/main" val="1224789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4A136C3-2FD3-4181-9BEE-59F8E8AFE0E5}" type="datetimeFigureOut">
              <a:rPr lang="en-US" smtClean="0"/>
              <a:t>12/22/2022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70E334-E364-4DF4-82BE-34CF427CA701}" type="slidenum">
              <a:rPr lang="en-US" smtClean="0"/>
              <a:t>‹#›</a:t>
            </a:fld>
            <a:endParaRPr lang="en-US"/>
          </a:p>
        </p:txBody>
      </p:sp>
    </p:spTree>
    <p:extLst>
      <p:ext uri="{BB962C8B-B14F-4D97-AF65-F5344CB8AC3E}">
        <p14:creationId xmlns:p14="http://schemas.microsoft.com/office/powerpoint/2010/main" val="240399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4A136C3-2FD3-4181-9BEE-59F8E8AFE0E5}" type="datetimeFigureOut">
              <a:rPr lang="en-US" smtClean="0"/>
              <a:t>12/22/2022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70E334-E364-4DF4-82BE-34CF427CA701}" type="slidenum">
              <a:rPr lang="en-US" smtClean="0"/>
              <a:t>‹#›</a:t>
            </a:fld>
            <a:endParaRPr lang="en-US"/>
          </a:p>
        </p:txBody>
      </p:sp>
    </p:spTree>
    <p:extLst>
      <p:ext uri="{BB962C8B-B14F-4D97-AF65-F5344CB8AC3E}">
        <p14:creationId xmlns:p14="http://schemas.microsoft.com/office/powerpoint/2010/main" val="31753745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4A136C3-2FD3-4181-9BEE-59F8E8AFE0E5}" type="datetimeFigureOut">
              <a:rPr lang="en-US" smtClean="0"/>
              <a:t>12/22/2022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E70E334-E364-4DF4-82BE-34CF427CA701}" type="slidenum">
              <a:rPr lang="en-US" smtClean="0"/>
              <a:t>‹#›</a:t>
            </a:fld>
            <a:endParaRPr lang="en-US"/>
          </a:p>
        </p:txBody>
      </p:sp>
    </p:spTree>
    <p:extLst>
      <p:ext uri="{BB962C8B-B14F-4D97-AF65-F5344CB8AC3E}">
        <p14:creationId xmlns:p14="http://schemas.microsoft.com/office/powerpoint/2010/main" val="3901914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4A136C3-2FD3-4181-9BEE-59F8E8AFE0E5}" type="datetimeFigureOut">
              <a:rPr lang="en-US" smtClean="0"/>
              <a:t>12/22/2022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E70E334-E364-4DF4-82BE-34CF427CA701}" type="slidenum">
              <a:rPr lang="en-US" smtClean="0"/>
              <a:t>‹#›</a:t>
            </a:fld>
            <a:endParaRPr lang="en-US"/>
          </a:p>
        </p:txBody>
      </p:sp>
    </p:spTree>
    <p:extLst>
      <p:ext uri="{BB962C8B-B14F-4D97-AF65-F5344CB8AC3E}">
        <p14:creationId xmlns:p14="http://schemas.microsoft.com/office/powerpoint/2010/main" val="16387926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A136C3-2FD3-4181-9BEE-59F8E8AFE0E5}" type="datetimeFigureOut">
              <a:rPr lang="en-US" smtClean="0"/>
              <a:t>12/22/2022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E70E334-E364-4DF4-82BE-34CF427CA701}" type="slidenum">
              <a:rPr lang="en-US" smtClean="0"/>
              <a:t>‹#›</a:t>
            </a:fld>
            <a:endParaRPr lang="en-US"/>
          </a:p>
        </p:txBody>
      </p:sp>
    </p:spTree>
    <p:extLst>
      <p:ext uri="{BB962C8B-B14F-4D97-AF65-F5344CB8AC3E}">
        <p14:creationId xmlns:p14="http://schemas.microsoft.com/office/powerpoint/2010/main" val="14770973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4A136C3-2FD3-4181-9BEE-59F8E8AFE0E5}" type="datetimeFigureOut">
              <a:rPr lang="en-US" smtClean="0"/>
              <a:t>12/22/2022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70E334-E364-4DF4-82BE-34CF427CA701}" type="slidenum">
              <a:rPr lang="en-US" smtClean="0"/>
              <a:t>‹#›</a:t>
            </a:fld>
            <a:endParaRPr lang="en-US"/>
          </a:p>
        </p:txBody>
      </p:sp>
    </p:spTree>
    <p:extLst>
      <p:ext uri="{BB962C8B-B14F-4D97-AF65-F5344CB8AC3E}">
        <p14:creationId xmlns:p14="http://schemas.microsoft.com/office/powerpoint/2010/main" val="1957108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4A136C3-2FD3-4181-9BEE-59F8E8AFE0E5}" type="datetimeFigureOut">
              <a:rPr lang="en-US" smtClean="0"/>
              <a:t>12/22/2022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70E334-E364-4DF4-82BE-34CF427CA701}" type="slidenum">
              <a:rPr lang="en-US" smtClean="0"/>
              <a:t>‹#›</a:t>
            </a:fld>
            <a:endParaRPr lang="en-US"/>
          </a:p>
        </p:txBody>
      </p:sp>
    </p:spTree>
    <p:extLst>
      <p:ext uri="{BB962C8B-B14F-4D97-AF65-F5344CB8AC3E}">
        <p14:creationId xmlns:p14="http://schemas.microsoft.com/office/powerpoint/2010/main" val="9187798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A136C3-2FD3-4181-9BEE-59F8E8AFE0E5}" type="datetimeFigureOut">
              <a:rPr lang="en-US" smtClean="0"/>
              <a:t>12/22/2022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70E334-E364-4DF4-82BE-34CF427CA701}" type="slidenum">
              <a:rPr lang="en-US" smtClean="0"/>
              <a:t>‹#›</a:t>
            </a:fld>
            <a:endParaRPr lang="en-US"/>
          </a:p>
        </p:txBody>
      </p:sp>
    </p:spTree>
    <p:extLst>
      <p:ext uri="{BB962C8B-B14F-4D97-AF65-F5344CB8AC3E}">
        <p14:creationId xmlns:p14="http://schemas.microsoft.com/office/powerpoint/2010/main" val="12182003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youtube.com/watch?v=oArsoFI5H8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7999"/>
          </a:xfrm>
          <a:prstGeom prst="rect">
            <a:avLst/>
          </a:prstGeom>
        </p:spPr>
      </p:pic>
      <p:sp>
        <p:nvSpPr>
          <p:cNvPr id="6" name="Rectangle 5"/>
          <p:cNvSpPr/>
          <p:nvPr/>
        </p:nvSpPr>
        <p:spPr>
          <a:xfrm>
            <a:off x="883070" y="1016687"/>
            <a:ext cx="6945811" cy="2585323"/>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b="1" dirty="0">
                <a:ln w="11430"/>
                <a:solidFill>
                  <a:srgbClr val="FF0000"/>
                </a:solidFill>
                <a:effectLst>
                  <a:outerShdw blurRad="50800" dist="39000" dir="5460000" algn="tl">
                    <a:srgbClr val="000000">
                      <a:alpha val="38000"/>
                    </a:srgbClr>
                  </a:outerShdw>
                </a:effectLst>
              </a:rPr>
              <a:t>TRUYỆN:</a:t>
            </a:r>
          </a:p>
          <a:p>
            <a:pPr algn="ctr"/>
            <a:r>
              <a:rPr lang="en-US" sz="5400" b="1" cap="none" spc="0" dirty="0">
                <a:ln w="11430"/>
                <a:solidFill>
                  <a:srgbClr val="FF0000"/>
                </a:solidFill>
                <a:effectLst>
                  <a:outerShdw blurRad="50800" dist="39000" dir="5460000" algn="tl">
                    <a:srgbClr val="000000">
                      <a:alpha val="38000"/>
                    </a:srgbClr>
                  </a:outerShdw>
                </a:effectLst>
              </a:rPr>
              <a:t>SỰ TÍCH BÁNH CHƯNG,</a:t>
            </a:r>
          </a:p>
          <a:p>
            <a:pPr algn="ctr"/>
            <a:r>
              <a:rPr lang="en-US" sz="5400" b="1" dirty="0">
                <a:ln w="11430"/>
                <a:solidFill>
                  <a:srgbClr val="FF0000"/>
                </a:solidFill>
                <a:effectLst>
                  <a:outerShdw blurRad="50800" dist="39000" dir="5460000" algn="tl">
                    <a:srgbClr val="000000">
                      <a:alpha val="38000"/>
                    </a:srgbClr>
                  </a:outerShdw>
                </a:effectLst>
              </a:rPr>
              <a:t>BÁNH DÀY</a:t>
            </a:r>
            <a:endParaRPr lang="en-US" sz="5400" b="1" cap="none" spc="0" dirty="0">
              <a:ln w="11430"/>
              <a:solidFill>
                <a:srgbClr val="FF0000"/>
              </a:solidFill>
              <a:effectLst>
                <a:outerShdw blurRad="50800" dist="39000" dir="5460000" algn="tl">
                  <a:srgbClr val="000000">
                    <a:alpha val="38000"/>
                  </a:srgbClr>
                </a:outerShdw>
              </a:effectLst>
            </a:endParaRPr>
          </a:p>
        </p:txBody>
      </p:sp>
      <p:sp>
        <p:nvSpPr>
          <p:cNvPr id="4" name="TextBox 3">
            <a:extLst>
              <a:ext uri="{FF2B5EF4-FFF2-40B4-BE49-F238E27FC236}">
                <a16:creationId xmlns:a16="http://schemas.microsoft.com/office/drawing/2014/main" id="{666B8CA8-57E6-489B-890C-E7CD9AAC4128}"/>
              </a:ext>
            </a:extLst>
          </p:cNvPr>
          <p:cNvSpPr txBox="1"/>
          <p:nvPr/>
        </p:nvSpPr>
        <p:spPr>
          <a:xfrm>
            <a:off x="3633664" y="3505199"/>
            <a:ext cx="4824536" cy="954107"/>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GV: Nguyễn </a:t>
            </a:r>
            <a:r>
              <a:rPr lang="en-US" sz="2800" dirty="0" err="1">
                <a:latin typeface="Times New Roman" panose="02020603050405020304" pitchFamily="18" charset="0"/>
                <a:cs typeface="Times New Roman" panose="02020603050405020304" pitchFamily="18" charset="0"/>
              </a:rPr>
              <a:t>Thị</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Quỳnh</a:t>
            </a:r>
            <a:r>
              <a:rPr lang="en-US" sz="2800" dirty="0">
                <a:latin typeface="Times New Roman" panose="02020603050405020304" pitchFamily="18" charset="0"/>
                <a:cs typeface="Times New Roman" panose="02020603050405020304" pitchFamily="18" charset="0"/>
              </a:rPr>
              <a:t> Ly</a:t>
            </a:r>
          </a:p>
          <a:p>
            <a:r>
              <a:rPr lang="en-US" sz="2800" dirty="0" err="1">
                <a:latin typeface="Times New Roman" panose="02020603050405020304" pitchFamily="18" charset="0"/>
                <a:cs typeface="Times New Roman" panose="02020603050405020304" pitchFamily="18" charset="0"/>
              </a:rPr>
              <a:t>Lớp</a:t>
            </a:r>
            <a:r>
              <a:rPr lang="en-US" sz="280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Bé</a:t>
            </a:r>
            <a:r>
              <a:rPr lang="en-US" sz="2800" dirty="0">
                <a:latin typeface="Times New Roman" panose="02020603050405020304" pitchFamily="18" charset="0"/>
                <a:cs typeface="Times New Roman" panose="02020603050405020304" pitchFamily="18" charset="0"/>
              </a:rPr>
              <a:t> C3</a:t>
            </a:r>
          </a:p>
        </p:txBody>
      </p:sp>
      <p:sp>
        <p:nvSpPr>
          <p:cNvPr id="7" name="TextBox 6">
            <a:extLst>
              <a:ext uri="{FF2B5EF4-FFF2-40B4-BE49-F238E27FC236}">
                <a16:creationId xmlns:a16="http://schemas.microsoft.com/office/drawing/2014/main" id="{F7A9B1C4-2DB6-4985-A2B2-C166621ED344}"/>
              </a:ext>
            </a:extLst>
          </p:cNvPr>
          <p:cNvSpPr txBox="1"/>
          <p:nvPr/>
        </p:nvSpPr>
        <p:spPr>
          <a:xfrm>
            <a:off x="1187624" y="92845"/>
            <a:ext cx="6336704" cy="830997"/>
          </a:xfrm>
          <a:prstGeom prst="rect">
            <a:avLst/>
          </a:prstGeom>
          <a:noFill/>
        </p:spPr>
        <p:txBody>
          <a:bodyPr wrap="square" rtlCol="0">
            <a:spAutoFit/>
          </a:bodyPr>
          <a:lstStyle/>
          <a:p>
            <a:pPr algn="ctr"/>
            <a:r>
              <a:rPr lang="en-US" sz="2400" b="1" dirty="0">
                <a:latin typeface="Times New Roman" panose="02020603050405020304" pitchFamily="18" charset="0"/>
                <a:cs typeface="Times New Roman" panose="02020603050405020304" pitchFamily="18" charset="0"/>
              </a:rPr>
              <a:t>UỶ BAN NHÂN DÂN QUẬN LONG BIÊN</a:t>
            </a:r>
          </a:p>
          <a:p>
            <a:pPr algn="ctr"/>
            <a:r>
              <a:rPr lang="en-US" sz="2400" b="1" dirty="0">
                <a:latin typeface="Times New Roman" panose="02020603050405020304" pitchFamily="18" charset="0"/>
                <a:cs typeface="Times New Roman" panose="02020603050405020304" pitchFamily="18" charset="0"/>
              </a:rPr>
              <a:t>TR</a:t>
            </a:r>
            <a:r>
              <a:rPr lang="vi-VN" sz="2400" b="1" dirty="0">
                <a:latin typeface="Times New Roman" panose="02020603050405020304" pitchFamily="18" charset="0"/>
                <a:cs typeface="Times New Roman" panose="02020603050405020304" pitchFamily="18" charset="0"/>
              </a:rPr>
              <a:t>Ư</a:t>
            </a:r>
            <a:r>
              <a:rPr lang="en-US" sz="2400" b="1" dirty="0">
                <a:latin typeface="Times New Roman" panose="02020603050405020304" pitchFamily="18" charset="0"/>
                <a:cs typeface="Times New Roman" panose="02020603050405020304" pitchFamily="18" charset="0"/>
              </a:rPr>
              <a:t>ỜNG MẦM NON CHIM ÉN</a:t>
            </a:r>
          </a:p>
        </p:txBody>
      </p:sp>
    </p:spTree>
    <p:extLst>
      <p:ext uri="{BB962C8B-B14F-4D97-AF65-F5344CB8AC3E}">
        <p14:creationId xmlns:p14="http://schemas.microsoft.com/office/powerpoint/2010/main" val="35341006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0"/>
            <a:ext cx="9144000" cy="6858000"/>
          </a:xfrm>
        </p:spPr>
        <p:txBody>
          <a:bodyPr>
            <a:normAutofit/>
          </a:bodyPr>
          <a:lstStyle/>
          <a:p>
            <a:pPr marL="0" indent="0" fontAlgn="base">
              <a:buNone/>
            </a:pPr>
            <a:r>
              <a:rPr lang="en-US"/>
              <a:t>	</a:t>
            </a:r>
            <a:r>
              <a:rPr lang="en-US" sz="3600" b="1">
                <a:solidFill>
                  <a:srgbClr val="FF0000"/>
                </a:solidFill>
                <a:latin typeface="+mj-lt"/>
              </a:rPr>
              <a:t>			</a:t>
            </a:r>
            <a:endParaRPr lang="en-US"/>
          </a:p>
        </p:txBody>
      </p:sp>
      <p:sp>
        <p:nvSpPr>
          <p:cNvPr id="4" name="Rectangle 3"/>
          <p:cNvSpPr/>
          <p:nvPr/>
        </p:nvSpPr>
        <p:spPr>
          <a:xfrm>
            <a:off x="1259632" y="0"/>
            <a:ext cx="7027885" cy="4247317"/>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b="1" cap="none" spc="0">
                <a:ln w="11430"/>
                <a:solidFill>
                  <a:srgbClr val="FF0000"/>
                </a:solidFill>
                <a:effectLst>
                  <a:outerShdw blurRad="50800" dist="39000" dir="5460000" algn="tl">
                    <a:srgbClr val="000000">
                      <a:alpha val="38000"/>
                    </a:srgbClr>
                  </a:outerShdw>
                </a:effectLst>
              </a:rPr>
              <a:t>Lá dong xanh mặt dưới</a:t>
            </a:r>
          </a:p>
          <a:p>
            <a:pPr algn="ctr"/>
            <a:r>
              <a:rPr lang="en-US" sz="5400" b="1">
                <a:ln w="11430"/>
                <a:solidFill>
                  <a:srgbClr val="FF0000"/>
                </a:solidFill>
                <a:effectLst>
                  <a:outerShdw blurRad="50800" dist="39000" dir="5460000" algn="tl">
                    <a:srgbClr val="000000">
                      <a:alpha val="38000"/>
                    </a:srgbClr>
                  </a:outerShdw>
                </a:effectLst>
              </a:rPr>
              <a:t>Nếp hoa vàng trải ra</a:t>
            </a:r>
          </a:p>
          <a:p>
            <a:pPr algn="ctr"/>
            <a:r>
              <a:rPr lang="en-US" sz="5400" b="1" cap="none" spc="0">
                <a:ln w="11430"/>
                <a:solidFill>
                  <a:srgbClr val="FF0000"/>
                </a:solidFill>
                <a:effectLst>
                  <a:outerShdw blurRad="50800" dist="39000" dir="5460000" algn="tl">
                    <a:srgbClr val="000000">
                      <a:alpha val="38000"/>
                    </a:srgbClr>
                  </a:outerShdw>
                </a:effectLst>
              </a:rPr>
              <a:t>Cho đỗ rồi cho thịt</a:t>
            </a:r>
          </a:p>
          <a:p>
            <a:pPr algn="ctr"/>
            <a:r>
              <a:rPr lang="en-US" sz="5400" b="1">
                <a:ln w="11430"/>
                <a:solidFill>
                  <a:srgbClr val="FF0000"/>
                </a:solidFill>
                <a:effectLst>
                  <a:outerShdw blurRad="50800" dist="39000" dir="5460000" algn="tl">
                    <a:srgbClr val="000000">
                      <a:alpha val="38000"/>
                    </a:srgbClr>
                  </a:outerShdw>
                </a:effectLst>
              </a:rPr>
              <a:t>Lạt mềm buộc chéo hoa</a:t>
            </a:r>
          </a:p>
          <a:p>
            <a:pPr algn="ctr"/>
            <a:r>
              <a:rPr lang="en-US" sz="5400" b="1" cap="none" spc="0">
                <a:ln w="11430"/>
                <a:solidFill>
                  <a:srgbClr val="FF0000"/>
                </a:solidFill>
                <a:effectLst>
                  <a:outerShdw blurRad="50800" dist="39000" dir="5460000" algn="tl">
                    <a:srgbClr val="000000">
                      <a:alpha val="38000"/>
                    </a:srgbClr>
                  </a:outerShdw>
                </a:effectLst>
              </a:rPr>
              <a:t>(là bánh gì?)</a:t>
            </a:r>
          </a:p>
        </p:txBody>
      </p:sp>
    </p:spTree>
    <p:extLst>
      <p:ext uri="{BB962C8B-B14F-4D97-AF65-F5344CB8AC3E}">
        <p14:creationId xmlns:p14="http://schemas.microsoft.com/office/powerpoint/2010/main" val="20793604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44000" cy="5292131"/>
          </a:xfrm>
        </p:spPr>
      </p:pic>
      <p:sp>
        <p:nvSpPr>
          <p:cNvPr id="5" name="Rectangle 4"/>
          <p:cNvSpPr/>
          <p:nvPr/>
        </p:nvSpPr>
        <p:spPr>
          <a:xfrm>
            <a:off x="323528" y="4611231"/>
            <a:ext cx="8914620" cy="2246769"/>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base"/>
            <a:r>
              <a:rPr lang="vi-VN" sz="2000" b="1">
                <a:solidFill>
                  <a:srgbClr val="FF0000"/>
                </a:solidFill>
              </a:rPr>
              <a:t>Ngày xưa, đời Vua Hùng Vương thứ 6, sau khi đánh dẹp xong giặc Ân, </a:t>
            </a:r>
            <a:endParaRPr lang="en-US" sz="2000" b="1">
              <a:solidFill>
                <a:srgbClr val="FF0000"/>
              </a:solidFill>
            </a:endParaRPr>
          </a:p>
          <a:p>
            <a:pPr algn="ctr" fontAlgn="base"/>
            <a:r>
              <a:rPr lang="vi-VN" sz="2000" b="1">
                <a:solidFill>
                  <a:srgbClr val="FF0000"/>
                </a:solidFill>
              </a:rPr>
              <a:t>vua có ý định truyền ngôi cho con.</a:t>
            </a:r>
          </a:p>
          <a:p>
            <a:pPr algn="ctr" fontAlgn="base"/>
            <a:r>
              <a:rPr lang="vi-VN" sz="2000" b="1">
                <a:solidFill>
                  <a:srgbClr val="FF0000"/>
                </a:solidFill>
              </a:rPr>
              <a:t>Nhân dịp đầu Xuân, vua mới họp các hoàng tử lại, bảo rằng: </a:t>
            </a:r>
            <a:endParaRPr lang="en-US" sz="2000" b="1">
              <a:solidFill>
                <a:srgbClr val="FF0000"/>
              </a:solidFill>
            </a:endParaRPr>
          </a:p>
          <a:p>
            <a:pPr algn="ctr" fontAlgn="base"/>
            <a:r>
              <a:rPr lang="vi-VN" sz="2000" b="1">
                <a:solidFill>
                  <a:srgbClr val="FF0000"/>
                </a:solidFill>
              </a:rPr>
              <a:t>“Con nào tìm được thức ăn ngon lành, để bày cỗ cho có ý nghĩa nhất, </a:t>
            </a:r>
            <a:endParaRPr lang="en-US" sz="2000" b="1">
              <a:solidFill>
                <a:srgbClr val="FF0000"/>
              </a:solidFill>
            </a:endParaRPr>
          </a:p>
          <a:p>
            <a:pPr algn="ctr" fontAlgn="base"/>
            <a:r>
              <a:rPr lang="vi-VN" sz="2000" b="1">
                <a:solidFill>
                  <a:srgbClr val="FF0000"/>
                </a:solidFill>
              </a:rPr>
              <a:t>thì ta sẽ truyền ngôi vua cho”.</a:t>
            </a:r>
          </a:p>
          <a:p>
            <a:pPr algn="ctr" fontAlgn="base"/>
            <a:r>
              <a:rPr lang="vi-VN" sz="2000" b="1">
                <a:solidFill>
                  <a:srgbClr val="FF0000"/>
                </a:solidFill>
              </a:rPr>
              <a:t>Các hoàng tử đua nhau tìm kiếm của ngon vật lạ dâng lên cho vua cha, </a:t>
            </a:r>
            <a:endParaRPr lang="en-US" sz="2000" b="1">
              <a:solidFill>
                <a:srgbClr val="FF0000"/>
              </a:solidFill>
            </a:endParaRPr>
          </a:p>
          <a:p>
            <a:pPr algn="ctr" fontAlgn="base"/>
            <a:r>
              <a:rPr lang="vi-VN" sz="2000" b="1">
                <a:solidFill>
                  <a:srgbClr val="FF0000"/>
                </a:solidFill>
              </a:rPr>
              <a:t>với hy vọng mình lấy được ngai vàng.</a:t>
            </a:r>
          </a:p>
        </p:txBody>
      </p:sp>
    </p:spTree>
    <p:extLst>
      <p:ext uri="{BB962C8B-B14F-4D97-AF65-F5344CB8AC3E}">
        <p14:creationId xmlns:p14="http://schemas.microsoft.com/office/powerpoint/2010/main" val="21099490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9143999" cy="4797151"/>
          </a:xfrm>
        </p:spPr>
      </p:pic>
      <p:sp>
        <p:nvSpPr>
          <p:cNvPr id="5" name="Rectangle 4"/>
          <p:cNvSpPr/>
          <p:nvPr/>
        </p:nvSpPr>
        <p:spPr>
          <a:xfrm>
            <a:off x="0" y="4009435"/>
            <a:ext cx="9144000" cy="2862322"/>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base"/>
            <a:r>
              <a:rPr lang="vi-VN" sz="2000" b="1">
                <a:solidFill>
                  <a:srgbClr val="FF0000"/>
                </a:solidFill>
              </a:rPr>
              <a:t>Trong khi đó, người con trai thứ 18 của Hùng Vương, là Tiết Liêu (còn gọi</a:t>
            </a:r>
            <a:r>
              <a:rPr lang="en-US" sz="2000" b="1">
                <a:solidFill>
                  <a:srgbClr val="FF0000"/>
                </a:solidFill>
              </a:rPr>
              <a:t> </a:t>
            </a:r>
            <a:r>
              <a:rPr lang="vi-VN" sz="2000" b="1">
                <a:solidFill>
                  <a:srgbClr val="FF0000"/>
                </a:solidFill>
              </a:rPr>
              <a:t>là Lang Liêu) có tính tình hiền hậu, lối sống đạo đức, hiếu thảo với cha mẹ.</a:t>
            </a:r>
            <a:r>
              <a:rPr lang="en-US" sz="2000" b="1">
                <a:solidFill>
                  <a:srgbClr val="FF0000"/>
                </a:solidFill>
              </a:rPr>
              <a:t> </a:t>
            </a:r>
            <a:r>
              <a:rPr lang="vi-VN" sz="2000" b="1">
                <a:solidFill>
                  <a:srgbClr val="FF0000"/>
                </a:solidFill>
              </a:rPr>
              <a:t>Vì mẹ mất sớm, thiếu người chỉ vẽ, nên ông lo lắng không biết làm thế nào.</a:t>
            </a:r>
            <a:endParaRPr lang="en-US" sz="2000" b="1">
              <a:solidFill>
                <a:srgbClr val="FF0000"/>
              </a:solidFill>
            </a:endParaRPr>
          </a:p>
          <a:p>
            <a:pPr algn="ctr" fontAlgn="base"/>
            <a:r>
              <a:rPr lang="vi-VN" sz="2000" b="1">
                <a:solidFill>
                  <a:srgbClr val="FF0000"/>
                </a:solidFill>
              </a:rPr>
              <a:t>Một hôm, Tiết Liêu nằm mộng thấy có vị Thần đến bảo: “Này con, vật trong Trời Đất không có gì quý bằng gạo, vì gạo là thức ăn nuôi sống con người. Con hãy nên lấy gạo nếp làm bánh hình tròn và hình vuông, để tượng hình Trời và Đất. Hãy lấy lá bọc ngoài, đặt nhân trong ruột bánh, để tượng hình Cha Mẹ sinh thành.”</a:t>
            </a:r>
          </a:p>
        </p:txBody>
      </p:sp>
    </p:spTree>
    <p:extLst>
      <p:ext uri="{BB962C8B-B14F-4D97-AF65-F5344CB8AC3E}">
        <p14:creationId xmlns:p14="http://schemas.microsoft.com/office/powerpoint/2010/main" val="37814510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9143999" cy="4869160"/>
          </a:xfrm>
        </p:spPr>
      </p:pic>
      <p:sp>
        <p:nvSpPr>
          <p:cNvPr id="5" name="Rectangle 4"/>
          <p:cNvSpPr/>
          <p:nvPr/>
        </p:nvSpPr>
        <p:spPr>
          <a:xfrm>
            <a:off x="0" y="4869160"/>
            <a:ext cx="9144000" cy="2123658"/>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base"/>
            <a:r>
              <a:rPr lang="vi-VN" sz="2200" b="1">
                <a:solidFill>
                  <a:srgbClr val="FF0000"/>
                </a:solidFill>
              </a:rPr>
              <a:t>Tiết Liêu tỉnh dậy, vô cùng mừng rỡ. Ông làm theo lời Thần dặn, chọn gạo nếp thật tốt làm bánh vuông</a:t>
            </a:r>
            <a:r>
              <a:rPr lang="en-US" sz="2200" b="1">
                <a:solidFill>
                  <a:srgbClr val="FF0000"/>
                </a:solidFill>
              </a:rPr>
              <a:t> </a:t>
            </a:r>
            <a:r>
              <a:rPr lang="vi-VN" sz="2200" b="1">
                <a:solidFill>
                  <a:srgbClr val="FF0000"/>
                </a:solidFill>
              </a:rPr>
              <a:t>để tượng hình Đất, bỏ vào chõ chưng chín</a:t>
            </a:r>
            <a:r>
              <a:rPr lang="en-US" sz="2200" b="1">
                <a:solidFill>
                  <a:srgbClr val="FF0000"/>
                </a:solidFill>
              </a:rPr>
              <a:t> </a:t>
            </a:r>
            <a:r>
              <a:rPr lang="vi-VN" sz="2200" b="1">
                <a:solidFill>
                  <a:srgbClr val="FF0000"/>
                </a:solidFill>
              </a:rPr>
              <a:t>gọi là Bánh Chưng. Và ông giã xôi làm bánh tròn, để tượng hình Trời, gọi là Bánh D</a:t>
            </a:r>
            <a:r>
              <a:rPr lang="en-US" sz="2200" b="1">
                <a:solidFill>
                  <a:srgbClr val="FF0000"/>
                </a:solidFill>
              </a:rPr>
              <a:t>ày.</a:t>
            </a:r>
            <a:r>
              <a:rPr lang="vi-VN" sz="2200" b="1">
                <a:solidFill>
                  <a:srgbClr val="FF0000"/>
                </a:solidFill>
              </a:rPr>
              <a:t> Còn lá xanh bọc ở ngoài và nhân ở trong ruột bánh là tượng</a:t>
            </a:r>
            <a:endParaRPr lang="en-US" sz="2200" b="1">
              <a:solidFill>
                <a:srgbClr val="FF0000"/>
              </a:solidFill>
            </a:endParaRPr>
          </a:p>
          <a:p>
            <a:pPr algn="ctr" fontAlgn="base"/>
            <a:r>
              <a:rPr lang="vi-VN" sz="2200" b="1">
                <a:solidFill>
                  <a:srgbClr val="FF0000"/>
                </a:solidFill>
              </a:rPr>
              <a:t> hình cha mẹ yêu thương đùm bọc con cái.</a:t>
            </a:r>
          </a:p>
        </p:txBody>
      </p:sp>
    </p:spTree>
    <p:extLst>
      <p:ext uri="{BB962C8B-B14F-4D97-AF65-F5344CB8AC3E}">
        <p14:creationId xmlns:p14="http://schemas.microsoft.com/office/powerpoint/2010/main" val="24837225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035495"/>
            <a:ext cx="9144000" cy="5544615"/>
          </a:xfrm>
        </p:spPr>
      </p:pic>
      <p:sp>
        <p:nvSpPr>
          <p:cNvPr id="5" name="Rectangle 4"/>
          <p:cNvSpPr/>
          <p:nvPr/>
        </p:nvSpPr>
        <p:spPr>
          <a:xfrm>
            <a:off x="-4664" y="4013190"/>
            <a:ext cx="9117038" cy="2862322"/>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base"/>
            <a:r>
              <a:rPr lang="vi-VN" sz="2000" b="1">
                <a:solidFill>
                  <a:srgbClr val="FF0000"/>
                </a:solidFill>
              </a:rPr>
              <a:t>Đến ngày hẹn, các hoàng tử đều đem thức ăn đến bày trên mâm cỗ. Ôi thôi, đủ cả sơn hào hải vị, nhiều món ngon lành. Hoàng tử Tiết Liêu thì</a:t>
            </a:r>
            <a:r>
              <a:rPr lang="en-US" sz="2000" b="1">
                <a:solidFill>
                  <a:srgbClr val="FF0000"/>
                </a:solidFill>
              </a:rPr>
              <a:t> </a:t>
            </a:r>
            <a:r>
              <a:rPr lang="vi-VN" sz="2000" b="1">
                <a:solidFill>
                  <a:srgbClr val="FF0000"/>
                </a:solidFill>
              </a:rPr>
              <a:t>chỉ có Bánh D</a:t>
            </a:r>
            <a:r>
              <a:rPr lang="en-US" sz="2000" b="1">
                <a:solidFill>
                  <a:srgbClr val="FF0000"/>
                </a:solidFill>
              </a:rPr>
              <a:t>à</a:t>
            </a:r>
            <a:r>
              <a:rPr lang="vi-VN" sz="2000" b="1">
                <a:solidFill>
                  <a:srgbClr val="FF0000"/>
                </a:solidFill>
              </a:rPr>
              <a:t>y và Bánh Chưng. Vua Hùng Vương lấy làm lạ hỏi, thì Tiết Liêu đem chuyện Thần báo mộng kể, giải thích ý nghĩa của Bánh D</a:t>
            </a:r>
            <a:r>
              <a:rPr lang="en-US" sz="2000" b="1">
                <a:solidFill>
                  <a:srgbClr val="FF0000"/>
                </a:solidFill>
              </a:rPr>
              <a:t>à</a:t>
            </a:r>
            <a:r>
              <a:rPr lang="vi-VN" sz="2000" b="1">
                <a:solidFill>
                  <a:srgbClr val="FF0000"/>
                </a:solidFill>
              </a:rPr>
              <a:t>y</a:t>
            </a:r>
            <a:r>
              <a:rPr lang="en-US" sz="2000" b="1">
                <a:solidFill>
                  <a:srgbClr val="FF0000"/>
                </a:solidFill>
              </a:rPr>
              <a:t> </a:t>
            </a:r>
            <a:r>
              <a:rPr lang="vi-VN" sz="2000" b="1">
                <a:solidFill>
                  <a:srgbClr val="FF0000"/>
                </a:solidFill>
              </a:rPr>
              <a:t>Bánh Chưng. </a:t>
            </a:r>
            <a:endParaRPr lang="en-US" sz="2000" b="1">
              <a:solidFill>
                <a:srgbClr val="FF0000"/>
              </a:solidFill>
            </a:endParaRPr>
          </a:p>
          <a:p>
            <a:pPr algn="ctr" fontAlgn="base"/>
            <a:r>
              <a:rPr lang="vi-VN" sz="2000" b="1">
                <a:solidFill>
                  <a:srgbClr val="FF0000"/>
                </a:solidFill>
              </a:rPr>
              <a:t>Vua cha nếm thử, thấy bánh ngon, khen có ý nghĩa, bèn truyền ngôi Vua</a:t>
            </a:r>
            <a:r>
              <a:rPr lang="en-US" sz="2000" b="1">
                <a:solidFill>
                  <a:srgbClr val="FF0000"/>
                </a:solidFill>
              </a:rPr>
              <a:t> </a:t>
            </a:r>
            <a:r>
              <a:rPr lang="vi-VN" sz="2000" b="1">
                <a:solidFill>
                  <a:srgbClr val="FF0000"/>
                </a:solidFill>
              </a:rPr>
              <a:t>lại cho Tiết Liêu con trai thứ 18.</a:t>
            </a:r>
          </a:p>
          <a:p>
            <a:pPr algn="ctr" fontAlgn="base"/>
            <a:r>
              <a:rPr lang="vi-VN" sz="2000" b="1">
                <a:solidFill>
                  <a:srgbClr val="FF0000"/>
                </a:solidFill>
              </a:rPr>
              <a:t>Kể từ đó, mỗi khi đến Tết Nguyên Đán, thì dân chúng làm bánh Chưng và bánh Dầy để dâng cúng Tổ Tiên và Trời Đất.</a:t>
            </a:r>
          </a:p>
        </p:txBody>
      </p:sp>
    </p:spTree>
    <p:extLst>
      <p:ext uri="{BB962C8B-B14F-4D97-AF65-F5344CB8AC3E}">
        <p14:creationId xmlns:p14="http://schemas.microsoft.com/office/powerpoint/2010/main" val="5161381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Rectangle 3">
            <a:hlinkClick r:id="rId2"/>
          </p:cNvPr>
          <p:cNvSpPr/>
          <p:nvPr/>
        </p:nvSpPr>
        <p:spPr>
          <a:xfrm>
            <a:off x="1063279" y="2060848"/>
            <a:ext cx="6945811" cy="2585323"/>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b="1" cap="none" spc="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TRUYỆN: </a:t>
            </a:r>
          </a:p>
          <a:p>
            <a:pPr algn="ctr"/>
            <a:r>
              <a:rPr lang="en-US" sz="5400" b="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SỰ TÍCH BÁNH CHƯNG,</a:t>
            </a:r>
          </a:p>
          <a:p>
            <a:pPr algn="ctr"/>
            <a:r>
              <a:rPr lang="en-US" sz="5400" b="1" cap="none" spc="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BÁNH DÀY</a:t>
            </a:r>
          </a:p>
        </p:txBody>
      </p:sp>
    </p:spTree>
    <p:extLst>
      <p:ext uri="{BB962C8B-B14F-4D97-AF65-F5344CB8AC3E}">
        <p14:creationId xmlns:p14="http://schemas.microsoft.com/office/powerpoint/2010/main" val="9249811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TotalTime>
  <Words>524</Words>
  <Application>Microsoft Office PowerPoint</Application>
  <PresentationFormat>On-screen Show (4:3)</PresentationFormat>
  <Paragraphs>30</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Truong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Nguyen</dc:creator>
  <cp:lastModifiedBy>Admin</cp:lastModifiedBy>
  <cp:revision>6</cp:revision>
  <dcterms:created xsi:type="dcterms:W3CDTF">2021-01-10T12:47:54Z</dcterms:created>
  <dcterms:modified xsi:type="dcterms:W3CDTF">2022-12-22T12:55:18Z</dcterms:modified>
</cp:coreProperties>
</file>