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84" r:id="rId3"/>
    <p:sldId id="280" r:id="rId4"/>
    <p:sldId id="281" r:id="rId5"/>
    <p:sldId id="282" r:id="rId6"/>
    <p:sldId id="283" r:id="rId7"/>
    <p:sldId id="258" r:id="rId8"/>
    <p:sldId id="259" r:id="rId9"/>
    <p:sldId id="260" r:id="rId10"/>
    <p:sldId id="263" r:id="rId11"/>
    <p:sldId id="267" r:id="rId12"/>
    <p:sldId id="268" r:id="rId13"/>
    <p:sldId id="264" r:id="rId14"/>
    <p:sldId id="285" r:id="rId15"/>
    <p:sldId id="298" r:id="rId16"/>
    <p:sldId id="271" r:id="rId17"/>
    <p:sldId id="269" r:id="rId18"/>
    <p:sldId id="270" r:id="rId19"/>
    <p:sldId id="293" r:id="rId20"/>
    <p:sldId id="286" r:id="rId21"/>
    <p:sldId id="294" r:id="rId22"/>
    <p:sldId id="295" r:id="rId23"/>
    <p:sldId id="275" r:id="rId24"/>
    <p:sldId id="290" r:id="rId25"/>
    <p:sldId id="288" r:id="rId26"/>
    <p:sldId id="299" r:id="rId27"/>
    <p:sldId id="297" r:id="rId28"/>
    <p:sldId id="296" r:id="rId29"/>
    <p:sldId id="291" r:id="rId30"/>
    <p:sldId id="308" r:id="rId31"/>
    <p:sldId id="307" r:id="rId32"/>
    <p:sldId id="304" r:id="rId33"/>
    <p:sldId id="305" r:id="rId34"/>
    <p:sldId id="306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ED01F-ED2E-42F6-AA45-5F0D8AD99716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5A1B2-33D6-49BA-85CA-4FB7628E7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6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2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1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6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33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C93CC5-862D-401E-A407-B5327471FD2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97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8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66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286CA1-613D-445D-88FD-9D9913C29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1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9AE8F8-C9F9-4CA8-A336-8414D442559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8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73983-D6D9-4B00-AEE9-40D15BD9D6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0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BF8C2D-4489-4A4C-BCEF-CD534F2912F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74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CEDE70-9918-4BFC-AA7C-E21367AE912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2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EAAB9A-9E3D-4E30-B4C8-7C5BBA9101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70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02424-5CBC-497B-BABF-74F13531B5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06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C88E7-8900-44D1-923E-18D31135705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68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57B9A-94AE-4D06-A2F6-0EEA0C7586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9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0B2AC8-BA64-4E5D-8F96-6F0BDE5A3C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67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4D31E-D939-4489-9A87-5CF996567EE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1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3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3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1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4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9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5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F098-5EE0-4CA1-B076-045EFAC60527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B2ABC-180E-4136-926C-0C144B9C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8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226C0E-53C5-4978-A795-A56F814DFD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5.jfif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7.jp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7.m4a"/><Relationship Id="rId7" Type="http://schemas.openxmlformats.org/officeDocument/2006/relationships/image" Target="../media/image21.jpe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0.jpeg"/><Relationship Id="rId5" Type="http://schemas.openxmlformats.org/officeDocument/2006/relationships/image" Target="../media/image16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4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19.m4a"/><Relationship Id="rId7" Type="http://schemas.openxmlformats.org/officeDocument/2006/relationships/image" Target="../media/image26.jpe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24.jp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image" Target="../media/image35.jp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m4a"/><Relationship Id="rId7" Type="http://schemas.openxmlformats.org/officeDocument/2006/relationships/image" Target="../media/image37.jpg"/><Relationship Id="rId2" Type="http://schemas.microsoft.com/office/2007/relationships/media" Target="../media/media27.m4a"/><Relationship Id="rId1" Type="http://schemas.openxmlformats.org/officeDocument/2006/relationships/tags" Target="../tags/tag26.xml"/><Relationship Id="rId6" Type="http://schemas.openxmlformats.org/officeDocument/2006/relationships/image" Target="../media/image3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8.m4a"/><Relationship Id="rId7" Type="http://schemas.openxmlformats.org/officeDocument/2006/relationships/image" Target="../media/image39.jpg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38.jfif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29.xml"/><Relationship Id="rId6" Type="http://schemas.openxmlformats.org/officeDocument/2006/relationships/image" Target="../media/image40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.png"/><Relationship Id="rId3" Type="http://schemas.openxmlformats.org/officeDocument/2006/relationships/video" Target="../media/media31.mp4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2.png"/><Relationship Id="rId2" Type="http://schemas.microsoft.com/office/2007/relationships/media" Target="../media/media31.mp4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1.jpeg"/><Relationship Id="rId5" Type="http://schemas.openxmlformats.org/officeDocument/2006/relationships/audio" Target="../media/media32.m4a"/><Relationship Id="rId10" Type="http://schemas.openxmlformats.org/officeDocument/2006/relationships/audio" Target="../media/audio3.wav"/><Relationship Id="rId4" Type="http://schemas.microsoft.com/office/2007/relationships/media" Target="../media/media32.m4a"/><Relationship Id="rId9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video" Target="../media/media31.mp4"/><Relationship Id="rId7" Type="http://schemas.openxmlformats.org/officeDocument/2006/relationships/audio" Target="../media/audio1.wav"/><Relationship Id="rId2" Type="http://schemas.microsoft.com/office/2007/relationships/media" Target="../media/media31.mp4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3.m4a"/><Relationship Id="rId10" Type="http://schemas.openxmlformats.org/officeDocument/2006/relationships/image" Target="../media/image42.png"/><Relationship Id="rId4" Type="http://schemas.microsoft.com/office/2007/relationships/media" Target="../media/media33.m4a"/><Relationship Id="rId9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video" Target="../media/media31.mp4"/><Relationship Id="rId7" Type="http://schemas.openxmlformats.org/officeDocument/2006/relationships/audio" Target="../media/audio1.wav"/><Relationship Id="rId2" Type="http://schemas.microsoft.com/office/2007/relationships/media" Target="../media/media31.mp4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34.m4a"/><Relationship Id="rId10" Type="http://schemas.openxmlformats.org/officeDocument/2006/relationships/image" Target="../media/image42.png"/><Relationship Id="rId4" Type="http://schemas.microsoft.com/office/2007/relationships/media" Target="../media/media34.m4a"/><Relationship Id="rId9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3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08"/>
            <a:ext cx="12192000" cy="6858000"/>
          </a:xfrm>
          <a:prstGeom prst="rect">
            <a:avLst/>
          </a:prstGeom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164484FC-BB49-4930-9EC5-E0818A50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526" y="2855804"/>
            <a:ext cx="574894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24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0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0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0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loại hoa.</a:t>
            </a: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4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vi-VN" altLang="vi-VN" sz="24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tuổi.</a:t>
            </a:r>
            <a:endParaRPr lang="en-US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30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2400" b="1" dirty="0" smtClean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24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vi-VN" altLang="vi-VN" sz="2400" b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b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2400" b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0683D-2C8D-4DF6-A597-1B20BBEB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526" y="497056"/>
            <a:ext cx="56730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BAN MAI </a:t>
            </a:r>
            <a:r>
              <a:rPr lang="en-US" altLang="vi-VN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8356" y="6096000"/>
            <a:ext cx="361244" cy="361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7" y="1047750"/>
            <a:ext cx="1695374" cy="1695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6"/>
    </mc:Choice>
    <mc:Fallback xmlns="">
      <p:transition spd="slow" advTm="1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66900" y="2252664"/>
            <a:ext cx="8458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i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C« vµ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36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36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con</a:t>
            </a:r>
            <a:r>
              <a:rPr lang="en-US" altLang="en-US" sz="36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sÏ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cïng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t×m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hiÓu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endParaRPr lang="vi-VN" altLang="en-US" sz="3600" b="1" dirty="0" smtClean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36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m</a:t>
            </a:r>
            <a:r>
              <a:rPr lang="vi-VN" altLang="en-US" sz="3600" b="1" dirty="0" smtClean="0">
                <a:solidFill>
                  <a:srgbClr val="002060"/>
                </a:solidFill>
                <a:latin typeface="+mj-lt"/>
              </a:rPr>
              <a:t>ột</a:t>
            </a:r>
            <a:r>
              <a:rPr lang="en-US" altLang="en-US" sz="36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sè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lo¹i </a:t>
            </a:r>
            <a:r>
              <a:rPr lang="en-US" altLang="en-US" sz="36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nhÐ</a:t>
            </a:r>
            <a:r>
              <a:rPr lang="vi-VN" altLang="en-US" sz="36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!</a:t>
            </a:r>
            <a:endParaRPr lang="en-US" altLang="en-US" sz="3600" b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6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9"/>
    </mc:Choice>
    <mc:Fallback xmlns="">
      <p:transition spd="slow" advTm="1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057400" y="2228989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C«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®è,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líp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m×nh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nghe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xem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®è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nãi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 g× </a:t>
            </a:r>
            <a:r>
              <a:rPr lang="en-US" altLang="en-US" sz="3200" b="1" dirty="0" err="1">
                <a:solidFill>
                  <a:srgbClr val="9900CC"/>
                </a:solidFill>
                <a:latin typeface=".VnTime" panose="020B7200000000000000" pitchFamily="34" charset="0"/>
              </a:rPr>
              <a:t>nhÐ</a:t>
            </a:r>
            <a:r>
              <a:rPr lang="en-US" altLang="en-US" sz="3200" b="1" dirty="0">
                <a:solidFill>
                  <a:srgbClr val="9900CC"/>
                </a:solidFill>
                <a:latin typeface=".VnTime" panose="020B7200000000000000" pitchFamily="34" charset="0"/>
              </a:rPr>
              <a:t>?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324892" y="3548756"/>
            <a:ext cx="708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g×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në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mïa</a:t>
            </a:r>
            <a:r>
              <a:rPr lang="en-US" altLang="en-US" sz="3200" b="1" dirty="0">
                <a:solidFill>
                  <a:srgbClr val="00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.VnTime" panose="020B7200000000000000" pitchFamily="34" charset="0"/>
              </a:rPr>
              <a:t>hÌ</a:t>
            </a:r>
            <a:endParaRPr lang="en-US" altLang="en-US" sz="3200" b="1" dirty="0">
              <a:solidFill>
                <a:srgbClr val="009900"/>
              </a:solidFill>
              <a:latin typeface=".VnTime" panose="020B7200000000000000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248692" y="4014340"/>
            <a:ext cx="723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Trong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Çm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m¸t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l¸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xoÌ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9900"/>
                </a:solidFill>
                <a:latin typeface=".VnTime" panose="020B7200000000000000" pitchFamily="34" charset="0"/>
              </a:rPr>
              <a:t>che</a:t>
            </a:r>
            <a:r>
              <a:rPr lang="en-US" altLang="en-US" sz="3200" b="1" dirty="0">
                <a:solidFill>
                  <a:srgbClr val="FF9900"/>
                </a:solidFill>
                <a:latin typeface=".VnTime" panose="020B7200000000000000" pitchFamily="34" charset="0"/>
              </a:rPr>
              <a:t> «?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3181350" y="5067300"/>
            <a:ext cx="586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996633"/>
                </a:solidFill>
                <a:latin typeface=".VnTime" panose="020B7200000000000000" pitchFamily="34" charset="0"/>
              </a:rPr>
              <a:t>§ã lµ </a:t>
            </a:r>
            <a:r>
              <a:rPr lang="en-US" altLang="en-US" sz="3600" b="1" i="1" dirty="0" err="1">
                <a:solidFill>
                  <a:srgbClr val="996633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600" b="1" i="1" dirty="0">
                <a:solidFill>
                  <a:srgbClr val="996633"/>
                </a:solidFill>
                <a:latin typeface=".VnTime" panose="020B7200000000000000" pitchFamily="34" charset="0"/>
              </a:rPr>
              <a:t> g×?</a:t>
            </a:r>
          </a:p>
        </p:txBody>
      </p:sp>
      <p:pic>
        <p:nvPicPr>
          <p:cNvPr id="50187" name="Picture 11" descr="Hoa se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9502422" y="6088559"/>
            <a:ext cx="358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00CC"/>
                </a:solidFill>
                <a:latin typeface=".VnBlack" panose="020B7200000000000000" pitchFamily="34" charset="0"/>
              </a:rPr>
              <a:t>Hoa</a:t>
            </a:r>
            <a:r>
              <a:rPr lang="en-US" altLang="en-US" sz="4400" dirty="0">
                <a:solidFill>
                  <a:srgbClr val="0000CC"/>
                </a:solidFill>
                <a:latin typeface=".VnBlack" panose="020B7200000000000000" pitchFamily="34" charset="0"/>
              </a:rPr>
              <a:t> Sen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7848600" y="1"/>
            <a:ext cx="28194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800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to</a:t>
            </a:r>
            <a:r>
              <a:rPr lang="en-US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thu«n</a:t>
            </a:r>
            <a:r>
              <a:rPr lang="en-US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trßn</a:t>
            </a:r>
            <a:r>
              <a:rPr lang="en-US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xÕp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chång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lªn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trªn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000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>
            <a:off x="7162800" y="304800"/>
            <a:ext cx="12954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8915400" y="2895600"/>
            <a:ext cx="1752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.VnTime" panose="020B7200000000000000" pitchFamily="34" charset="0"/>
              </a:rPr>
              <a:t>Nhuþ hoa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CC"/>
                </a:solidFill>
                <a:latin typeface=".VnTime" panose="020B7200000000000000" pitchFamily="34" charset="0"/>
              </a:rPr>
              <a:t>Cã mµu vµng,ë xung quanh ®µi hoa.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543800" y="3124200"/>
            <a:ext cx="1295400" cy="685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656166" y="431094"/>
            <a:ext cx="49417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§µ</a:t>
            </a: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8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800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ë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b«ng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®µ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h¹t, h¹t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endParaRPr lang="vi-VN" altLang="en-US" sz="2000" dirty="0" smtClean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®­</a:t>
            </a:r>
            <a:r>
              <a:rPr lang="vi-VN" altLang="en-US" sz="2000" dirty="0" smtClean="0">
                <a:solidFill>
                  <a:srgbClr val="FFFF00"/>
                </a:solidFill>
                <a:latin typeface="+mj-lt"/>
              </a:rPr>
              <a:t>ư</a:t>
            </a:r>
            <a:r>
              <a:rPr lang="en-US" altLang="en-US" sz="20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îc</a:t>
            </a:r>
            <a:r>
              <a:rPr lang="en-US" altLang="en-US" sz="20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dïng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møt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hoÆc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thuèc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cho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mãn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¨n, h¹t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rÊt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FFFF00"/>
                </a:solidFill>
                <a:latin typeface=".VnTime" panose="020B7200000000000000" pitchFamily="34" charset="0"/>
              </a:rPr>
              <a:t>bæ</a:t>
            </a:r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4953000" y="1371598"/>
            <a:ext cx="1676400" cy="1600201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2133600" y="4259263"/>
            <a:ext cx="121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1524000" y="5638800"/>
            <a:ext cx="3429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4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400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Th¼ng</a:t>
            </a:r>
            <a:r>
              <a:rPr lang="en-US" altLang="en-US" sz="2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h¬i</a:t>
            </a:r>
            <a:r>
              <a:rPr lang="en-US" altLang="en-US" sz="2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mÒm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sen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trång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ë </a:t>
            </a:r>
            <a:r>
              <a:rPr lang="en-US" altLang="en-US" sz="2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d</a:t>
            </a:r>
            <a:r>
              <a:rPr lang="vi-VN" altLang="en-US" sz="2000" dirty="0" smtClean="0">
                <a:solidFill>
                  <a:srgbClr val="002060"/>
                </a:solidFill>
                <a:latin typeface="+mj-lt"/>
              </a:rPr>
              <a:t>ư</a:t>
            </a:r>
            <a:r>
              <a:rPr lang="en-US" altLang="en-US" sz="2000" dirty="0" smtClean="0">
                <a:solidFill>
                  <a:srgbClr val="002060"/>
                </a:solidFill>
                <a:latin typeface="+mj-lt"/>
              </a:rPr>
              <a:t>­</a:t>
            </a:r>
            <a:r>
              <a:rPr lang="vi-VN" altLang="en-US" sz="2000" dirty="0" smtClean="0">
                <a:solidFill>
                  <a:srgbClr val="002060"/>
                </a:solidFill>
                <a:latin typeface="+mj-lt"/>
              </a:rPr>
              <a:t>­</a:t>
            </a:r>
            <a:r>
              <a:rPr lang="en-US" altLang="en-US" sz="2000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íi</a:t>
            </a:r>
            <a:r>
              <a:rPr lang="en-US" altLang="en-US" sz="2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 n</a:t>
            </a:r>
            <a:r>
              <a:rPr lang="vi-VN" altLang="en-US" sz="2000" dirty="0" smtClean="0">
                <a:solidFill>
                  <a:srgbClr val="002060"/>
                </a:solidFill>
                <a:latin typeface="+mj-lt"/>
              </a:rPr>
              <a:t>ư</a:t>
            </a:r>
            <a:r>
              <a:rPr lang="en-US" altLang="en-US" sz="2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­</a:t>
            </a:r>
            <a:r>
              <a:rPr lang="en-US" altLang="en-US" sz="2000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íc,hoa</a:t>
            </a:r>
            <a:r>
              <a:rPr lang="en-US" altLang="en-US" sz="2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mïi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2000" dirty="0">
                <a:solidFill>
                  <a:srgbClr val="00206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1783644" y="5380037"/>
            <a:ext cx="756356" cy="425624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1650" y="6096000"/>
            <a:ext cx="327949" cy="327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9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39"/>
    </mc:Choice>
    <mc:Fallback xmlns="">
      <p:transition spd="slow" advTm="8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183" grpId="0"/>
      <p:bldP spid="50184" grpId="0"/>
      <p:bldP spid="50185" grpId="0"/>
      <p:bldP spid="50186" grpId="0"/>
      <p:bldP spid="50188" grpId="0"/>
      <p:bldP spid="50189" grpId="0"/>
      <p:bldP spid="50191" grpId="0"/>
      <p:bldP spid="50193" grpId="0"/>
      <p:bldP spid="501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/>
          <a:stretch/>
        </p:blipFill>
        <p:spPr>
          <a:xfrm>
            <a:off x="6333066" y="0"/>
            <a:ext cx="585893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30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4132" y="6027003"/>
            <a:ext cx="4023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 sen hồng</a:t>
            </a:r>
            <a:endParaRPr lang="en-US" sz="4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34479" y="6027002"/>
            <a:ext cx="40575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 sen trắng</a:t>
            </a:r>
            <a:endParaRPr lang="en-US" sz="4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7378" y="6096000"/>
            <a:ext cx="282222" cy="282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3"/>
    </mc:Choice>
    <mc:Fallback xmlns="">
      <p:transition spd="slow" advTm="1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432" y="-2669022"/>
            <a:ext cx="6856546" cy="1219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1284790" y="0"/>
            <a:ext cx="9335616" cy="7010399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971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4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ë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b«ng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0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467600" y="0"/>
            <a:ext cx="3200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4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nhá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dµi,nhiÒu</a:t>
            </a:r>
            <a:endParaRPr lang="en-US" altLang="en-US" sz="20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xÕp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chång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lªn</a:t>
            </a:r>
            <a:r>
              <a:rPr lang="en-US" altLang="en-US" sz="2000" b="1" i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.VnTime" panose="020B7200000000000000" pitchFamily="34" charset="0"/>
              </a:rPr>
              <a:t>nhau</a:t>
            </a:r>
            <a:endParaRPr lang="en-US" altLang="en-US" sz="2000" b="1" i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382000" y="3344863"/>
            <a:ext cx="2286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4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MÒm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th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+mj-lt"/>
              </a:rPr>
              <a:t>ẳ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ng,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kh«ng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gai.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endParaRPr lang="en-US" altLang="en-US" sz="20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12800" y="4769556"/>
            <a:ext cx="396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4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to vµ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dµi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ång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tiÒn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kh«ng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mïi</a:t>
            </a:r>
            <a:r>
              <a:rPr lang="vi-VN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th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+mj-lt"/>
              </a:rPr>
              <a:t>ơ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m</a:t>
            </a:r>
            <a:endParaRPr lang="en-US" altLang="en-US" sz="20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" name="Left Arrow 1"/>
          <p:cNvSpPr/>
          <p:nvPr/>
        </p:nvSpPr>
        <p:spPr>
          <a:xfrm rot="20457056">
            <a:off x="7179031" y="578643"/>
            <a:ext cx="1271587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20457056">
            <a:off x="6503081" y="3554065"/>
            <a:ext cx="2293289" cy="1872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3380122">
            <a:off x="3740403" y="1765628"/>
            <a:ext cx="1271587" cy="214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9090368">
            <a:off x="1810358" y="4674175"/>
            <a:ext cx="1614049" cy="2127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0960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3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9"/>
    </mc:Choice>
    <mc:Fallback xmlns="">
      <p:transition spd="slow" advTm="5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2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000" y="609600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5"/>
    </mc:Choice>
    <mc:Fallback xmlns="">
      <p:transition spd="slow" advTm="1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54281" name="Picture 9" descr="Hoa se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166"/>
            <a:ext cx="6019800" cy="706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6019800" y="-55166"/>
            <a:ext cx="6172200" cy="7065565"/>
          </a:xfrm>
          <a:prstGeom prst="rect">
            <a:avLst/>
          </a:prstGeom>
        </p:spPr>
      </p:pic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2962274" y="-55166"/>
            <a:ext cx="62674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latin typeface=".VnTime" panose="020B7200000000000000" pitchFamily="34" charset="0"/>
              </a:rPr>
              <a:t> 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–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tiền</a:t>
            </a:r>
            <a:r>
              <a:rPr lang="en-US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</a:t>
            </a:r>
            <a:r>
              <a:rPr lang="en-US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  <a:r>
              <a:rPr lang="en-US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đồng tiền trên cạn</a:t>
            </a:r>
            <a:r>
              <a:rPr lang="en-US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2171700" y="5958879"/>
            <a:ext cx="8210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CC0000"/>
                </a:solidFill>
                <a:latin typeface=".VnTime" panose="020B7200000000000000" pitchFamily="34" charset="0"/>
              </a:rPr>
              <a:t>Gièng</a:t>
            </a:r>
            <a:r>
              <a:rPr lang="en-US" altLang="en-US" sz="2000" b="1" i="1" dirty="0">
                <a:solidFill>
                  <a:srgbClr val="CC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CC0000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§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Òu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®</a:t>
            </a:r>
            <a:r>
              <a:rPr lang="vi-VN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ư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­</a:t>
            </a:r>
            <a:r>
              <a:rPr lang="en-US" altLang="en-US" sz="2000" b="1" i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îc</a:t>
            </a:r>
            <a:r>
              <a:rPr lang="en-US" altLang="en-US" sz="20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dïng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c¶nh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c¾m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trang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trÝ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mïi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s¾c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kh¸c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55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3"/>
    </mc:Choice>
    <mc:Fallback xmlns="">
      <p:transition spd="slow" advTm="5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284" grpId="0"/>
      <p:bldP spid="542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796873" y="601663"/>
            <a:ext cx="7920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C«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mét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®è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n÷a.C¸c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ch¸u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xem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c©u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®è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nãi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g×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nhÐ</a:t>
            </a:r>
            <a:r>
              <a:rPr lang="en-US" altLang="en-US" sz="3200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524000" y="2057401"/>
            <a:ext cx="7772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Th©n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cµnh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cã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nhiÒu</a:t>
            </a:r>
            <a:r>
              <a:rPr lang="en-US" alt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gai</a:t>
            </a:r>
            <a:endParaRPr lang="en-US" altLang="en-US" sz="36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algn="ctr"/>
            <a:r>
              <a:rPr lang="vi-VN" alt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H</a:t>
            </a:r>
            <a:r>
              <a:rPr lang="vi-VN" alt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ư</a:t>
            </a:r>
            <a:r>
              <a:rPr lang="en-US" alt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­¬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ng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th¬m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táa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sím</a:t>
            </a:r>
            <a:r>
              <a:rPr lang="en-US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mai</a:t>
            </a:r>
            <a:endParaRPr lang="en-US" alt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algn="ctr"/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Tr¾ng, </a:t>
            </a:r>
            <a:r>
              <a:rPr lang="en-US" alt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hång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nhung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nhiÒu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lo¹i</a:t>
            </a:r>
          </a:p>
          <a:p>
            <a:pPr algn="ctr"/>
            <a:r>
              <a:rPr lang="en-US" alt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§è b¹n </a:t>
            </a:r>
            <a:r>
              <a:rPr lang="en-US" altLang="en-US" sz="36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biÕt</a:t>
            </a:r>
            <a:r>
              <a:rPr lang="en-US" alt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hoa</a:t>
            </a:r>
            <a:r>
              <a:rPr lang="en-US" alt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g× ?</a:t>
            </a:r>
          </a:p>
        </p:txBody>
      </p:sp>
      <p:pic>
        <p:nvPicPr>
          <p:cNvPr id="53254" name="Picture 6" descr="13802971985249CE9A23FA3AF85D57D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772400" y="5562600"/>
            <a:ext cx="388902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trßn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®á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lớp </a:t>
            </a:r>
            <a:r>
              <a:rPr lang="en-US" altLang="en-US" sz="20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xÕp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chång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lªn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nhau.</a:t>
            </a:r>
            <a:endParaRPr lang="en-US" altLang="en-US" sz="20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524000" y="4419600"/>
            <a:ext cx="2819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L¸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hång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trßn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h¬i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thu«n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xung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quanh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r¨ng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c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+mj-lt"/>
              </a:rPr>
              <a:t>ư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­a,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xanh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H="1" flipV="1">
            <a:off x="6934200" y="5257800"/>
            <a:ext cx="2057400" cy="685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 flipV="1">
            <a:off x="2438400" y="3505200"/>
            <a:ext cx="457200" cy="1066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429000" y="152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  <a:latin typeface=".VnTime" panose="020B7200000000000000" pitchFamily="34" charset="0"/>
              </a:rPr>
              <a:t>Nô hoa</a:t>
            </a:r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4724400" y="533400"/>
            <a:ext cx="1524000" cy="3810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7696200" y="1"/>
            <a:ext cx="29718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FFCC00"/>
                </a:solidFill>
                <a:latin typeface=".VnTime" panose="020B7200000000000000" pitchFamily="34" charset="0"/>
              </a:rPr>
              <a:t>Cµnh hoa cã gai nhän,cã l¸ xÕp sung quanh, hoa hång cã mïi th¬m.hoa hång cã nhiÒu mµu.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i="1">
                <a:solidFill>
                  <a:srgbClr val="FFCC00"/>
                </a:solidFill>
                <a:latin typeface=".VnTime" panose="020B7200000000000000" pitchFamily="34" charset="0"/>
              </a:rPr>
              <a:t>Cµnh hoa</a:t>
            </a:r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flipH="1">
            <a:off x="9601200" y="1820863"/>
            <a:ext cx="333022" cy="121919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8305800" y="3802063"/>
            <a:ext cx="2362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endParaRPr lang="en-US" altLang="en-US" sz="24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ë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gi÷a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b«ng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hoa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vµ</a:t>
            </a:r>
            <a:r>
              <a:rPr lang="vi-VN" altLang="en-US" sz="20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ng.</a:t>
            </a:r>
            <a:endParaRPr lang="en-US" altLang="en-US" sz="20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 flipV="1">
            <a:off x="5943600" y="3276600"/>
            <a:ext cx="2362200" cy="685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248356" y="6248181"/>
            <a:ext cx="2810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.VnBodoni" panose="020B7200000000000000" pitchFamily="34" charset="0"/>
              </a:rPr>
              <a:t>Hoa</a:t>
            </a:r>
            <a:r>
              <a:rPr lang="en-US" altLang="en-US" sz="3600" dirty="0">
                <a:solidFill>
                  <a:schemeClr val="bg1"/>
                </a:solidFill>
                <a:latin typeface=".VnBodoni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.VnBodoni" panose="020B7200000000000000" pitchFamily="34" charset="0"/>
              </a:rPr>
              <a:t>Hång</a:t>
            </a:r>
            <a:endParaRPr lang="en-US" altLang="en-US" sz="3600" dirty="0">
              <a:solidFill>
                <a:schemeClr val="bg1"/>
              </a:solidFill>
              <a:latin typeface=".VnBodoni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1732" y="6096000"/>
            <a:ext cx="287867" cy="287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6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5"/>
    </mc:Choice>
    <mc:Fallback xmlns="">
      <p:transition spd="slow" advTm="8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2" grpId="0"/>
      <p:bldP spid="53253" grpId="0"/>
      <p:bldP spid="53255" grpId="0"/>
      <p:bldP spid="53257" grpId="0"/>
      <p:bldP spid="53260" grpId="0"/>
      <p:bldP spid="53262" grpId="0"/>
      <p:bldP spid="53264" grpId="0"/>
      <p:bldP spid="532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432" y="-2667569"/>
            <a:ext cx="6856546" cy="12194591"/>
          </a:xfrm>
          <a:prstGeom prst="rect">
            <a:avLst/>
          </a:prstGeom>
        </p:spPr>
      </p:pic>
      <p:pic>
        <p:nvPicPr>
          <p:cNvPr id="57349" name="Picture 5" descr="hoa hồng vàng"/>
          <p:cNvPicPr>
            <a:picLocks noGrp="1" noChangeAspect="1" noChangeArrowheads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62314"/>
            <a:ext cx="6095999" cy="359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0" name="Picture 6" descr="Hoa hong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957"/>
            <a:ext cx="6096000" cy="33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SuperStock_38-19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" y="-1899"/>
            <a:ext cx="6098591" cy="33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524000" y="63388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.VnTime" panose="020B7200000000000000" pitchFamily="34" charset="0"/>
              </a:rPr>
              <a:t>Hoa Hång Vµng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524000" y="2743201"/>
            <a:ext cx="266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CC0000"/>
                </a:solidFill>
                <a:latin typeface=".VnTime" panose="020B7200000000000000" pitchFamily="34" charset="0"/>
              </a:rPr>
              <a:t>Hoa Hång Kem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096000" y="27432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.VnTime" panose="020B7200000000000000" pitchFamily="34" charset="0"/>
              </a:rPr>
              <a:t>Hoa Hång TÝm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52800"/>
            <a:ext cx="6096001" cy="3508552"/>
          </a:xfrm>
          <a:prstGeom prst="rect">
            <a:avLst/>
          </a:prstGeom>
        </p:spPr>
      </p:pic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6172200" y="6338888"/>
            <a:ext cx="259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.VnTime" panose="020B7200000000000000" pitchFamily="34" charset="0"/>
              </a:rPr>
              <a:t>Hoa Hång Tr¾ng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96712" y="6096000"/>
            <a:ext cx="242888" cy="242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8"/>
    </mc:Choice>
    <mc:Fallback xmlns="">
      <p:transition spd="slow" advTm="1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85" decel="100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85" decel="100000"/>
                                        <p:tgtEl>
                                          <p:spTgt spid="57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353" grpId="0"/>
      <p:bldP spid="57354" grpId="0"/>
      <p:bldP spid="57355" grpId="0"/>
      <p:bldP spid="573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9785" y="2584975"/>
            <a:ext cx="72303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Hoa gì tươi thắm sắc vàng</a:t>
            </a:r>
            <a:br>
              <a:rPr lang="vi-VN" sz="3200" b="1" dirty="0">
                <a:solidFill>
                  <a:srgbClr val="002060"/>
                </a:solidFill>
                <a:latin typeface="+mj-lt"/>
              </a:rPr>
            </a:br>
            <a:r>
              <a:rPr lang="vi-VN" sz="3200" b="1" dirty="0">
                <a:solidFill>
                  <a:srgbClr val="002060"/>
                </a:solidFill>
                <a:latin typeface="+mj-lt"/>
              </a:rPr>
              <a:t>Cánh dài mà nở muộn màng vào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thu.</a:t>
            </a:r>
          </a:p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                            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                                           Đó là hoa gì?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0097" y="890876"/>
            <a:ext cx="75200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con cùng giải câu đố sau đây nhé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"/>
            <a:ext cx="12149032" cy="6858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066" y="5864122"/>
            <a:ext cx="25457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chemeClr val="bg1"/>
                </a:solidFill>
                <a:latin typeface="+mj-lt"/>
              </a:rPr>
              <a:t>Lá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nhỏ, mỏng, cứng hơi chếch về phía trên, </a:t>
            </a:r>
            <a:endParaRPr lang="vi-VN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vi-VN" sz="2000" dirty="0" smtClean="0">
                <a:solidFill>
                  <a:schemeClr val="bg1"/>
                </a:solidFill>
                <a:latin typeface="+mj-lt"/>
              </a:rPr>
              <a:t>màu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xanh nhạt không </a:t>
            </a:r>
            <a:r>
              <a:rPr lang="vi-VN" sz="2000" dirty="0" smtClean="0">
                <a:solidFill>
                  <a:schemeClr val="bg1"/>
                </a:solidFill>
                <a:latin typeface="+mj-lt"/>
              </a:rPr>
              <a:t>bóng.</a:t>
            </a:r>
            <a:r>
              <a:rPr lang="vi-VN" dirty="0">
                <a:solidFill>
                  <a:schemeClr val="bg1"/>
                </a:solidFill>
                <a:latin typeface="Open Sans" panose="020B0606030504020204" pitchFamily="34" charset="0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66" y="28960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 smtClean="0">
                <a:solidFill>
                  <a:schemeClr val="bg1"/>
                </a:solidFill>
                <a:latin typeface="+mj-lt"/>
              </a:rPr>
              <a:t>Bông mọc 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trên đỉnh </a:t>
            </a:r>
            <a:r>
              <a:rPr lang="vi-VN" sz="2000" b="1" dirty="0" smtClean="0">
                <a:solidFill>
                  <a:schemeClr val="bg1"/>
                </a:solidFill>
                <a:latin typeface="+mj-lt"/>
              </a:rPr>
              <a:t>thân</a:t>
            </a:r>
            <a:r>
              <a:rPr lang="vi-VN" sz="2000" dirty="0" smtClean="0">
                <a:solidFill>
                  <a:schemeClr val="bg1"/>
                </a:solidFill>
                <a:latin typeface="+mj-lt"/>
              </a:rPr>
              <a:t>.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 </a:t>
            </a:r>
            <a:endParaRPr lang="vi-VN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vi-VN" sz="2000" b="1" dirty="0" smtClean="0">
                <a:solidFill>
                  <a:schemeClr val="bg1"/>
                </a:solidFill>
                <a:latin typeface="+mj-lt"/>
              </a:rPr>
              <a:t>Cánh hoa nhỏ và dài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2000" dirty="0" smtClean="0">
                <a:solidFill>
                  <a:schemeClr val="bg1"/>
                </a:solidFill>
                <a:latin typeface="+mj-lt"/>
              </a:rPr>
              <a:t>xếp thành nhiều lớp.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5296" y="561165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C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uống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hoa thường phân nhánh tạo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nên</a:t>
            </a:r>
          </a:p>
          <a:p>
            <a:r>
              <a:rPr lang="vi-VN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nhiều bông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và có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màu vàng rực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rỡ.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ight Arrow 15"/>
          <p:cNvSpPr/>
          <p:nvPr/>
        </p:nvSpPr>
        <p:spPr>
          <a:xfrm rot="2018858">
            <a:off x="1468414" y="1371988"/>
            <a:ext cx="1514284" cy="33907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0995882">
            <a:off x="2961515" y="6322050"/>
            <a:ext cx="1214657" cy="24119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1445355">
            <a:off x="6576274" y="6336752"/>
            <a:ext cx="1214657" cy="23575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5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36"/>
    </mc:Choice>
    <mc:Fallback xmlns="">
      <p:transition spd="slow" advTm="6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26631" name="Picture 7" descr="Cuc t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1" y="-76200"/>
            <a:ext cx="647223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oa cucvan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1" y="3429000"/>
            <a:ext cx="647223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Cuc tr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57197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60upload21159cuc20411l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6200"/>
            <a:ext cx="571976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0960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5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"/>
    </mc:Choice>
    <mc:Fallback xmlns="">
      <p:transition spd="slow" advTm="1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30637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870247" y="493485"/>
            <a:ext cx="9712153" cy="497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vi-V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được đặc điểm của một số loài hoa: Cấu tạo, hình dạng, màu sắc...</a:t>
            </a:r>
          </a:p>
          <a:p>
            <a:pPr>
              <a:buFontTx/>
              <a:buChar char="-"/>
            </a:pPr>
            <a:r>
              <a:rPr lang="vi-V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được lợi ích của một số loại hoa dùng để trang trí, làm thực phẩm...</a:t>
            </a:r>
          </a:p>
          <a:p>
            <a:pPr>
              <a:buFontTx/>
              <a:buChar char="-"/>
            </a:pPr>
            <a:r>
              <a:rPr lang="vi-V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phân biệt được đặc điểm khác nhau của một số loại hoa.</a:t>
            </a:r>
          </a:p>
          <a:p>
            <a:pPr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chủ định.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quan sát và so sánh.</a:t>
            </a:r>
          </a:p>
          <a:p>
            <a:pPr>
              <a:lnSpc>
                <a:spcPct val="120000"/>
              </a:lnSpc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20000"/>
              </a:lnSpc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quý cái đẹp, biết chăm sóc và bảo vệ các loại hoa.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096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55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590">
        <p15:prstTrans prst="peelOff"/>
      </p:transition>
    </mc:Choice>
    <mc:Fallback xmlns="">
      <p:transition spd="slow" advTm="34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4" name="Picture 6" descr="13802971985249CE9A23FA3AF85D57D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54045" cy="68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5" y="-9878"/>
            <a:ext cx="7168444" cy="6858000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314700" y="-55166"/>
            <a:ext cx="626745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latin typeface=".VnTime" panose="020B7200000000000000" pitchFamily="34" charset="0"/>
              </a:rPr>
              <a:t> </a:t>
            </a:r>
            <a:r>
              <a:rPr lang="vi-VN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hồng 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–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cúc nhỏ dài.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hồng có gai lá có răng cưa- lá hoa cúc nhỏ không có răng cưa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148768" y="5668693"/>
            <a:ext cx="884308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Gièng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:</a:t>
            </a:r>
            <a:r>
              <a:rPr lang="vi-VN" altLang="en-US" sz="20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§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Òu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cuèng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c¸nh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nhuþ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®</a:t>
            </a:r>
            <a:r>
              <a:rPr lang="vi-VN" altLang="en-US" sz="20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ư</a:t>
            </a:r>
            <a:r>
              <a:rPr lang="en-US" altLang="en-US" sz="20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­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.VnTime" panose="020B7200000000000000" pitchFamily="34" charset="0"/>
              </a:rPr>
              <a:t>îc</a:t>
            </a:r>
            <a:r>
              <a:rPr lang="en-US" altLang="en-US" sz="20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dïng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c¶nh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c¾m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trang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trÝ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mïi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th¬m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mµu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s¾c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kh¸c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9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37"/>
    </mc:Choice>
    <mc:Fallback xmlns="">
      <p:transition spd="slow" advTm="4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7263" y="1462385"/>
            <a:ext cx="104374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Mở rộng:</a:t>
            </a:r>
          </a:p>
          <a:p>
            <a:pPr algn="ctr"/>
            <a:r>
              <a:rPr lang="vi-VN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Có rất nhiều các loại hoa khác nhau.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2710" y="6096000"/>
            <a:ext cx="366889" cy="366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6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3"/>
    </mc:Choice>
    <mc:Fallback xmlns="">
      <p:transition spd="slow" advTm="1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924800" y="4953000"/>
            <a:ext cx="274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.VnTifani HeavyH" panose="020B7200000000000000" pitchFamily="34" charset="0"/>
              </a:rPr>
              <a:t>Hoa ly</a:t>
            </a:r>
            <a:r>
              <a:rPr lang="en-US" altLang="en-US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33067" cy="6858000"/>
          </a:xfrm>
          <a:prstGeom prst="rect">
            <a:avLst/>
          </a:prstGeom>
        </p:spPr>
      </p:pic>
      <p:pic>
        <p:nvPicPr>
          <p:cNvPr id="4" name="Picture 4" descr="Hoa dam bu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5802"/>
          <a:stretch/>
        </p:blipFill>
        <p:spPr bwMode="auto">
          <a:xfrm>
            <a:off x="6333066" y="0"/>
            <a:ext cx="58589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1244" y="6096000"/>
            <a:ext cx="248356" cy="248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73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2"/>
    </mc:Choice>
    <mc:Fallback xmlns="">
      <p:transition spd="slow" advTm="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Xem trước Hình ản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2633" r="2345" b="2716"/>
          <a:stretch/>
        </p:blipFill>
        <p:spPr bwMode="auto">
          <a:xfrm>
            <a:off x="0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0"/>
            <a:ext cx="59944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2222" y="6096000"/>
            <a:ext cx="327378" cy="327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5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1"/>
    </mc:Choice>
    <mc:Fallback xmlns="">
      <p:transition spd="slow" advTm="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15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/>
          <a:stretch/>
        </p:blipFill>
        <p:spPr>
          <a:xfrm>
            <a:off x="5881510" y="0"/>
            <a:ext cx="631048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5600" y="6096000"/>
            <a:ext cx="254000" cy="25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8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8"/>
    </mc:Choice>
    <mc:Fallback xmlns="">
      <p:transition spd="slow" advTm="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3510" y="6096000"/>
            <a:ext cx="316089" cy="316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7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"/>
    </mc:Choice>
    <mc:Fallback xmlns="">
      <p:transition spd="slow" advTm="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2554" y="1967984"/>
            <a:ext cx="618791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6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Một số sản phẩm </a:t>
            </a:r>
          </a:p>
          <a:p>
            <a:pPr algn="ctr"/>
            <a:r>
              <a:rPr lang="vi-VN" sz="6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được làm ra từ hoa.</a:t>
            </a:r>
            <a:endParaRPr lang="en-US" sz="6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5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9" y="1986354"/>
            <a:ext cx="5247550" cy="4072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69" y="722487"/>
            <a:ext cx="4886053" cy="38495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366" y="1278468"/>
            <a:ext cx="2767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 hoa cúc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4304" y="4572000"/>
            <a:ext cx="27953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 hoa sen</a:t>
            </a:r>
            <a:endParaRPr lang="en-US" sz="4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4310" y="6096000"/>
            <a:ext cx="265289" cy="265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4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4"/>
    </mc:Choice>
    <mc:Fallback xmlns="">
      <p:transition spd="slow" advTm="1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" y="694795"/>
            <a:ext cx="5215689" cy="3888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4" t="-844" r="25898" b="844"/>
          <a:stretch/>
        </p:blipFill>
        <p:spPr>
          <a:xfrm>
            <a:off x="6484777" y="1261641"/>
            <a:ext cx="3724094" cy="4912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5187" y="4658958"/>
            <a:ext cx="35125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 hoa hồng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0603" y="694795"/>
            <a:ext cx="37151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Nước lau sàn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0960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1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8"/>
    </mc:Choice>
    <mc:Fallback xmlns="">
      <p:transition spd="slow" advTm="1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6127" y="1760852"/>
            <a:ext cx="8449750" cy="24622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Giáo dục: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-Hoa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có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khắp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mọi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nơi,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muốn cho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hoa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         tươi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tốt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chúng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ta thường xuyên tưới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nước,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          bắt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sâu, nhổ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cỏ, chăm sóc cho vườn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hoa.</a:t>
            </a:r>
            <a:r>
              <a:rPr lang="vi-VN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4000" y="609600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2"/>
    </mc:Choice>
    <mc:Fallback xmlns="">
      <p:transition spd="slow" advTm="2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30637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79320" y="1102335"/>
            <a:ext cx="914343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hoa: Hoa hồng, hoa cúc vàng, hoa sen, hoa đồng tiền...</a:t>
            </a:r>
          </a:p>
          <a:p>
            <a:pPr>
              <a:buFontTx/>
              <a:buChar char="-"/>
            </a:pPr>
            <a:r>
              <a:rPr lang="vi-V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bài hát: “Màu hoa” sáng tác Hoàng Văn Yến.</a:t>
            </a:r>
            <a:endParaRPr lang="en-US" alt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phục,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en-US" dirty="0">
              <a:solidFill>
                <a:srgbClr val="000099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6266" y="6096000"/>
            <a:ext cx="423333" cy="423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57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71">
        <p15:prstTrans prst="peelOff"/>
      </p:transition>
    </mc:Choice>
    <mc:Fallback xmlns="">
      <p:transition spd="slow" advTm="21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42875"/>
            <a:ext cx="124968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26803" y="1600200"/>
            <a:ext cx="8455969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màn hình của cô có các câu hỏi và các đáp án,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các con là tìm nhanh ra đáp án đúng 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câu hỏi mà cô đưa ra.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 suy nghĩ cho mỗi câu hỏi là 5 giây.</a:t>
            </a:r>
          </a:p>
          <a:p>
            <a:pPr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7866" y="6096000"/>
            <a:ext cx="321733" cy="321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8"/>
    </mc:Choice>
    <mc:Fallback xmlns="">
      <p:transition spd="slow" advTm="2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656" r="3000" b="5678"/>
          <a:stretch>
            <a:fillRect/>
          </a:stretch>
        </p:blipFill>
        <p:spPr bwMode="auto">
          <a:xfrm>
            <a:off x="0" y="-53976"/>
            <a:ext cx="121920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08200" y="669925"/>
            <a:ext cx="8977313" cy="9906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1170" y="720725"/>
            <a:ext cx="85040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1.Trong các loại hoa sau đây loại nào có gai</a:t>
            </a:r>
            <a:r>
              <a:rPr lang="en-US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n w="0"/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42988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55168" y="3393542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113713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81114" y="3475445"/>
            <a:ext cx="27911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98543" y="3475445"/>
            <a:ext cx="25058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cúc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48578" y="3540125"/>
            <a:ext cx="2449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532326" y="5869577"/>
            <a:ext cx="541339" cy="4368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9306" y="5313850"/>
            <a:ext cx="327378" cy="327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750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589">
        <p15:prstTrans prst="pageCurlDouble"/>
      </p:transition>
    </mc:Choice>
    <mc:Fallback xmlns="">
      <p:transition spd="slow" advTm="31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9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</p:bldLst>
  </p:timing>
  <p:extLst mod="1">
    <p:ext uri="{E180D4A7-C9FB-4DFB-919C-405C955672EB}">
      <p14:showEvtLst xmlns:p14="http://schemas.microsoft.com/office/powerpoint/2010/main">
        <p14:playEvt time="12420" objId="11"/>
        <p14:stopEvt time="19812" objId="11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656" r="3000" b="5678"/>
          <a:stretch>
            <a:fillRect/>
          </a:stretch>
        </p:blipFill>
        <p:spPr bwMode="auto">
          <a:xfrm>
            <a:off x="0" y="-349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508069" y="720725"/>
            <a:ext cx="7772400" cy="9906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31557" y="862370"/>
            <a:ext cx="76674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 được ở dưới nước</a:t>
            </a:r>
            <a:r>
              <a:rPr lang="en-US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n w="0"/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42988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10100" y="339407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158163" y="339407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10100" y="3375025"/>
            <a:ext cx="297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sen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89814" y="3246705"/>
            <a:ext cx="223651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742950" indent="-742950" algn="ctr">
              <a:buAutoNum type="alphaUcPeriod"/>
              <a:defRPr/>
            </a:pP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40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tiền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74153" y="3570288"/>
            <a:ext cx="22493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cúc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560964" y="5722769"/>
            <a:ext cx="631036" cy="6091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11864622" y="5045039"/>
            <a:ext cx="327378" cy="373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5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9"/>
    </mc:Choice>
    <mc:Fallback xmlns="">
      <p:transition spd="slow" advTm="2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8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</p:bldLst>
  </p:timing>
  <p:extLst mod="1">
    <p:ext uri="{E180D4A7-C9FB-4DFB-919C-405C955672EB}">
      <p14:showEvtLst xmlns:p14="http://schemas.microsoft.com/office/powerpoint/2010/main">
        <p14:playEvt time="11039" objId="11"/>
        <p14:stopEvt time="18387" objId="11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656" r="3000" b="5678"/>
          <a:stretch>
            <a:fillRect/>
          </a:stretch>
        </p:blipFill>
        <p:spPr bwMode="auto">
          <a:xfrm>
            <a:off x="-31750" y="2"/>
            <a:ext cx="12192000" cy="696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952625" y="679450"/>
            <a:ext cx="8701088" cy="9906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83846" y="720725"/>
            <a:ext cx="55386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dirty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dirty="0" smtClean="0">
                <a:ln w="0"/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Hoa được dùng để làm gì?</a:t>
            </a:r>
            <a:endParaRPr lang="en-US" sz="3600" dirty="0">
              <a:ln w="0"/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86287" y="3375025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29150" y="3359944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989120" y="3359944"/>
            <a:ext cx="29718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72263" y="3492719"/>
            <a:ext cx="25939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trí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0564" y="3481252"/>
            <a:ext cx="30039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85213" y="3554413"/>
            <a:ext cx="21723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trà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519263" y="5843451"/>
            <a:ext cx="541339" cy="4368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5980" y="5249333"/>
            <a:ext cx="434622" cy="434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34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835">
        <p15:prstTrans prst="pageCurlDouble"/>
      </p:transition>
    </mc:Choice>
    <mc:Fallback xmlns="">
      <p:transition spd="slow" advTm="23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9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</p:bldLst>
  </p:timing>
  <p:extLst mod="1">
    <p:ext uri="{E180D4A7-C9FB-4DFB-919C-405C955672EB}">
      <p14:showEvtLst xmlns:p14="http://schemas.microsoft.com/office/powerpoint/2010/main">
        <p14:playEvt time="9402" objId="11"/>
        <p14:stopEvt time="16749" objId="11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887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211887" y="2049698"/>
            <a:ext cx="8242778" cy="22728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20000"/>
                <a:gd name="adj2" fmla="val 201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 smtClean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của chúng mình đến đây là hết rồi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 smtClean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vào giờ học sau</a:t>
            </a:r>
            <a:r>
              <a:rPr lang="en-US" sz="5400" b="1" kern="10" dirty="0" smtClean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1910" y="6096000"/>
            <a:ext cx="417689" cy="417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3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6"/>
    </mc:Choice>
    <mc:Fallback xmlns="">
      <p:transition spd="slow" advTm="1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31908" y="2010100"/>
            <a:ext cx="59506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 hoa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tác: Hoàng Văn Yến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3022" y="6096000"/>
            <a:ext cx="276578" cy="276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9"/>
    </mc:Choice>
    <mc:Fallback xmlns="">
      <p:transition spd="slow" advTm="1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69457" y="2721840"/>
            <a:ext cx="7880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pháp,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7066" y="6096000"/>
            <a:ext cx="372533" cy="372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341500"/>
      </p:ext>
    </p:extLst>
  </p:cSld>
  <p:clrMapOvr>
    <a:masterClrMapping/>
  </p:clrMapOvr>
  <p:transition spd="slow" advTm="37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2749" y="-2611293"/>
            <a:ext cx="6966503" cy="12192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812" y="627570"/>
            <a:ext cx="9876376" cy="63403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55778" y="6096000"/>
            <a:ext cx="383822" cy="38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1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"/>
    </mc:Choice>
    <mc:Fallback xmlns="">
      <p:transition spd="slow" advTm="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012" y="290048"/>
            <a:ext cx="9876376" cy="63160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5778" y="6096000"/>
            <a:ext cx="383822" cy="38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2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26" y="252708"/>
            <a:ext cx="9925148" cy="63525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8356" y="6096000"/>
            <a:ext cx="361244" cy="361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3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860" y="283191"/>
            <a:ext cx="9870279" cy="62916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5778" y="6096000"/>
            <a:ext cx="383822" cy="38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0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"/>
    </mc:Choice>
    <mc:Fallback xmlns="">
      <p:transition spd="slow" advTm="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CUSTOM_TIMING_USED" val="1"/>
  <p:tag name="GENSWF_ADVANCE_TIME" val="21.212"/>
  <p:tag name="ISPRING_SLIDE_ID_2" val="{CD95E0C2-1859-45B8-A0DD-2725E5042122}"/>
  <p:tag name="TIMING" val="|1|3.2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|3|6.3|1.7|5.7|5.1|8.8|8.4|2.8|5.5|0.9|13.1|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4|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2|2.9|6.9|3.2|9.9|5.9|4.7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7.7|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5|12.1|6.1|1.4|9.3|13.2|0.9|10.8|5.3|1|1.2|14.9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|0.9|1.6|0.8|1.3|1.8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9|11.1|11.6|8.5|1.5|3.5|10.2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2.2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5.4|2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yêu cầu"/>
  <p:tag name="ISPRING_SLIDE_INDENT_LEVEL" val="0"/>
  <p:tag name="ISPRING_CUSTOM_TIMING_USED" val="1"/>
  <p:tag name="GENSWF_ADVANCE_TIME" val="39.139"/>
  <p:tag name="ISPRING_SLIDE_ID_2" val="{8B028650-3D28-400E-B9C2-7159486ADD25}"/>
  <p:tag name="TIMING" val="|0.8|1.9|2|4.6|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2|1.3|2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|1.3|2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huẩn bị"/>
  <p:tag name="ISPRING_SLIDE_INDENT_LEVEL" val="0"/>
  <p:tag name="ISPRING_CUSTOM_TIMING_USED" val="1"/>
  <p:tag name="GENSWF_ADVANCE_TIME" val="17.431"/>
  <p:tag name="ISPRING_SLIDE_ID_2" val="{B96FF2A2-2513-4832-84AC-793F0D1DB79D}"/>
  <p:tag name="TIMING" val="|0|1.2|1.6|7.5|4.6|2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5|2.1|2.3|11.4|7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|2.6|2|13.2|1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2|2.1|2.3|9.6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Phương pháp hình thức tổ chức"/>
  <p:tag name="ISPRING_SLIDE_INDENT_LEVEL" val="0"/>
  <p:tag name="ISPRING_CUSTOM_TIMING_USED" val="1"/>
  <p:tag name="GENSWF_ADVANCE_TIME" val="4.674"/>
  <p:tag name="ISPRING_SLIDE_ID_2" val="{7BA2664A-BA06-4B5D-9021-5E881B044E9C}"/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1046</Words>
  <Application>Microsoft Office PowerPoint</Application>
  <PresentationFormat>Widescreen</PresentationFormat>
  <Paragraphs>138</Paragraphs>
  <Slides>34</Slides>
  <Notes>6</Notes>
  <HiddenSlides>0</HiddenSlides>
  <MMClips>37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.VnBlack</vt:lpstr>
      <vt:lpstr>.VnBodoni</vt:lpstr>
      <vt:lpstr>.VnTifani HeavyH</vt:lpstr>
      <vt:lpstr>.VnTime</vt:lpstr>
      <vt:lpstr>Arial</vt:lpstr>
      <vt:lpstr>Calibri</vt:lpstr>
      <vt:lpstr>Calibri Light</vt:lpstr>
      <vt:lpstr>Open Sans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52</cp:revision>
  <dcterms:created xsi:type="dcterms:W3CDTF">2022-09-02T02:31:23Z</dcterms:created>
  <dcterms:modified xsi:type="dcterms:W3CDTF">2023-08-03T05:06:24Z</dcterms:modified>
</cp:coreProperties>
</file>