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301" r:id="rId5"/>
    <p:sldId id="284" r:id="rId6"/>
    <p:sldId id="259" r:id="rId7"/>
    <p:sldId id="260" r:id="rId8"/>
    <p:sldId id="263" r:id="rId9"/>
    <p:sldId id="285" r:id="rId10"/>
    <p:sldId id="286" r:id="rId11"/>
    <p:sldId id="299" r:id="rId12"/>
    <p:sldId id="287" r:id="rId13"/>
    <p:sldId id="288" r:id="rId14"/>
    <p:sldId id="298" r:id="rId15"/>
    <p:sldId id="289" r:id="rId16"/>
    <p:sldId id="290" r:id="rId17"/>
    <p:sldId id="291" r:id="rId18"/>
    <p:sldId id="275" r:id="rId19"/>
    <p:sldId id="292" r:id="rId20"/>
    <p:sldId id="293" r:id="rId21"/>
    <p:sldId id="294" r:id="rId22"/>
    <p:sldId id="279" r:id="rId23"/>
    <p:sldId id="262" r:id="rId24"/>
    <p:sldId id="280" r:id="rId25"/>
    <p:sldId id="295" r:id="rId26"/>
    <p:sldId id="281" r:id="rId27"/>
    <p:sldId id="282" r:id="rId28"/>
    <p:sldId id="296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9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92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7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92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97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76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06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96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91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43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40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63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04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02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64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99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011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70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737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290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889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35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61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371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7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89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503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1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075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864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124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0430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53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689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8033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282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8470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4276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75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8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92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5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60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97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44AEE-B4EE-487B-9D15-C353FC9F03CF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5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12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1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7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10.wma"/><Relationship Id="rId7" Type="http://schemas.openxmlformats.org/officeDocument/2006/relationships/image" Target="../media/image13.jpeg"/><Relationship Id="rId2" Type="http://schemas.microsoft.com/office/2007/relationships/media" Target="../media/media10.wma"/><Relationship Id="rId1" Type="http://schemas.openxmlformats.org/officeDocument/2006/relationships/tags" Target="../tags/tag6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wma"/><Relationship Id="rId7" Type="http://schemas.openxmlformats.org/officeDocument/2006/relationships/image" Target="../media/image14.jpg"/><Relationship Id="rId2" Type="http://schemas.microsoft.com/office/2007/relationships/media" Target="../media/media11.wma"/><Relationship Id="rId1" Type="http://schemas.openxmlformats.org/officeDocument/2006/relationships/tags" Target="../tags/tag7.xml"/><Relationship Id="rId6" Type="http://schemas.openxmlformats.org/officeDocument/2006/relationships/image" Target="../media/image13.jpe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2.wma"/><Relationship Id="rId7" Type="http://schemas.openxmlformats.org/officeDocument/2006/relationships/image" Target="../media/image14.jpg"/><Relationship Id="rId2" Type="http://schemas.microsoft.com/office/2007/relationships/media" Target="../media/media12.wma"/><Relationship Id="rId1" Type="http://schemas.openxmlformats.org/officeDocument/2006/relationships/tags" Target="../tags/tag8.xml"/><Relationship Id="rId6" Type="http://schemas.openxmlformats.org/officeDocument/2006/relationships/image" Target="../media/image13.jpe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wma"/><Relationship Id="rId7" Type="http://schemas.openxmlformats.org/officeDocument/2006/relationships/image" Target="../media/image14.jpg"/><Relationship Id="rId2" Type="http://schemas.microsoft.com/office/2007/relationships/media" Target="../media/media13.wma"/><Relationship Id="rId1" Type="http://schemas.openxmlformats.org/officeDocument/2006/relationships/tags" Target="../tags/tag9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14.wma"/><Relationship Id="rId7" Type="http://schemas.openxmlformats.org/officeDocument/2006/relationships/image" Target="../media/image13.jpeg"/><Relationship Id="rId2" Type="http://schemas.microsoft.com/office/2007/relationships/media" Target="../media/media14.wma"/><Relationship Id="rId1" Type="http://schemas.openxmlformats.org/officeDocument/2006/relationships/tags" Target="../tags/tag10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16.wma"/><Relationship Id="rId7" Type="http://schemas.openxmlformats.org/officeDocument/2006/relationships/image" Target="../media/image13.jpeg"/><Relationship Id="rId2" Type="http://schemas.microsoft.com/office/2007/relationships/media" Target="../media/media16.wma"/><Relationship Id="rId1" Type="http://schemas.openxmlformats.org/officeDocument/2006/relationships/tags" Target="../tags/tag11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17.wma"/><Relationship Id="rId7" Type="http://schemas.openxmlformats.org/officeDocument/2006/relationships/image" Target="../media/image13.jpeg"/><Relationship Id="rId2" Type="http://schemas.microsoft.com/office/2007/relationships/media" Target="../media/media17.wma"/><Relationship Id="rId1" Type="http://schemas.openxmlformats.org/officeDocument/2006/relationships/tags" Target="../tags/tag1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18.wma"/><Relationship Id="rId7" Type="http://schemas.openxmlformats.org/officeDocument/2006/relationships/image" Target="../media/image13.jpeg"/><Relationship Id="rId2" Type="http://schemas.microsoft.com/office/2007/relationships/media" Target="../media/media18.wma"/><Relationship Id="rId1" Type="http://schemas.openxmlformats.org/officeDocument/2006/relationships/tags" Target="../tags/tag13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2" Type="http://schemas.microsoft.com/office/2007/relationships/media" Target="../media/media19.wm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20.mp4"/><Relationship Id="rId7" Type="http://schemas.openxmlformats.org/officeDocument/2006/relationships/image" Target="../media/image15.jpeg"/><Relationship Id="rId12" Type="http://schemas.openxmlformats.org/officeDocument/2006/relationships/image" Target="../media/image2.png"/><Relationship Id="rId2" Type="http://schemas.microsoft.com/office/2007/relationships/media" Target="../media/media20.mp4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.png"/><Relationship Id="rId5" Type="http://schemas.openxmlformats.org/officeDocument/2006/relationships/audio" Target="../media/media21.wma"/><Relationship Id="rId10" Type="http://schemas.openxmlformats.org/officeDocument/2006/relationships/image" Target="../media/image18.png"/><Relationship Id="rId4" Type="http://schemas.microsoft.com/office/2007/relationships/media" Target="../media/media21.wma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20.mp4"/><Relationship Id="rId7" Type="http://schemas.openxmlformats.org/officeDocument/2006/relationships/image" Target="../media/image15.jpeg"/><Relationship Id="rId2" Type="http://schemas.microsoft.com/office/2007/relationships/media" Target="../media/media20.mp4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2.wma"/><Relationship Id="rId10" Type="http://schemas.openxmlformats.org/officeDocument/2006/relationships/image" Target="../media/image2.png"/><Relationship Id="rId4" Type="http://schemas.microsoft.com/office/2007/relationships/media" Target="../media/media22.wma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.png"/><Relationship Id="rId3" Type="http://schemas.openxmlformats.org/officeDocument/2006/relationships/video" Target="../media/media20.mp4"/><Relationship Id="rId7" Type="http://schemas.openxmlformats.org/officeDocument/2006/relationships/image" Target="../media/image15.jpeg"/><Relationship Id="rId12" Type="http://schemas.openxmlformats.org/officeDocument/2006/relationships/image" Target="../media/image21.png"/><Relationship Id="rId2" Type="http://schemas.microsoft.com/office/2007/relationships/media" Target="../media/media20.mp4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jpeg"/><Relationship Id="rId5" Type="http://schemas.openxmlformats.org/officeDocument/2006/relationships/audio" Target="../media/media23.wma"/><Relationship Id="rId10" Type="http://schemas.openxmlformats.org/officeDocument/2006/relationships/image" Target="../media/image19.jpeg"/><Relationship Id="rId4" Type="http://schemas.microsoft.com/office/2007/relationships/media" Target="../media/media23.wma"/><Relationship Id="rId9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2" Type="http://schemas.microsoft.com/office/2007/relationships/media" Target="../media/media24.wm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video" Target="../media/media20.mp4"/><Relationship Id="rId21" Type="http://schemas.openxmlformats.org/officeDocument/2006/relationships/image" Target="../media/image17.png"/><Relationship Id="rId7" Type="http://schemas.openxmlformats.org/officeDocument/2006/relationships/image" Target="../media/image22.jp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microsoft.com/office/2007/relationships/media" Target="../media/media20.mp4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6.png"/><Relationship Id="rId5" Type="http://schemas.openxmlformats.org/officeDocument/2006/relationships/audio" Target="../media/media25.wma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18.png"/><Relationship Id="rId4" Type="http://schemas.microsoft.com/office/2007/relationships/media" Target="../media/media25.wma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8.png"/><Relationship Id="rId18" Type="http://schemas.openxmlformats.org/officeDocument/2006/relationships/image" Target="../media/image34.png"/><Relationship Id="rId3" Type="http://schemas.openxmlformats.org/officeDocument/2006/relationships/video" Target="../media/media20.mp4"/><Relationship Id="rId7" Type="http://schemas.openxmlformats.org/officeDocument/2006/relationships/image" Target="../media/image22.jpg"/><Relationship Id="rId12" Type="http://schemas.openxmlformats.org/officeDocument/2006/relationships/image" Target="../media/image37.png"/><Relationship Id="rId17" Type="http://schemas.openxmlformats.org/officeDocument/2006/relationships/image" Target="../media/image18.png"/><Relationship Id="rId2" Type="http://schemas.microsoft.com/office/2007/relationships/media" Target="../media/media20.mp4"/><Relationship Id="rId16" Type="http://schemas.openxmlformats.org/officeDocument/2006/relationships/image" Target="../media/image32.png"/><Relationship Id="rId20" Type="http://schemas.openxmlformats.org/officeDocument/2006/relationships/image" Target="../media/image2.png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5" Type="http://schemas.openxmlformats.org/officeDocument/2006/relationships/audio" Target="../media/media26.wma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19" Type="http://schemas.openxmlformats.org/officeDocument/2006/relationships/image" Target="../media/image17.png"/><Relationship Id="rId4" Type="http://schemas.microsoft.com/office/2007/relationships/media" Target="../media/media26.wma"/><Relationship Id="rId9" Type="http://schemas.openxmlformats.org/officeDocument/2006/relationships/image" Target="../media/image33.png"/><Relationship Id="rId1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ma"/><Relationship Id="rId2" Type="http://schemas.microsoft.com/office/2007/relationships/media" Target="../media/media27.wma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4.wma"/><Relationship Id="rId7" Type="http://schemas.openxmlformats.org/officeDocument/2006/relationships/image" Target="../media/image8.png"/><Relationship Id="rId2" Type="http://schemas.microsoft.com/office/2007/relationships/media" Target="../media/media4.wm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6.wma"/><Relationship Id="rId7" Type="http://schemas.openxmlformats.org/officeDocument/2006/relationships/image" Target="../media/image13.jpeg"/><Relationship Id="rId2" Type="http://schemas.microsoft.com/office/2007/relationships/media" Target="../media/media6.wma"/><Relationship Id="rId1" Type="http://schemas.openxmlformats.org/officeDocument/2006/relationships/tags" Target="../tags/tag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wma"/><Relationship Id="rId7" Type="http://schemas.openxmlformats.org/officeDocument/2006/relationships/image" Target="../media/image13.jpeg"/><Relationship Id="rId2" Type="http://schemas.microsoft.com/office/2007/relationships/media" Target="../media/media7.wma"/><Relationship Id="rId1" Type="http://schemas.openxmlformats.org/officeDocument/2006/relationships/tags" Target="../tags/tag3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wma"/><Relationship Id="rId7" Type="http://schemas.openxmlformats.org/officeDocument/2006/relationships/image" Target="../media/image14.jpg"/><Relationship Id="rId2" Type="http://schemas.microsoft.com/office/2007/relationships/media" Target="../media/media8.wma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wma"/><Relationship Id="rId7" Type="http://schemas.openxmlformats.org/officeDocument/2006/relationships/image" Target="../media/image14.jpg"/><Relationship Id="rId2" Type="http://schemas.microsoft.com/office/2007/relationships/media" Target="../media/media9.wma"/><Relationship Id="rId1" Type="http://schemas.openxmlformats.org/officeDocument/2006/relationships/tags" Target="../tags/tag5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D:\Downloads\HÌNH NỀN P P\cac-mau-hinh-nen-slide-powerpoint-2013-dep-nhat-theo-chu-de-anh-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84027"/>
            <a:ext cx="12056533" cy="67969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5565" y="539267"/>
            <a:ext cx="88359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 </a:t>
            </a:r>
          </a:p>
          <a:p>
            <a:pPr algn="ctr" eaLnBrk="1" hangingPunct="1"/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MAI XANH</a:t>
            </a:r>
            <a:endParaRPr lang="en-US" alt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79561" y="3813508"/>
            <a:ext cx="81652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So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MGN 4- 5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" y="3096505"/>
            <a:ext cx="10989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GIÁO ÁN LĨNH VỰC PHÁT TRIỂN NHẬN THỨC</a:t>
            </a:r>
            <a:endParaRPr lang="en-US" sz="28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8500" y="5548761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32" y="1185598"/>
            <a:ext cx="1858381" cy="184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3787" y="183480"/>
            <a:ext cx="6656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Trong gia đình bạn An ai là người cao nhất?</a:t>
            </a:r>
          </a:p>
        </p:txBody>
      </p:sp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26" y="2975336"/>
            <a:ext cx="3730264" cy="373026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86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482"/>
    </mc:Choice>
    <mc:Fallback xmlns="">
      <p:transition advTm="1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038" y="1123950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754" y="2975336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7429" y="239448"/>
            <a:ext cx="10433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prstClr val="black"/>
                </a:solidFill>
              </a:rPr>
              <a:t>Chiều cao của bạn An như thế nào so với chiều cao của mẹ 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87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158"/>
    </mc:Choice>
    <mc:Fallback xmlns="">
      <p:transition advTm="15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88" y="113347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054" y="2975336"/>
            <a:ext cx="3730264" cy="373026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124325" y="1743075"/>
            <a:ext cx="2057400" cy="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22655" y="3088161"/>
            <a:ext cx="2057400" cy="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p-Down Arrow 10"/>
          <p:cNvSpPr/>
          <p:nvPr/>
        </p:nvSpPr>
        <p:spPr>
          <a:xfrm>
            <a:off x="4935490" y="1743075"/>
            <a:ext cx="295275" cy="1345086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75763" y="179368"/>
            <a:ext cx="7889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An thấp hơn mẹ vì khi để 2 người đứng cạnh nhau, phía trên cơ thể mẹ có phần thừa ra so với An.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2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553"/>
    </mc:Choice>
    <mc:Fallback xmlns="">
      <p:transition advTm="12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33 0.00162 L -0.25 2.96296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77" y="3013762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2256" y="210181"/>
            <a:ext cx="8497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Các con có nhận xét gì về chiều cao của An so với bố An?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40542" y="210181"/>
            <a:ext cx="3098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 An thấp hơn bố 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080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489"/>
    </mc:Choice>
    <mc:Fallback xmlns="">
      <p:transition advTm="15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25 -2.59259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57" y="2895600"/>
            <a:ext cx="3730264" cy="3730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3831" y="221267"/>
            <a:ext cx="6825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Trong gia đình bạn An ai là người thấp nhất?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0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494"/>
    </mc:Choice>
    <mc:Fallback xmlns="">
      <p:transition advTm="16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0980" y="3425001"/>
            <a:ext cx="7504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 Hoạt động 3</a:t>
            </a:r>
          </a:p>
          <a:p>
            <a:pPr algn="ctr"/>
            <a:r>
              <a:rPr lang="en-US" sz="4000" b="1">
                <a:solidFill>
                  <a:prstClr val="black"/>
                </a:solidFill>
              </a:rPr>
              <a:t>   Sắp xếp chiều cao 3 đối tượng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17009"/>
      </p:ext>
    </p:extLst>
  </p:cSld>
  <p:clrMapOvr>
    <a:masterClrMapping/>
  </p:clrMapOvr>
  <p:transition spd="med" advTm="501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57" y="2895600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84986" y="317153"/>
            <a:ext cx="6348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Chiều cao của mẹ  An như thế nào so với bố An?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84986" y="367010"/>
            <a:ext cx="659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Chiều cao của mẹ An như thế nào so với bạn An?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84986" y="359247"/>
            <a:ext cx="7199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Chiều cao của mẹ An như thế nào so với bố  An và An?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272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5859">
        <p:circle/>
      </p:transition>
    </mc:Choice>
    <mc:Fallback xmlns="">
      <p:transition spd="slow" advTm="4585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386" y="943582"/>
            <a:ext cx="2832100" cy="579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41" y="1159873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832" y="2975336"/>
            <a:ext cx="3730264" cy="3730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2295" y="196084"/>
            <a:ext cx="99206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prstClr val="black"/>
                </a:solidFill>
              </a:rPr>
              <a:t>Các con hãy sắp xếp các thành viên trong gia đình An theo thứ tự từ cao đến thấp?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32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534"/>
    </mc:Choice>
    <mc:Fallback xmlns="">
      <p:transition advTm="38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25 3.33333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211" y="867382"/>
            <a:ext cx="2832100" cy="579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98" y="1238250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23" y="3047999"/>
            <a:ext cx="3730264" cy="3730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2295" y="138083"/>
            <a:ext cx="99206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prstClr val="black"/>
                </a:solidFill>
              </a:rPr>
              <a:t>Các con hãy sắp xếp các thành viên trong gia đình An theo thứ tự từ thấp đến cao?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80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776"/>
    </mc:Choice>
    <mc:Fallback xmlns="">
      <p:transition advTm="40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25 4.8148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4793" y="3162354"/>
            <a:ext cx="75043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 </a:t>
            </a:r>
            <a:r>
              <a:rPr lang="en-US" sz="6600" b="1">
                <a:solidFill>
                  <a:prstClr val="black"/>
                </a:solidFill>
              </a:rPr>
              <a:t>Trò chơi</a:t>
            </a:r>
          </a:p>
          <a:p>
            <a:pPr algn="ctr"/>
            <a:r>
              <a:rPr lang="en-US" sz="6600" b="1">
                <a:solidFill>
                  <a:prstClr val="black"/>
                </a:solidFill>
              </a:rPr>
              <a:t>Ai giỏi nhất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2312098"/>
      </p:ext>
    </p:extLst>
  </p:cSld>
  <p:clrMapOvr>
    <a:masterClrMapping/>
  </p:clrMapOvr>
  <p:transition spd="slow" advTm="235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à sử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326376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3605" y="3411303"/>
            <a:ext cx="2232424" cy="2885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9817" y="482337"/>
            <a:ext cx="581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Sắp xếp theo thứ tự từ cao đến thấp?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3397" y="60600"/>
            <a:ext cx="1541804" cy="1369366"/>
          </a:xfrm>
          <a:prstGeom prst="rect">
            <a:avLst/>
          </a:prstGeom>
        </p:spPr>
      </p:pic>
      <p:pic>
        <p:nvPicPr>
          <p:cNvPr id="2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29825" y="57149"/>
            <a:ext cx="2162175" cy="179992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323166" y="1722966"/>
            <a:ext cx="3040134" cy="4573674"/>
            <a:chOff x="1755602" y="2680854"/>
            <a:chExt cx="2101155" cy="36729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224" y="4238991"/>
              <a:ext cx="752580" cy="2114845"/>
            </a:xfrm>
            <a:prstGeom prst="rect">
              <a:avLst/>
            </a:prstGeom>
          </p:spPr>
        </p:pic>
        <p:sp>
          <p:nvSpPr>
            <p:cNvPr id="14" name="Cloud 13"/>
            <p:cNvSpPr/>
            <p:nvPr/>
          </p:nvSpPr>
          <p:spPr>
            <a:xfrm>
              <a:off x="1755602" y="2680854"/>
              <a:ext cx="2101155" cy="1758953"/>
            </a:xfrm>
            <a:prstGeom prst="clou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517912" y="2821894"/>
            <a:ext cx="2193290" cy="3503055"/>
            <a:chOff x="8517912" y="2821894"/>
            <a:chExt cx="2193290" cy="35030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2620" y="4210104"/>
              <a:ext cx="1023874" cy="2114845"/>
            </a:xfrm>
            <a:prstGeom prst="rect">
              <a:avLst/>
            </a:prstGeom>
          </p:spPr>
        </p:pic>
        <p:sp>
          <p:nvSpPr>
            <p:cNvPr id="9" name="Cloud 8"/>
            <p:cNvSpPr/>
            <p:nvPr/>
          </p:nvSpPr>
          <p:spPr>
            <a:xfrm>
              <a:off x="8517912" y="2821894"/>
              <a:ext cx="2193290" cy="1595337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020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2105">
        <p14:prism/>
      </p:transition>
    </mc:Choice>
    <mc:Fallback xmlns="">
      <p:transition spd="slow" advTm="521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63164 0.003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7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9585" objId="2"/>
        <p14:stopEvt time="15863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157323" y="3775188"/>
            <a:ext cx="1650910" cy="2566748"/>
            <a:chOff x="2367280" y="2743200"/>
            <a:chExt cx="2895600" cy="3759200"/>
          </a:xfrm>
        </p:grpSpPr>
        <p:sp>
          <p:nvSpPr>
            <p:cNvPr id="5" name="Isosceles Triangle 4"/>
            <p:cNvSpPr/>
            <p:nvPr/>
          </p:nvSpPr>
          <p:spPr>
            <a:xfrm>
              <a:off x="2367280" y="274320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367280" y="4632960"/>
              <a:ext cx="2895600" cy="1869440"/>
              <a:chOff x="2367280" y="4632960"/>
              <a:chExt cx="2895600" cy="18694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7964587" y="2415832"/>
            <a:ext cx="1641655" cy="3921591"/>
            <a:chOff x="6268720" y="853440"/>
            <a:chExt cx="2905760" cy="5648960"/>
          </a:xfrm>
        </p:grpSpPr>
        <p:grpSp>
          <p:nvGrpSpPr>
            <p:cNvPr id="12" name="Group 11"/>
            <p:cNvGrpSpPr/>
            <p:nvPr/>
          </p:nvGrpSpPr>
          <p:grpSpPr>
            <a:xfrm>
              <a:off x="6278880" y="4632960"/>
              <a:ext cx="2895600" cy="1869440"/>
              <a:chOff x="2367280" y="4632960"/>
              <a:chExt cx="2895600" cy="186944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268720" y="2743200"/>
              <a:ext cx="2895600" cy="1869440"/>
              <a:chOff x="2367280" y="4632960"/>
              <a:chExt cx="2895600" cy="186944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Isosceles Triangle 13"/>
            <p:cNvSpPr/>
            <p:nvPr/>
          </p:nvSpPr>
          <p:spPr>
            <a:xfrm>
              <a:off x="6268720" y="85344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42699" y="1709961"/>
            <a:ext cx="2292338" cy="4631975"/>
            <a:chOff x="1352550" y="180975"/>
            <a:chExt cx="2987040" cy="6679565"/>
          </a:xfrm>
        </p:grpSpPr>
        <p:sp>
          <p:nvSpPr>
            <p:cNvPr id="26" name="Isosceles Triangle 25"/>
            <p:cNvSpPr/>
            <p:nvPr/>
          </p:nvSpPr>
          <p:spPr>
            <a:xfrm>
              <a:off x="1352550" y="180975"/>
              <a:ext cx="2987040" cy="1017905"/>
            </a:xfrm>
            <a:prstGeom prst="triangle">
              <a:avLst>
                <a:gd name="adj" fmla="val 51276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62100" y="1209040"/>
              <a:ext cx="2590800" cy="5651500"/>
              <a:chOff x="1562100" y="1209040"/>
              <a:chExt cx="2590800" cy="56515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562100" y="4978400"/>
                <a:ext cx="2590800" cy="18796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562100" y="1209040"/>
                <a:ext cx="2590800" cy="18796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562100" y="3098800"/>
                <a:ext cx="2590800" cy="18796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790699" y="152908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262946" y="153924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536508" y="245872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238499" y="153924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790699" y="3438525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238498" y="3494087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626995" y="443865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790698" y="5140642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363595" y="526796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595562" y="6116320"/>
                <a:ext cx="523875" cy="7442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3455774" y="373427"/>
            <a:ext cx="581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Sắp xếp theo thứ tự từ thấp đến cao?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5560" y="572649"/>
            <a:ext cx="1002972" cy="1198519"/>
          </a:xfrm>
          <a:prstGeom prst="rect">
            <a:avLst/>
          </a:prstGeom>
        </p:spPr>
      </p:pic>
      <p:pic>
        <p:nvPicPr>
          <p:cNvPr id="41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9825" y="57149"/>
            <a:ext cx="2162175" cy="1799925"/>
          </a:xfrm>
          <a:prstGeom prst="rect">
            <a:avLst/>
          </a:prstGeom>
        </p:spPr>
      </p:pic>
      <p:pic>
        <p:nvPicPr>
          <p:cNvPr id="42" name="Audio 4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022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7171">
        <p14:flip dir="r"/>
      </p:transition>
    </mc:Choice>
    <mc:Fallback xmlns="">
      <p:transition spd="slow" advTm="571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25 0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0277 L -0.24518 -0.0027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808 -0.00394 L 0.50014 -0.0027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8" grpId="0"/>
    </p:bldLst>
  </p:timing>
  <p:extLst>
    <p:ext uri="{E180D4A7-C9FB-4DFB-919C-405C955672EB}">
      <p14:showEvtLst xmlns:p14="http://schemas.microsoft.com/office/powerpoint/2010/main">
        <p14:playEvt time="12299" objId="41"/>
        <p14:stopEvt time="18513" objId="41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3070501" y="681973"/>
            <a:ext cx="581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Sắp xếp theo thứ tự từ thấp đến cao?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7028" y="1447336"/>
            <a:ext cx="1002972" cy="1198519"/>
          </a:xfrm>
          <a:prstGeom prst="rect">
            <a:avLst/>
          </a:prstGeom>
        </p:spPr>
      </p:pic>
      <p:pic>
        <p:nvPicPr>
          <p:cNvPr id="8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9825" y="57149"/>
            <a:ext cx="2162175" cy="1799925"/>
          </a:xfrm>
          <a:prstGeom prst="rect">
            <a:avLst/>
          </a:prstGeom>
        </p:spPr>
      </p:pic>
      <p:pic>
        <p:nvPicPr>
          <p:cNvPr id="1026" name="Picture 2" descr="Trên 50+】hình ảnh hoa hồng trắng đẹp nhất qua các thế kỷ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044" y="1704511"/>
            <a:ext cx="3149600" cy="473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0+ hình nền hoa hồng đỏ đẹp - hinhanhsieudep.ne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14" y="2194884"/>
            <a:ext cx="3235669" cy="414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ồng vàng mật ong CTY (10) - hoa lẻ | hoa tươi cắt cành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3416185"/>
            <a:ext cx="2438400" cy="292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37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6940">
        <p:checker/>
      </p:transition>
    </mc:Choice>
    <mc:Fallback xmlns="">
      <p:transition spd="slow" advTm="4694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/>
    </p:bldLst>
  </p:timing>
  <p:extLst>
    <p:ext uri="{E180D4A7-C9FB-4DFB-919C-405C955672EB}">
      <p14:showEvtLst xmlns:p14="http://schemas.microsoft.com/office/powerpoint/2010/main">
        <p14:playEvt time="9965" objId="8"/>
        <p14:stopEvt time="16286" objId="8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4793" y="3162354"/>
            <a:ext cx="75043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 </a:t>
            </a:r>
            <a:r>
              <a:rPr lang="en-US" sz="6600" b="1">
                <a:solidFill>
                  <a:prstClr val="black"/>
                </a:solidFill>
              </a:rPr>
              <a:t>Trò chơi</a:t>
            </a:r>
          </a:p>
          <a:p>
            <a:pPr algn="ctr"/>
            <a:r>
              <a:rPr lang="en-US" sz="6600" b="1">
                <a:solidFill>
                  <a:prstClr val="black"/>
                </a:solidFill>
              </a:rPr>
              <a:t>Ai thông minh hơn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98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708">
        <p:circle/>
      </p:transition>
    </mc:Choice>
    <mc:Fallback xmlns="">
      <p:transition spd="slow" advTm="2270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157592" y="778212"/>
            <a:ext cx="3978612" cy="2091447"/>
            <a:chOff x="1157592" y="778212"/>
            <a:chExt cx="3978612" cy="2091447"/>
          </a:xfrm>
        </p:grpSpPr>
        <p:sp>
          <p:nvSpPr>
            <p:cNvPr id="4" name="Rectangle 3"/>
            <p:cNvSpPr/>
            <p:nvPr/>
          </p:nvSpPr>
          <p:spPr>
            <a:xfrm>
              <a:off x="1157592" y="778212"/>
              <a:ext cx="3978612" cy="20914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86101" y="1233903"/>
              <a:ext cx="1121593" cy="163575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57692" y="1702388"/>
              <a:ext cx="903216" cy="116727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32887" y="904672"/>
              <a:ext cx="1047015" cy="1964987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706735" y="82552"/>
            <a:ext cx="6758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Nhóm nào có cách sắp xếp từ thấp đến cao?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922193" y="3937498"/>
            <a:ext cx="3978612" cy="2091447"/>
            <a:chOff x="6264613" y="4001309"/>
            <a:chExt cx="3978612" cy="2091447"/>
          </a:xfrm>
        </p:grpSpPr>
        <p:sp>
          <p:nvSpPr>
            <p:cNvPr id="6" name="Rectangle 5"/>
            <p:cNvSpPr/>
            <p:nvPr/>
          </p:nvSpPr>
          <p:spPr>
            <a:xfrm>
              <a:off x="6264613" y="4001309"/>
              <a:ext cx="3978612" cy="20914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01138" y="4075889"/>
              <a:ext cx="978352" cy="20168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99462" y="4503906"/>
              <a:ext cx="664682" cy="15888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28348" y="4817415"/>
              <a:ext cx="596588" cy="1275341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922193" y="808043"/>
            <a:ext cx="3978612" cy="2091447"/>
            <a:chOff x="6185448" y="787938"/>
            <a:chExt cx="3978612" cy="2091447"/>
          </a:xfrm>
        </p:grpSpPr>
        <p:sp>
          <p:nvSpPr>
            <p:cNvPr id="7" name="Rectangle 6"/>
            <p:cNvSpPr/>
            <p:nvPr/>
          </p:nvSpPr>
          <p:spPr>
            <a:xfrm>
              <a:off x="6185448" y="787938"/>
              <a:ext cx="3978612" cy="20914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64713" y="1233503"/>
              <a:ext cx="846227" cy="163615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06833" y="1828800"/>
              <a:ext cx="735842" cy="104085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948791" y="911080"/>
              <a:ext cx="888317" cy="195857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157592" y="3937499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21746" y="4057375"/>
            <a:ext cx="915782" cy="19715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735" y="4362275"/>
            <a:ext cx="782582" cy="16666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52371" y="4791909"/>
            <a:ext cx="913378" cy="127534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992341" y="3060494"/>
            <a:ext cx="554799" cy="45119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XXX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85761" y="6344615"/>
            <a:ext cx="603556" cy="4755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63186" y="6308349"/>
            <a:ext cx="603556" cy="4755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487714" y="3060494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1.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25994" y="6313223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3.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7490734" y="3157865"/>
            <a:ext cx="1017455" cy="530544"/>
            <a:chOff x="7711166" y="3144217"/>
            <a:chExt cx="1017455" cy="53054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125065" y="3144217"/>
              <a:ext cx="603556" cy="47552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711166" y="315154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2.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631541" y="633304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4.</a:t>
            </a:r>
          </a:p>
        </p:txBody>
      </p:sp>
      <p:pic>
        <p:nvPicPr>
          <p:cNvPr id="33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29825" y="4709"/>
            <a:ext cx="2162175" cy="1799925"/>
          </a:xfrm>
          <a:prstGeom prst="rect">
            <a:avLst/>
          </a:prstGeom>
        </p:spPr>
      </p:pic>
      <p:pic>
        <p:nvPicPr>
          <p:cNvPr id="1026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41" y="291598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761" y="616896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4704" y="2756761"/>
            <a:ext cx="1467208" cy="17532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575270"/>
      </p:ext>
    </p:extLst>
  </p:cSld>
  <p:clrMapOvr>
    <a:masterClrMapping/>
  </p:clrMapOvr>
  <p:transition spd="slow" advTm="319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005" objId="33"/>
        <p14:stopEvt time="14236" objId="33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7592" y="778212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2966" y="108549"/>
            <a:ext cx="6758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Nhóm nào có cách sắp xếp từ cao đến thấp?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922193" y="3937498"/>
            <a:ext cx="3978612" cy="2091447"/>
            <a:chOff x="6264613" y="4001309"/>
            <a:chExt cx="3978612" cy="2091447"/>
          </a:xfrm>
        </p:grpSpPr>
        <p:sp>
          <p:nvSpPr>
            <p:cNvPr id="6" name="Rectangle 5"/>
            <p:cNvSpPr/>
            <p:nvPr/>
          </p:nvSpPr>
          <p:spPr>
            <a:xfrm>
              <a:off x="6264613" y="4001309"/>
              <a:ext cx="3978612" cy="20914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1138" y="4075889"/>
              <a:ext cx="978352" cy="20168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99462" y="4503906"/>
              <a:ext cx="664682" cy="15888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28348" y="4817415"/>
              <a:ext cx="596588" cy="1275341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5922193" y="808043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7592" y="3937499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92341" y="3060494"/>
            <a:ext cx="554799" cy="45119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XXX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5761" y="6344615"/>
            <a:ext cx="603556" cy="4755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3186" y="6308349"/>
            <a:ext cx="603556" cy="4755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487714" y="3060494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1.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25994" y="6313223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3.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7490734" y="3157865"/>
            <a:ext cx="1017455" cy="530544"/>
            <a:chOff x="7711166" y="3144217"/>
            <a:chExt cx="1017455" cy="53054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25065" y="3144217"/>
              <a:ext cx="603556" cy="47552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711166" y="315154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prstClr val="black"/>
                  </a:solidFill>
                </a:rPr>
                <a:t>2.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631541" y="633304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4.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20" y="959811"/>
            <a:ext cx="1467821" cy="188257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24" y="1290553"/>
            <a:ext cx="1214000" cy="155703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190" y="1679553"/>
            <a:ext cx="906647" cy="1162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6020" y="818496"/>
            <a:ext cx="2096508" cy="20511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21357" y="1436621"/>
            <a:ext cx="1360123" cy="14516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8255" y="1122600"/>
            <a:ext cx="1953747" cy="1754383"/>
          </a:xfrm>
          <a:prstGeom prst="rect">
            <a:avLst/>
          </a:prstGeom>
        </p:spPr>
      </p:pic>
      <p:pic>
        <p:nvPicPr>
          <p:cNvPr id="43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24" y="3937498"/>
            <a:ext cx="898698" cy="209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447" y="4088533"/>
            <a:ext cx="1629063" cy="209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9629" y="4753603"/>
            <a:ext cx="913378" cy="1275341"/>
          </a:xfrm>
          <a:prstGeom prst="rect">
            <a:avLst/>
          </a:prstGeom>
        </p:spPr>
      </p:pic>
      <p:pic>
        <p:nvPicPr>
          <p:cNvPr id="31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29825" y="0"/>
            <a:ext cx="2162175" cy="1799925"/>
          </a:xfrm>
          <a:prstGeom prst="rect">
            <a:avLst/>
          </a:prstGeom>
        </p:spPr>
      </p:pic>
      <p:pic>
        <p:nvPicPr>
          <p:cNvPr id="32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41" y="291598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598" y="3002785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222" y="616896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4704" y="2756761"/>
            <a:ext cx="1467208" cy="175326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0437787"/>
      </p:ext>
    </p:extLst>
  </p:cSld>
  <p:clrMapOvr>
    <a:masterClrMapping/>
  </p:clrMapOvr>
  <p:transition spd="slow" advTm="27581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622" objId="31"/>
        <p14:stopEvt time="13924" objId="31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40"/>
            <a:ext cx="12192000" cy="6869240"/>
          </a:xfrm>
        </p:spPr>
      </p:pic>
      <p:sp>
        <p:nvSpPr>
          <p:cNvPr id="5" name="Rectangle 4"/>
          <p:cNvSpPr/>
          <p:nvPr/>
        </p:nvSpPr>
        <p:spPr>
          <a:xfrm>
            <a:off x="3835400" y="1752600"/>
            <a:ext cx="508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XIN CHÀO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HẸN GẶP LẠI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5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72">
        <p14:conveyor dir="l"/>
      </p:transition>
    </mc:Choice>
    <mc:Fallback xmlns="">
      <p:transition spd="slow" advTm="120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5935" y="3733800"/>
            <a:ext cx="75362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                     Hoạt động 1</a:t>
            </a:r>
          </a:p>
          <a:p>
            <a:r>
              <a:rPr lang="en-US" sz="4000" b="1"/>
              <a:t> Ôn so sánh chiều cao 2 đối tượng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42200"/>
      </p:ext>
    </p:extLst>
  </p:cSld>
  <p:clrMapOvr>
    <a:masterClrMapping/>
  </p:clrMapOvr>
  <p:transition spd="slow" advTm="600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188176" y="3781425"/>
            <a:ext cx="1405905" cy="2619375"/>
            <a:chOff x="2367280" y="2743200"/>
            <a:chExt cx="2895600" cy="3759200"/>
          </a:xfrm>
        </p:grpSpPr>
        <p:sp>
          <p:nvSpPr>
            <p:cNvPr id="5" name="Isosceles Triangle 4"/>
            <p:cNvSpPr/>
            <p:nvPr/>
          </p:nvSpPr>
          <p:spPr>
            <a:xfrm>
              <a:off x="2367280" y="274320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7280" y="4632960"/>
              <a:ext cx="2895600" cy="1869440"/>
              <a:chOff x="2367280" y="4632960"/>
              <a:chExt cx="2895600" cy="186944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6050506" y="2301240"/>
            <a:ext cx="1682042" cy="4099560"/>
            <a:chOff x="6268720" y="853440"/>
            <a:chExt cx="2905760" cy="5648960"/>
          </a:xfrm>
        </p:grpSpPr>
        <p:grpSp>
          <p:nvGrpSpPr>
            <p:cNvPr id="10" name="Group 9"/>
            <p:cNvGrpSpPr/>
            <p:nvPr/>
          </p:nvGrpSpPr>
          <p:grpSpPr>
            <a:xfrm>
              <a:off x="6278880" y="4632960"/>
              <a:ext cx="2895600" cy="1869440"/>
              <a:chOff x="2367280" y="4632960"/>
              <a:chExt cx="2895600" cy="186944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268720" y="2743200"/>
              <a:ext cx="2895600" cy="1869440"/>
              <a:chOff x="2367280" y="4632960"/>
              <a:chExt cx="2895600" cy="186944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Isosceles Triangle 19"/>
            <p:cNvSpPr/>
            <p:nvPr/>
          </p:nvSpPr>
          <p:spPr>
            <a:xfrm>
              <a:off x="6268720" y="85344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59799" y="652163"/>
            <a:ext cx="6581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/>
              <a:t> </a:t>
            </a:r>
            <a:r>
              <a:rPr lang="en-US" sz="3200" b="1"/>
              <a:t>So sánh chiều cao nhóm 2 đối tượng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7" y="3860614"/>
            <a:ext cx="1535515" cy="247217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7688" y="4210334"/>
            <a:ext cx="1695304" cy="217216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4411" y="4827373"/>
            <a:ext cx="1342216" cy="157342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755602" y="2680854"/>
            <a:ext cx="2101155" cy="3672982"/>
            <a:chOff x="1755602" y="2680854"/>
            <a:chExt cx="2101155" cy="367298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224" y="4238991"/>
              <a:ext cx="752580" cy="2114845"/>
            </a:xfrm>
            <a:prstGeom prst="rect">
              <a:avLst/>
            </a:prstGeom>
          </p:spPr>
        </p:pic>
        <p:sp>
          <p:nvSpPr>
            <p:cNvPr id="25" name="Cloud 24"/>
            <p:cNvSpPr/>
            <p:nvPr/>
          </p:nvSpPr>
          <p:spPr>
            <a:xfrm>
              <a:off x="1755602" y="2680854"/>
              <a:ext cx="2101155" cy="1758953"/>
            </a:xfrm>
            <a:prstGeom prst="clou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Audio 3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994136"/>
      </p:ext>
    </p:extLst>
  </p:cSld>
  <p:clrMapOvr>
    <a:masterClrMapping/>
  </p:clrMapOvr>
  <p:transition spd="slow" advTm="776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0980" y="3425001"/>
            <a:ext cx="7504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 Hoạt động 2</a:t>
            </a:r>
          </a:p>
          <a:p>
            <a:pPr algn="ctr"/>
            <a:r>
              <a:rPr lang="en-US" sz="4000" b="1">
                <a:solidFill>
                  <a:prstClr val="black"/>
                </a:solidFill>
              </a:rPr>
              <a:t>   So sánh chiều cao 3 đối tượng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5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157">
        <p14:doors dir="vert"/>
      </p:transition>
    </mc:Choice>
    <mc:Fallback xmlns="">
      <p:transition spd="slow" advTm="5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3787" y="183480"/>
            <a:ext cx="6854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Gia đình bạn An gồm những thành viên nào?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56498" y="389579"/>
            <a:ext cx="18370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57" y="2895600"/>
            <a:ext cx="3730264" cy="37302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30429" y="184753"/>
            <a:ext cx="9210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Chiều cao của các thành viên trong gia đình An như thế nào?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992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675">
        <p14:ripple/>
      </p:transition>
    </mc:Choice>
    <mc:Fallback xmlns="">
      <p:transition spd="slow" advTm="466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  <p:bldP spid="2" grpId="0"/>
      <p:bldP spid="2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943583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1279580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16100" y="120927"/>
            <a:ext cx="9975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Các con có nhận xét gì về chiều cao của bố bạn An so với mẹ bạn ấy?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38950" y="29467"/>
            <a:ext cx="4737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Bố An cao hơn mẹ An vì khi 2 người đứng cạnh nhau, cơ thể bố có phần thừa ra so với mẹ.</a:t>
            </a:r>
          </a:p>
        </p:txBody>
      </p:sp>
      <p:sp>
        <p:nvSpPr>
          <p:cNvPr id="3" name="Up-Down Arrow 2"/>
          <p:cNvSpPr/>
          <p:nvPr/>
        </p:nvSpPr>
        <p:spPr>
          <a:xfrm>
            <a:off x="4781550" y="1047750"/>
            <a:ext cx="295275" cy="733425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210050" y="1047750"/>
            <a:ext cx="2057400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391025" y="1752600"/>
            <a:ext cx="2057400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955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742"/>
    </mc:Choice>
    <mc:Fallback xmlns="">
      <p:transition advTm="25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00834 L -0.19844 -0.0083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0" grpId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402" y="2975336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9191" y="210181"/>
            <a:ext cx="8578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Các con có nhận xét gì về chiều cao của bố An so với An?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967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946"/>
    </mc:Choice>
    <mc:Fallback xmlns="">
      <p:transition advTm="15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77" y="3013762"/>
            <a:ext cx="3730264" cy="37302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60472" y="25108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b="1">
                <a:solidFill>
                  <a:srgbClr val="002060"/>
                </a:solidFill>
              </a:rPr>
              <a:t>Bố An cao hơn An vì khi 2 người đứng cạnh nhau, phần trên cơ thể bố có phần thừa ra so với An.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619500" y="1057275"/>
            <a:ext cx="2057400" cy="0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Up-Down Arrow 11"/>
          <p:cNvSpPr/>
          <p:nvPr/>
        </p:nvSpPr>
        <p:spPr>
          <a:xfrm>
            <a:off x="4408560" y="1095032"/>
            <a:ext cx="295275" cy="1956487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4005580" y="3089275"/>
            <a:ext cx="2057400" cy="0"/>
          </a:xfrm>
          <a:prstGeom prst="line">
            <a:avLst/>
          </a:prstGeom>
          <a:ln w="76200">
            <a:solidFill>
              <a:schemeClr val="bg2">
                <a:lumMod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3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945"/>
    </mc:Choice>
    <mc:Fallback xmlns="">
      <p:transition advTm="13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25 -2.59259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.3|4.5|9.2|2.9|5.5|2.7|10.1|1.9|7.1|3.2|13.2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6|1.3|11.5|1.1|2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1.1|2|6.2|2|2.2|6.6|1.8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1.5|2|7|1.7|2.4|5.3|1.6|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3|1.1|6.9|9.6|1.9|1.6|6|7.5|2.1|2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6.3|1.3|7.8|9.4|1.9|1.9|6.3|7.3|2.3|2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4|1.4|7.3|9.6|1.8|4.7|5.9|1.8|2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6|7.1|6.4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4.4|1.9|2.2|6.8|1.3|1.2|1.5|6.3|2|1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2|6|5.2|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2.5|1.6|4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7|3.1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2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7.6|0.8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2559</TotalTime>
  <Words>469</Words>
  <Application>Microsoft Office PowerPoint</Application>
  <PresentationFormat>Widescreen</PresentationFormat>
  <Paragraphs>53</Paragraphs>
  <Slides>26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1_Office Theme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152</cp:revision>
  <dcterms:created xsi:type="dcterms:W3CDTF">2021-05-04T15:06:01Z</dcterms:created>
  <dcterms:modified xsi:type="dcterms:W3CDTF">2023-11-07T09:19:16Z</dcterms:modified>
</cp:coreProperties>
</file>