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notesMasterIdLst>
    <p:notesMasterId r:id="rId21"/>
  </p:notesMasterIdLst>
  <p:sldIdLst>
    <p:sldId id="320" r:id="rId2"/>
    <p:sldId id="317" r:id="rId3"/>
    <p:sldId id="322" r:id="rId4"/>
    <p:sldId id="276" r:id="rId5"/>
    <p:sldId id="323" r:id="rId6"/>
    <p:sldId id="324" r:id="rId7"/>
    <p:sldId id="325" r:id="rId8"/>
    <p:sldId id="327" r:id="rId9"/>
    <p:sldId id="328" r:id="rId10"/>
    <p:sldId id="329" r:id="rId11"/>
    <p:sldId id="330" r:id="rId12"/>
    <p:sldId id="331" r:id="rId13"/>
    <p:sldId id="332" r:id="rId14"/>
    <p:sldId id="335" r:id="rId15"/>
    <p:sldId id="338" r:id="rId16"/>
    <p:sldId id="339" r:id="rId17"/>
    <p:sldId id="340" r:id="rId18"/>
    <p:sldId id="337" r:id="rId19"/>
    <p:sldId id="334" r:id="rId2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6600CC"/>
    <a:srgbClr val="006600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01" autoAdjust="0"/>
    <p:restoredTop sz="94660"/>
  </p:normalViewPr>
  <p:slideViewPr>
    <p:cSldViewPr>
      <p:cViewPr varScale="1">
        <p:scale>
          <a:sx n="74" d="100"/>
          <a:sy n="74" d="100"/>
        </p:scale>
        <p:origin x="-1206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4A90F6-CE7C-4714-A4D8-98F912A43FA3}" type="datetimeFigureOut">
              <a:rPr lang="en-US" smtClean="0"/>
              <a:t>02-Nov-23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7C4BD9-AB54-4511-A92F-3FC987B045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22576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E5694-34EC-42C4-8696-538AC03BF6C9}" type="datetimeFigureOut">
              <a:rPr lang="en-US" smtClean="0"/>
              <a:t>02-Nov-23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7F40D1-FFBA-462C-860D-AABF8AEBD1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973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E5694-34EC-42C4-8696-538AC03BF6C9}" type="datetimeFigureOut">
              <a:rPr lang="en-US" smtClean="0"/>
              <a:t>02-Nov-23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7F40D1-FFBA-462C-860D-AABF8AEBD1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04318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E5694-34EC-42C4-8696-538AC03BF6C9}" type="datetimeFigureOut">
              <a:rPr lang="en-US" smtClean="0"/>
              <a:t>02-Nov-23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7F40D1-FFBA-462C-860D-AABF8AEBD1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78469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E5694-34EC-42C4-8696-538AC03BF6C9}" type="datetimeFigureOut">
              <a:rPr lang="en-US" smtClean="0"/>
              <a:t>02-Nov-23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7F40D1-FFBA-462C-860D-AABF8AEBD1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37356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E5694-34EC-42C4-8696-538AC03BF6C9}" type="datetimeFigureOut">
              <a:rPr lang="en-US" smtClean="0"/>
              <a:t>02-Nov-23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7F40D1-FFBA-462C-860D-AABF8AEBD1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26320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E5694-34EC-42C4-8696-538AC03BF6C9}" type="datetimeFigureOut">
              <a:rPr lang="en-US" smtClean="0"/>
              <a:t>02-Nov-23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7F40D1-FFBA-462C-860D-AABF8AEBD1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04664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E5694-34EC-42C4-8696-538AC03BF6C9}" type="datetimeFigureOut">
              <a:rPr lang="en-US" smtClean="0"/>
              <a:t>02-Nov-23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7F40D1-FFBA-462C-860D-AABF8AEBD1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66456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E5694-34EC-42C4-8696-538AC03BF6C9}" type="datetimeFigureOut">
              <a:rPr lang="en-US" smtClean="0"/>
              <a:t>02-Nov-23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7F40D1-FFBA-462C-860D-AABF8AEBD1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4565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E5694-34EC-42C4-8696-538AC03BF6C9}" type="datetimeFigureOut">
              <a:rPr lang="en-US" smtClean="0"/>
              <a:t>02-Nov-23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7F40D1-FFBA-462C-860D-AABF8AEBD1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11361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E5694-34EC-42C4-8696-538AC03BF6C9}" type="datetimeFigureOut">
              <a:rPr lang="en-US" smtClean="0"/>
              <a:t>02-Nov-23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7F40D1-FFBA-462C-860D-AABF8AEBD1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32275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E5694-34EC-42C4-8696-538AC03BF6C9}" type="datetimeFigureOut">
              <a:rPr lang="en-US" smtClean="0"/>
              <a:t>02-Nov-23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7F40D1-FFBA-462C-860D-AABF8AEBD1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58859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1E5694-34EC-42C4-8696-538AC03BF6C9}" type="datetimeFigureOut">
              <a:rPr lang="en-US" smtClean="0"/>
              <a:t>02-Nov-23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7F40D1-FFBA-462C-860D-AABF8AEBD1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89078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8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6" Type="http://schemas.openxmlformats.org/officeDocument/2006/relationships/image" Target="../media/image7.jpeg"/><Relationship Id="rId5" Type="http://schemas.openxmlformats.org/officeDocument/2006/relationships/image" Target="../media/image4.jpg"/><Relationship Id="rId4" Type="http://schemas.openxmlformats.org/officeDocument/2006/relationships/audio" Target="../media/audio4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3" Type="http://schemas.openxmlformats.org/officeDocument/2006/relationships/audio" Target="../media/audio3.wav"/><Relationship Id="rId7" Type="http://schemas.openxmlformats.org/officeDocument/2006/relationships/image" Target="../media/image7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6" Type="http://schemas.openxmlformats.org/officeDocument/2006/relationships/image" Target="../media/image6.png"/><Relationship Id="rId5" Type="http://schemas.openxmlformats.org/officeDocument/2006/relationships/image" Target="../media/image5.jpg"/><Relationship Id="rId4" Type="http://schemas.openxmlformats.org/officeDocument/2006/relationships/audio" Target="../media/audio4.wav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8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6" Type="http://schemas.openxmlformats.org/officeDocument/2006/relationships/image" Target="../media/image7.jpeg"/><Relationship Id="rId5" Type="http://schemas.openxmlformats.org/officeDocument/2006/relationships/image" Target="../media/image4.jpg"/><Relationship Id="rId4" Type="http://schemas.openxmlformats.org/officeDocument/2006/relationships/audio" Target="../media/audio4.wav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9.png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.xml"/><Relationship Id="rId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3" Type="http://schemas.openxmlformats.org/officeDocument/2006/relationships/audio" Target="../media/audio3.wav"/><Relationship Id="rId7" Type="http://schemas.openxmlformats.org/officeDocument/2006/relationships/image" Target="../media/image7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image" Target="../media/image6.png"/><Relationship Id="rId5" Type="http://schemas.openxmlformats.org/officeDocument/2006/relationships/image" Target="../media/image5.jpg"/><Relationship Id="rId4" Type="http://schemas.openxmlformats.org/officeDocument/2006/relationships/audio" Target="../media/audio4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7" Type="http://schemas.openxmlformats.org/officeDocument/2006/relationships/image" Target="../media/image8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4" Type="http://schemas.openxmlformats.org/officeDocument/2006/relationships/audio" Target="../media/audio3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7" y="12273"/>
            <a:ext cx="9144793" cy="6858594"/>
          </a:xfrm>
          <a:prstGeom prst="rect">
            <a:avLst/>
          </a:prstGeom>
        </p:spPr>
      </p:pic>
      <p:sp>
        <p:nvSpPr>
          <p:cNvPr id="2053" name="TextBox 4"/>
          <p:cNvSpPr txBox="1">
            <a:spLocks noChangeArrowheads="1"/>
          </p:cNvSpPr>
          <p:nvPr/>
        </p:nvSpPr>
        <p:spPr bwMode="auto">
          <a:xfrm>
            <a:off x="0" y="0"/>
            <a:ext cx="91440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800">
                <a:solidFill>
                  <a:schemeClr val="tx1"/>
                </a:solidFill>
                <a:latin typeface=".VnAvant" pitchFamily="34" charset="0"/>
              </a:defRPr>
            </a:lvl1pPr>
            <a:lvl2pPr marL="742950" indent="-285750" eaLnBrk="0" hangingPunct="0">
              <a:defRPr sz="800">
                <a:solidFill>
                  <a:schemeClr val="tx1"/>
                </a:solidFill>
                <a:latin typeface=".VnAvant" pitchFamily="34" charset="0"/>
              </a:defRPr>
            </a:lvl2pPr>
            <a:lvl3pPr marL="1143000" indent="-228600" eaLnBrk="0" hangingPunct="0">
              <a:defRPr sz="800">
                <a:solidFill>
                  <a:schemeClr val="tx1"/>
                </a:solidFill>
                <a:latin typeface=".VnAvant" pitchFamily="34" charset="0"/>
              </a:defRPr>
            </a:lvl3pPr>
            <a:lvl4pPr marL="1600200" indent="-228600" eaLnBrk="0" hangingPunct="0">
              <a:defRPr sz="800">
                <a:solidFill>
                  <a:schemeClr val="tx1"/>
                </a:solidFill>
                <a:latin typeface=".VnAvant" pitchFamily="34" charset="0"/>
              </a:defRPr>
            </a:lvl4pPr>
            <a:lvl5pPr marL="2057400" indent="-228600" eaLnBrk="0" hangingPunct="0">
              <a:defRPr sz="800">
                <a:solidFill>
                  <a:schemeClr val="tx1"/>
                </a:solidFill>
                <a:latin typeface=".VnAvant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.VnAvant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.VnAvant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.VnAvant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.VnAvant" pitchFamily="34" charset="0"/>
              </a:defRPr>
            </a:lvl9pPr>
          </a:lstStyle>
          <a:p>
            <a:pPr algn="ctr" eaLnBrk="1" hangingPunct="1"/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UBND QUẬN LONG BIÊN</a:t>
            </a:r>
          </a:p>
          <a:p>
            <a:pPr algn="ctr" eaLnBrk="1" hangingPunct="1"/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TRƯỜNG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MN BAN MAI XANH</a:t>
            </a:r>
            <a:endParaRPr lang="vi-VN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4048781" y="924636"/>
            <a:ext cx="1017862" cy="1020762"/>
          </a:xfrm>
          <a:prstGeom prst="rect">
            <a:avLst/>
          </a:prstGeom>
        </p:spPr>
      </p:pic>
      <p:sp>
        <p:nvSpPr>
          <p:cNvPr id="13" name="TextBox 10"/>
          <p:cNvSpPr txBox="1">
            <a:spLocks noChangeArrowheads="1"/>
          </p:cNvSpPr>
          <p:nvPr/>
        </p:nvSpPr>
        <p:spPr bwMode="auto">
          <a:xfrm>
            <a:off x="-14288" y="6457890"/>
            <a:ext cx="91440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800">
                <a:solidFill>
                  <a:schemeClr val="tx1"/>
                </a:solidFill>
                <a:latin typeface=".VnAvant" pitchFamily="34" charset="0"/>
              </a:defRPr>
            </a:lvl1pPr>
            <a:lvl2pPr marL="742950" indent="-285750" eaLnBrk="0" hangingPunct="0">
              <a:defRPr sz="800">
                <a:solidFill>
                  <a:schemeClr val="tx1"/>
                </a:solidFill>
                <a:latin typeface=".VnAvant" pitchFamily="34" charset="0"/>
              </a:defRPr>
            </a:lvl2pPr>
            <a:lvl3pPr marL="1143000" indent="-228600" eaLnBrk="0" hangingPunct="0">
              <a:defRPr sz="800">
                <a:solidFill>
                  <a:schemeClr val="tx1"/>
                </a:solidFill>
                <a:latin typeface=".VnAvant" pitchFamily="34" charset="0"/>
              </a:defRPr>
            </a:lvl3pPr>
            <a:lvl4pPr marL="1600200" indent="-228600" eaLnBrk="0" hangingPunct="0">
              <a:defRPr sz="800">
                <a:solidFill>
                  <a:schemeClr val="tx1"/>
                </a:solidFill>
                <a:latin typeface=".VnAvant" pitchFamily="34" charset="0"/>
              </a:defRPr>
            </a:lvl4pPr>
            <a:lvl5pPr marL="2057400" indent="-228600" eaLnBrk="0" hangingPunct="0">
              <a:defRPr sz="800">
                <a:solidFill>
                  <a:schemeClr val="tx1"/>
                </a:solidFill>
                <a:latin typeface=".VnAvant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.VnAvant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.VnAvant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.VnAvant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.VnAvant" pitchFamily="34" charset="0"/>
              </a:defRPr>
            </a:lvl9pPr>
          </a:lstStyle>
          <a:p>
            <a:pPr algn="ctr" eaLnBrk="1" hangingPunct="1"/>
            <a:r>
              <a:rPr lang="en-US" sz="1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1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1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2023 - 2024</a:t>
            </a:r>
            <a:endParaRPr lang="vi-VN" sz="1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0" y="274320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LĨNH VỰC PHÁT TRIỂN </a:t>
            </a: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NHẬN THỨC</a:t>
            </a:r>
            <a:endParaRPr lang="vi-VN" sz="2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0" y="327660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KHÁM PHÁ KHOA HỌC</a:t>
            </a:r>
            <a:endParaRPr lang="vi-VN" sz="2400" b="1" dirty="0">
              <a:solidFill>
                <a:srgbClr val="66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3854" y="3816059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ĐỀ TÀI: </a:t>
            </a:r>
            <a:r>
              <a:rPr lang="en-US" sz="2000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TÌM HIỀU VỀ KHÔNG KHÍ</a:t>
            </a:r>
            <a:endParaRPr lang="vi-VN" sz="2000" b="1" dirty="0">
              <a:solidFill>
                <a:srgbClr val="FF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-13855" y="4248090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LỨA TUỔI: MẪU GIÁO LỚN</a:t>
            </a:r>
            <a:endParaRPr lang="vi-VN" sz="2000" b="1" dirty="0">
              <a:solidFill>
                <a:srgbClr val="FF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0" y="4648200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GIÁO VIÊN: LÊ THỊ </a:t>
            </a:r>
            <a:r>
              <a:rPr lang="en-US" sz="2000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HIỀN – VŨ THỊ NGA</a:t>
            </a:r>
            <a:endParaRPr lang="vi-VN" sz="2000" b="1" dirty="0">
              <a:solidFill>
                <a:srgbClr val="FF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-13855" y="205740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GIÁO ÁN</a:t>
            </a:r>
            <a:endParaRPr lang="vi-VN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3126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val 9"/>
          <p:cNvSpPr/>
          <p:nvPr/>
        </p:nvSpPr>
        <p:spPr>
          <a:xfrm>
            <a:off x="3048000" y="1447800"/>
            <a:ext cx="3429000" cy="3200400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38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05</a:t>
            </a:r>
            <a:endParaRPr lang="en-US" sz="138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3045542" y="1447800"/>
            <a:ext cx="3429000" cy="3200400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38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04</a:t>
            </a:r>
            <a:endParaRPr lang="en-US" sz="138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3045542" y="1447800"/>
            <a:ext cx="3429000" cy="3200400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38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03</a:t>
            </a:r>
            <a:endParaRPr lang="en-US" sz="138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3062748" y="1447800"/>
            <a:ext cx="3429000" cy="3200400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38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02</a:t>
            </a:r>
            <a:endParaRPr lang="en-US" sz="138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3045542" y="1447800"/>
            <a:ext cx="3429000" cy="3200400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38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01</a:t>
            </a:r>
            <a:endParaRPr lang="en-US" sz="138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3077497" y="1447800"/>
            <a:ext cx="3429000" cy="3200400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38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00</a:t>
            </a:r>
            <a:endParaRPr lang="en-US" sz="138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Explosion 1 16"/>
          <p:cNvSpPr/>
          <p:nvPr/>
        </p:nvSpPr>
        <p:spPr>
          <a:xfrm>
            <a:off x="2342535" y="1295400"/>
            <a:ext cx="5105400" cy="3733800"/>
          </a:xfrm>
          <a:prstGeom prst="irregularSeal1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smtClean="0">
                <a:latin typeface="Times New Roman" pitchFamily="18" charset="0"/>
                <a:cs typeface="Times New Roman" pitchFamily="18" charset="0"/>
              </a:rPr>
              <a:t>Hết giờ</a:t>
            </a:r>
            <a:endParaRPr lang="en-US" sz="660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9484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0"/>
                            </p:stCondLst>
                            <p:childTnLst>
                              <p:par>
                                <p:cTn id="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53" presetClass="entr" presetSubtype="16" repeatCount="3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3999" cy="6858000"/>
          </a:xfrm>
        </p:spPr>
      </p:pic>
      <p:sp>
        <p:nvSpPr>
          <p:cNvPr id="5" name="TextBox 4"/>
          <p:cNvSpPr txBox="1"/>
          <p:nvPr/>
        </p:nvSpPr>
        <p:spPr>
          <a:xfrm>
            <a:off x="244064" y="487672"/>
            <a:ext cx="932452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3: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chuyển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28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017649" y="2270400"/>
            <a:ext cx="4240151" cy="874109"/>
            <a:chOff x="1617514" y="4821702"/>
            <a:chExt cx="2522831" cy="949628"/>
          </a:xfrm>
        </p:grpSpPr>
        <p:sp>
          <p:nvSpPr>
            <p:cNvPr id="10" name="Rounded Rectangle 9"/>
            <p:cNvSpPr/>
            <p:nvPr/>
          </p:nvSpPr>
          <p:spPr>
            <a:xfrm>
              <a:off x="1617514" y="4821702"/>
              <a:ext cx="2313710" cy="740897"/>
            </a:xfrm>
            <a:prstGeom prst="roundRect">
              <a:avLst/>
            </a:pr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vi-VN">
                <a:noFill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656919" y="4944765"/>
              <a:ext cx="2483426" cy="8265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1</a:t>
              </a:r>
              <a:r>
                <a:rPr lang="en-US" sz="2400" b="1" dirty="0" smtClean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. </a:t>
              </a:r>
              <a:r>
                <a:rPr lang="en-US" sz="24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Không</a:t>
              </a:r>
              <a:r>
                <a:rPr lang="en-US" sz="24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chuyển</a:t>
              </a:r>
              <a:r>
                <a:rPr lang="en-US" sz="24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động</a:t>
              </a:r>
              <a:r>
                <a:rPr lang="en-US" sz="24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được</a:t>
              </a:r>
              <a:endParaRPr lang="vi-VN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1083877" y="3580465"/>
            <a:ext cx="3888680" cy="627618"/>
            <a:chOff x="5333999" y="4821703"/>
            <a:chExt cx="2529758" cy="740897"/>
          </a:xfrm>
        </p:grpSpPr>
        <p:sp>
          <p:nvSpPr>
            <p:cNvPr id="13" name="Rounded Rectangle 12"/>
            <p:cNvSpPr/>
            <p:nvPr/>
          </p:nvSpPr>
          <p:spPr>
            <a:xfrm>
              <a:off x="5333999" y="4821703"/>
              <a:ext cx="2310246" cy="740897"/>
            </a:xfrm>
            <a:prstGeom prst="roundRect">
              <a:avLst/>
            </a:pr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vi-VN">
                <a:noFill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5336615" y="4949210"/>
              <a:ext cx="2527142" cy="2810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2. </a:t>
              </a:r>
              <a:r>
                <a:rPr lang="en-US" sz="24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Chuyển</a:t>
              </a:r>
              <a:r>
                <a:rPr lang="en-US" sz="24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động</a:t>
              </a:r>
              <a:r>
                <a:rPr lang="en-US" sz="24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được</a:t>
              </a:r>
              <a:endParaRPr lang="vi-VN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18" name="Picture 17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400" y="3617346"/>
            <a:ext cx="954354" cy="802254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1F1F1"/>
              </a:clrFrom>
              <a:clrTo>
                <a:srgbClr val="F1F1F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4202" y="2277951"/>
            <a:ext cx="694011" cy="69401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27021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845"/>
    </mc:Choice>
    <mc:Fallback xmlns="">
      <p:transition spd="slow" advTm="34845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93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91000"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  <p:extLst mod="1">
    <p:ext uri="{E180D4A7-C9FB-4DFB-919C-405C955672EB}">
      <p14:showEvtLst xmlns:p14="http://schemas.microsoft.com/office/powerpoint/2010/main">
        <p14:triggerEvt type="onClick" time="20705" objId="12"/>
      </p14:showEvt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4624"/>
            <a:ext cx="9143999" cy="6858000"/>
          </a:xfrm>
        </p:spPr>
      </p:pic>
      <p:sp>
        <p:nvSpPr>
          <p:cNvPr id="5" name="TextBox 4"/>
          <p:cNvSpPr txBox="1"/>
          <p:nvPr/>
        </p:nvSpPr>
        <p:spPr>
          <a:xfrm>
            <a:off x="152400" y="584944"/>
            <a:ext cx="932452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4: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con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trái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hay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sai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1752600" y="2216674"/>
            <a:ext cx="1219866" cy="533400"/>
            <a:chOff x="5333999" y="4821703"/>
            <a:chExt cx="2529758" cy="740897"/>
          </a:xfrm>
        </p:grpSpPr>
        <p:sp>
          <p:nvSpPr>
            <p:cNvPr id="16" name="Rounded Rectangle 15"/>
            <p:cNvSpPr/>
            <p:nvPr/>
          </p:nvSpPr>
          <p:spPr>
            <a:xfrm>
              <a:off x="5333999" y="4821703"/>
              <a:ext cx="2310246" cy="740897"/>
            </a:xfrm>
            <a:prstGeom prst="roundRect">
              <a:avLst/>
            </a:pr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vi-VN">
                <a:noFill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5336615" y="4949210"/>
              <a:ext cx="2527142" cy="3515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1. Sai</a:t>
              </a:r>
              <a:endParaRPr lang="vi-VN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1759017" y="3501808"/>
            <a:ext cx="1322450" cy="609600"/>
            <a:chOff x="5333999" y="4821703"/>
            <a:chExt cx="2529758" cy="740897"/>
          </a:xfrm>
        </p:grpSpPr>
        <p:sp>
          <p:nvSpPr>
            <p:cNvPr id="19" name="Rounded Rectangle 18"/>
            <p:cNvSpPr/>
            <p:nvPr/>
          </p:nvSpPr>
          <p:spPr>
            <a:xfrm>
              <a:off x="5333999" y="4821703"/>
              <a:ext cx="2310246" cy="740897"/>
            </a:xfrm>
            <a:prstGeom prst="roundRect">
              <a:avLst/>
            </a:pr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vi-VN">
                <a:noFill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5336615" y="4949210"/>
              <a:ext cx="2527142" cy="3515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2. </a:t>
              </a:r>
              <a:r>
                <a:rPr lang="en-US" sz="2400" b="1" dirty="0" err="1" smtClean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Đúng</a:t>
              </a:r>
              <a:endParaRPr lang="vi-VN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4191682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845"/>
    </mc:Choice>
    <mc:Fallback xmlns="">
      <p:transition spd="slow" advTm="348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 mod="1">
    <p:ext uri="{E180D4A7-C9FB-4DFB-919C-405C955672EB}">
      <p14:showEvtLst xmlns:p14="http://schemas.microsoft.com/office/powerpoint/2010/main">
        <p14:triggerEvt type="onClick" time="20705" objId="12"/>
      </p14:showEvt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val 9"/>
          <p:cNvSpPr/>
          <p:nvPr/>
        </p:nvSpPr>
        <p:spPr>
          <a:xfrm>
            <a:off x="3048000" y="1447800"/>
            <a:ext cx="3429000" cy="3200400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38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05</a:t>
            </a:r>
            <a:endParaRPr lang="en-US" sz="138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3045542" y="1447800"/>
            <a:ext cx="3429000" cy="3200400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38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04</a:t>
            </a:r>
            <a:endParaRPr lang="en-US" sz="138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3045542" y="1447800"/>
            <a:ext cx="3429000" cy="3200400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38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03</a:t>
            </a:r>
            <a:endParaRPr lang="en-US" sz="138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3062748" y="1447800"/>
            <a:ext cx="3429000" cy="3200400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38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02</a:t>
            </a:r>
            <a:endParaRPr lang="en-US" sz="138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3045542" y="1447800"/>
            <a:ext cx="3429000" cy="3200400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38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01</a:t>
            </a:r>
            <a:endParaRPr lang="en-US" sz="138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3077497" y="1447800"/>
            <a:ext cx="3429000" cy="3200400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38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00</a:t>
            </a:r>
            <a:endParaRPr lang="en-US" sz="138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Explosion 1 16"/>
          <p:cNvSpPr/>
          <p:nvPr/>
        </p:nvSpPr>
        <p:spPr>
          <a:xfrm>
            <a:off x="2342535" y="1295400"/>
            <a:ext cx="5105400" cy="3733800"/>
          </a:xfrm>
          <a:prstGeom prst="irregularSeal1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smtClean="0">
                <a:latin typeface="Times New Roman" pitchFamily="18" charset="0"/>
                <a:cs typeface="Times New Roman" pitchFamily="18" charset="0"/>
              </a:rPr>
              <a:t>Hết giờ</a:t>
            </a:r>
            <a:endParaRPr lang="en-US" sz="660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7329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0"/>
                            </p:stCondLst>
                            <p:childTnLst>
                              <p:par>
                                <p:cTn id="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53" presetClass="entr" presetSubtype="16" repeatCount="3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348"/>
            <a:ext cx="9144000" cy="6858000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1082" y="3541146"/>
            <a:ext cx="954354" cy="802254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1F1F1"/>
              </a:clrFrom>
              <a:clrTo>
                <a:srgbClr val="F1F1F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1254" y="2198745"/>
            <a:ext cx="694011" cy="694011"/>
          </a:xfrm>
          <a:prstGeom prst="rect">
            <a:avLst/>
          </a:prstGeom>
        </p:spPr>
      </p:pic>
      <p:grpSp>
        <p:nvGrpSpPr>
          <p:cNvPr id="28" name="Group 27"/>
          <p:cNvGrpSpPr/>
          <p:nvPr/>
        </p:nvGrpSpPr>
        <p:grpSpPr>
          <a:xfrm>
            <a:off x="1656951" y="2237023"/>
            <a:ext cx="1238650" cy="655733"/>
            <a:chOff x="1617514" y="4821702"/>
            <a:chExt cx="2514549" cy="740897"/>
          </a:xfrm>
        </p:grpSpPr>
        <p:sp>
          <p:nvSpPr>
            <p:cNvPr id="29" name="Rounded Rectangle 28"/>
            <p:cNvSpPr/>
            <p:nvPr/>
          </p:nvSpPr>
          <p:spPr>
            <a:xfrm>
              <a:off x="1617514" y="4821702"/>
              <a:ext cx="2313710" cy="740897"/>
            </a:xfrm>
            <a:prstGeom prst="roundRect">
              <a:avLst/>
            </a:pr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vi-VN">
                <a:noFill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1648637" y="4956017"/>
              <a:ext cx="2483426" cy="4080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1. </a:t>
              </a:r>
              <a:r>
                <a:rPr lang="en-US" sz="2400" b="1" dirty="0" smtClean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Sai</a:t>
              </a:r>
              <a:endParaRPr lang="vi-VN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1656950" y="3486886"/>
            <a:ext cx="1391050" cy="807538"/>
            <a:chOff x="5316512" y="4821703"/>
            <a:chExt cx="2483423" cy="740897"/>
          </a:xfrm>
        </p:grpSpPr>
        <p:sp>
          <p:nvSpPr>
            <p:cNvPr id="32" name="Rounded Rectangle 31"/>
            <p:cNvSpPr/>
            <p:nvPr/>
          </p:nvSpPr>
          <p:spPr>
            <a:xfrm>
              <a:off x="5333999" y="4821703"/>
              <a:ext cx="2310246" cy="740897"/>
            </a:xfrm>
            <a:prstGeom prst="roundRect">
              <a:avLst/>
            </a:pr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vi-VN">
                <a:noFill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5316512" y="4982271"/>
              <a:ext cx="2483423" cy="3992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2. </a:t>
              </a:r>
              <a:r>
                <a:rPr lang="en-US" sz="2400" b="1" dirty="0" err="1" smtClean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Đúng</a:t>
              </a:r>
              <a:endParaRPr lang="vi-VN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86" name="TextBox 85"/>
          <p:cNvSpPr txBox="1"/>
          <p:nvPr/>
        </p:nvSpPr>
        <p:spPr>
          <a:xfrm>
            <a:off x="152400" y="508323"/>
            <a:ext cx="932452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4: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con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trái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hay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sai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08565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954"/>
    </mc:Choice>
    <mc:Fallback xmlns="">
      <p:transition spd="slow" advTm="52954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93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89000"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</p:timing>
  <p:extLst mod="1">
    <p:ext uri="{E180D4A7-C9FB-4DFB-919C-405C955672EB}">
      <p14:showEvtLst xmlns:p14="http://schemas.microsoft.com/office/powerpoint/2010/main">
        <p14:triggerEvt type="onClick" time="30781" objId="80"/>
      </p14:showEvtLst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3999" cy="6858000"/>
          </a:xfrm>
        </p:spPr>
      </p:pic>
      <p:sp>
        <p:nvSpPr>
          <p:cNvPr id="5" name="TextBox 4"/>
          <p:cNvSpPr txBox="1"/>
          <p:nvPr/>
        </p:nvSpPr>
        <p:spPr>
          <a:xfrm>
            <a:off x="23262" y="335084"/>
            <a:ext cx="932452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5: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Muốn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lành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ô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nhiễm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954083" y="1976483"/>
            <a:ext cx="5094368" cy="1474174"/>
            <a:chOff x="1617514" y="4821702"/>
            <a:chExt cx="2522831" cy="985437"/>
          </a:xfrm>
        </p:grpSpPr>
        <p:sp>
          <p:nvSpPr>
            <p:cNvPr id="10" name="Rounded Rectangle 9"/>
            <p:cNvSpPr/>
            <p:nvPr/>
          </p:nvSpPr>
          <p:spPr>
            <a:xfrm>
              <a:off x="1617514" y="4821702"/>
              <a:ext cx="2313710" cy="740897"/>
            </a:xfrm>
            <a:prstGeom prst="roundRect">
              <a:avLst/>
            </a:pr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vi-VN">
                <a:noFill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656919" y="4944765"/>
              <a:ext cx="2483426" cy="8623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1</a:t>
              </a:r>
              <a:r>
                <a:rPr lang="en-US" sz="2400" b="1" dirty="0" smtClean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. </a:t>
              </a:r>
              <a:r>
                <a:rPr lang="en-US" sz="2400" b="1" dirty="0" err="1" smtClean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Vứt</a:t>
              </a:r>
              <a:r>
                <a:rPr lang="en-US" sz="2400" b="1" dirty="0" smtClean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 smtClean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rác</a:t>
              </a:r>
              <a:r>
                <a:rPr lang="en-US" sz="2400" b="1" dirty="0" smtClean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 smtClean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bừa</a:t>
              </a:r>
              <a:r>
                <a:rPr lang="en-US" sz="2400" b="1" dirty="0" smtClean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 smtClean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bãi</a:t>
              </a:r>
              <a:r>
                <a:rPr lang="en-US" sz="2400" b="1" dirty="0" smtClean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en-US" sz="2400" b="1" dirty="0" err="1" smtClean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chặt</a:t>
              </a:r>
              <a:r>
                <a:rPr lang="en-US" sz="2400" b="1" dirty="0" smtClean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 smtClean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cây</a:t>
              </a:r>
              <a:r>
                <a:rPr lang="en-US" sz="2400" b="1" dirty="0" smtClean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en-US" sz="2400" b="1" dirty="0" err="1" smtClean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thải</a:t>
              </a:r>
              <a:r>
                <a:rPr lang="en-US" sz="2400" b="1" dirty="0" smtClean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 smtClean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chất</a:t>
              </a:r>
              <a:r>
                <a:rPr lang="en-US" sz="2400" b="1" dirty="0" smtClean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 smtClean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độc</a:t>
              </a:r>
              <a:r>
                <a:rPr lang="en-US" sz="2400" b="1" dirty="0" smtClean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 smtClean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hại</a:t>
              </a:r>
              <a:r>
                <a:rPr lang="en-US" sz="2400" b="1" dirty="0" smtClean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 smtClean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ra</a:t>
              </a:r>
              <a:r>
                <a:rPr lang="en-US" sz="2400" b="1" dirty="0" smtClean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 smtClean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môi</a:t>
              </a:r>
              <a:r>
                <a:rPr lang="en-US" sz="2400" b="1" dirty="0" smtClean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 smtClean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trường</a:t>
              </a:r>
              <a:endParaRPr lang="vi-VN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978146" y="3733800"/>
            <a:ext cx="4660654" cy="1295400"/>
            <a:chOff x="5333999" y="4821703"/>
            <a:chExt cx="2529758" cy="740897"/>
          </a:xfrm>
        </p:grpSpPr>
        <p:sp>
          <p:nvSpPr>
            <p:cNvPr id="16" name="Rounded Rectangle 15"/>
            <p:cNvSpPr/>
            <p:nvPr/>
          </p:nvSpPr>
          <p:spPr>
            <a:xfrm>
              <a:off x="5333999" y="4821703"/>
              <a:ext cx="2310246" cy="740897"/>
            </a:xfrm>
            <a:prstGeom prst="roundRect">
              <a:avLst/>
            </a:pr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vi-VN">
                <a:noFill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5336615" y="4949210"/>
              <a:ext cx="2527142" cy="4752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2. </a:t>
              </a:r>
              <a:r>
                <a:rPr lang="en-US" sz="2400" b="1" dirty="0" err="1" smtClean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Trồng</a:t>
              </a:r>
              <a:r>
                <a:rPr lang="en-US" sz="2400" b="1" dirty="0" smtClean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 smtClean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nhiều</a:t>
              </a:r>
              <a:r>
                <a:rPr lang="en-US" sz="2400" b="1" dirty="0" smtClean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 smtClean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cây</a:t>
              </a:r>
              <a:r>
                <a:rPr lang="en-US" sz="2400" b="1" dirty="0" smtClean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 smtClean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xanh</a:t>
              </a:r>
              <a:r>
                <a:rPr lang="en-US" sz="2400" b="1" dirty="0" smtClean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en-US" sz="2400" b="1" dirty="0" err="1" smtClean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đi</a:t>
              </a:r>
              <a:r>
                <a:rPr lang="en-US" sz="2400" b="1" dirty="0" smtClean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 smtClean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xe</a:t>
              </a:r>
              <a:r>
                <a:rPr lang="en-US" sz="2400" b="1" dirty="0" smtClean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 smtClean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công</a:t>
              </a:r>
              <a:r>
                <a:rPr lang="en-US" sz="2400" b="1" dirty="0" smtClean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 smtClean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cộng</a:t>
              </a:r>
              <a:r>
                <a:rPr lang="en-US" sz="2400" b="1" dirty="0" smtClean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en-US" sz="2400" b="1" dirty="0" err="1" smtClean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đạp</a:t>
              </a:r>
              <a:r>
                <a:rPr lang="en-US" sz="2400" b="1" dirty="0" smtClean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 smtClean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xe</a:t>
              </a:r>
              <a:r>
                <a:rPr lang="en-US" sz="2400" b="1" dirty="0" smtClean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en-US" sz="2400" b="1" dirty="0" err="1" smtClean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đi</a:t>
              </a:r>
              <a:r>
                <a:rPr lang="en-US" sz="2400" b="1" dirty="0" smtClean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 smtClean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bộ</a:t>
              </a:r>
              <a:endParaRPr lang="vi-VN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4005185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845"/>
    </mc:Choice>
    <mc:Fallback xmlns="">
      <p:transition spd="slow" advTm="348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 mod="1">
    <p:ext uri="{E180D4A7-C9FB-4DFB-919C-405C955672EB}">
      <p14:showEvtLst xmlns:p14="http://schemas.microsoft.com/office/powerpoint/2010/main">
        <p14:triggerEvt type="onClick" time="20705" objId="12"/>
      </p14:showEvtLst>
    </p:ext>
  </p:extLs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val 9"/>
          <p:cNvSpPr/>
          <p:nvPr/>
        </p:nvSpPr>
        <p:spPr>
          <a:xfrm>
            <a:off x="3048000" y="1447800"/>
            <a:ext cx="3429000" cy="3200400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38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05</a:t>
            </a:r>
            <a:endParaRPr lang="en-US" sz="138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3045542" y="1447800"/>
            <a:ext cx="3429000" cy="3200400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38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04</a:t>
            </a:r>
            <a:endParaRPr lang="en-US" sz="138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3045542" y="1447800"/>
            <a:ext cx="3429000" cy="3200400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38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03</a:t>
            </a:r>
            <a:endParaRPr lang="en-US" sz="138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3062748" y="1447800"/>
            <a:ext cx="3429000" cy="3200400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38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02</a:t>
            </a:r>
            <a:endParaRPr lang="en-US" sz="138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3045542" y="1447800"/>
            <a:ext cx="3429000" cy="3200400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38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01</a:t>
            </a:r>
            <a:endParaRPr lang="en-US" sz="138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3077497" y="1447800"/>
            <a:ext cx="3429000" cy="3200400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38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00</a:t>
            </a:r>
            <a:endParaRPr lang="en-US" sz="138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Explosion 1 16"/>
          <p:cNvSpPr/>
          <p:nvPr/>
        </p:nvSpPr>
        <p:spPr>
          <a:xfrm>
            <a:off x="2342535" y="1295400"/>
            <a:ext cx="5105400" cy="3733800"/>
          </a:xfrm>
          <a:prstGeom prst="irregularSeal1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smtClean="0">
                <a:latin typeface="Times New Roman" pitchFamily="18" charset="0"/>
                <a:cs typeface="Times New Roman" pitchFamily="18" charset="0"/>
              </a:rPr>
              <a:t>Hết giờ</a:t>
            </a:r>
            <a:endParaRPr lang="en-US" sz="660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7898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0"/>
                            </p:stCondLst>
                            <p:childTnLst>
                              <p:par>
                                <p:cTn id="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53" presetClass="entr" presetSubtype="16" repeatCount="3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3999" cy="6858000"/>
          </a:xfrm>
        </p:spPr>
      </p:pic>
      <p:sp>
        <p:nvSpPr>
          <p:cNvPr id="5" name="TextBox 4"/>
          <p:cNvSpPr txBox="1"/>
          <p:nvPr/>
        </p:nvSpPr>
        <p:spPr>
          <a:xfrm>
            <a:off x="1" y="435838"/>
            <a:ext cx="932452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5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Muốn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lành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ô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nhiễm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909668" y="2163783"/>
            <a:ext cx="4897618" cy="1047799"/>
            <a:chOff x="1584734" y="4855218"/>
            <a:chExt cx="2344453" cy="740897"/>
          </a:xfrm>
        </p:grpSpPr>
        <p:sp>
          <p:nvSpPr>
            <p:cNvPr id="10" name="Rounded Rectangle 9"/>
            <p:cNvSpPr/>
            <p:nvPr/>
          </p:nvSpPr>
          <p:spPr>
            <a:xfrm>
              <a:off x="1584734" y="4855218"/>
              <a:ext cx="2313710" cy="740897"/>
            </a:xfrm>
            <a:prstGeom prst="roundRect">
              <a:avLst/>
            </a:pr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vi-VN">
                <a:noFill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656919" y="4944764"/>
              <a:ext cx="2272268" cy="5875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1. </a:t>
              </a:r>
              <a:r>
                <a:rPr lang="en-US" sz="24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Vứt</a:t>
              </a:r>
              <a:r>
                <a:rPr lang="en-US" sz="24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rác</a:t>
              </a:r>
              <a:r>
                <a:rPr lang="en-US" sz="24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bừa</a:t>
              </a:r>
              <a:r>
                <a:rPr lang="en-US" sz="24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bãi</a:t>
              </a:r>
              <a:r>
                <a:rPr lang="en-US" sz="24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en-US" sz="24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chặt</a:t>
              </a:r>
              <a:r>
                <a:rPr lang="en-US" sz="24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cây</a:t>
              </a:r>
              <a:r>
                <a:rPr lang="en-US" sz="24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en-US" sz="24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thải</a:t>
              </a:r>
              <a:r>
                <a:rPr lang="en-US" sz="24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chất</a:t>
              </a:r>
              <a:r>
                <a:rPr lang="en-US" sz="24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độc</a:t>
              </a:r>
              <a:r>
                <a:rPr lang="en-US" sz="24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hại</a:t>
              </a:r>
              <a:r>
                <a:rPr lang="en-US" sz="24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ra</a:t>
              </a:r>
              <a:r>
                <a:rPr lang="en-US" sz="24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môi</a:t>
              </a:r>
              <a:r>
                <a:rPr lang="en-US" sz="24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trường</a:t>
              </a:r>
              <a:endParaRPr lang="vi-VN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914400" y="3733801"/>
            <a:ext cx="4508254" cy="1066800"/>
            <a:chOff x="5333999" y="4821703"/>
            <a:chExt cx="2529758" cy="740897"/>
          </a:xfrm>
        </p:grpSpPr>
        <p:sp>
          <p:nvSpPr>
            <p:cNvPr id="16" name="Rounded Rectangle 15"/>
            <p:cNvSpPr/>
            <p:nvPr/>
          </p:nvSpPr>
          <p:spPr>
            <a:xfrm>
              <a:off x="5333999" y="4821703"/>
              <a:ext cx="2310246" cy="740897"/>
            </a:xfrm>
            <a:prstGeom prst="roundRect">
              <a:avLst/>
            </a:pr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vi-VN">
                <a:noFill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5336615" y="4949210"/>
              <a:ext cx="2527142" cy="5059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2</a:t>
              </a:r>
              <a:r>
                <a:rPr lang="en-US" sz="24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. </a:t>
              </a:r>
              <a:r>
                <a:rPr lang="en-US" sz="24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Trồng</a:t>
              </a:r>
              <a:r>
                <a:rPr lang="en-US" sz="24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nhiều</a:t>
              </a:r>
              <a:r>
                <a:rPr lang="en-US" sz="24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cây</a:t>
              </a:r>
              <a:r>
                <a:rPr lang="en-US" sz="24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xanh</a:t>
              </a:r>
              <a:r>
                <a:rPr lang="en-US" sz="24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en-US" sz="24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đi</a:t>
              </a:r>
              <a:r>
                <a:rPr lang="en-US" sz="24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xe</a:t>
              </a:r>
              <a:r>
                <a:rPr lang="en-US" sz="24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công</a:t>
              </a:r>
              <a:r>
                <a:rPr lang="en-US" sz="24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cộng</a:t>
              </a:r>
              <a:r>
                <a:rPr lang="en-US" sz="24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en-US" sz="24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đạp</a:t>
              </a:r>
              <a:r>
                <a:rPr lang="en-US" sz="24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xe</a:t>
              </a:r>
              <a:r>
                <a:rPr lang="en-US" sz="24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en-US" sz="24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đi</a:t>
              </a:r>
              <a:r>
                <a:rPr lang="en-US" sz="24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bộ</a:t>
              </a:r>
              <a:endParaRPr lang="vi-VN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19" name="Picture 18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1628" y="4134017"/>
            <a:ext cx="954354" cy="802254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1F1F1"/>
              </a:clrFrom>
              <a:clrTo>
                <a:srgbClr val="F1F1F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800" y="2420189"/>
            <a:ext cx="694011" cy="69401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18249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845"/>
    </mc:Choice>
    <mc:Fallback xmlns="">
      <p:transition spd="slow" advTm="34845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93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91000"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  <p:extLst mod="1">
    <p:ext uri="{E180D4A7-C9FB-4DFB-919C-405C955672EB}">
      <p14:showEvtLst xmlns:p14="http://schemas.microsoft.com/office/powerpoint/2010/main">
        <p14:triggerEvt type="onClick" time="20705" objId="12"/>
      </p14:showEvtLst>
    </p:ext>
  </p:extLs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44" y="-28074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NhacDanceRapIQ-DJ-4321736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781800" y="5356401"/>
            <a:ext cx="609600" cy="609600"/>
          </a:xfrm>
        </p:spPr>
      </p:pic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0" y="1524000"/>
            <a:ext cx="9144000" cy="3493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600"/>
              </a:spcBef>
            </a:pPr>
            <a:r>
              <a:rPr lang="en-US" sz="9600" b="1" dirty="0" err="1" smtClean="0">
                <a:solidFill>
                  <a:srgbClr val="FF0000"/>
                </a:solidFill>
                <a:latin typeface=".VnAristote" pitchFamily="34" charset="0"/>
              </a:rPr>
              <a:t>Trß</a:t>
            </a:r>
            <a:r>
              <a:rPr lang="en-US" sz="9600" b="1" dirty="0" smtClean="0">
                <a:solidFill>
                  <a:srgbClr val="FF0000"/>
                </a:solidFill>
                <a:latin typeface=".VnAristote" pitchFamily="34" charset="0"/>
              </a:rPr>
              <a:t> </a:t>
            </a:r>
            <a:r>
              <a:rPr lang="en-US" sz="9600" b="1" dirty="0" err="1" smtClean="0">
                <a:solidFill>
                  <a:srgbClr val="FF0000"/>
                </a:solidFill>
                <a:latin typeface=".VnAristote" pitchFamily="34" charset="0"/>
              </a:rPr>
              <a:t>ch¬i</a:t>
            </a:r>
            <a:endParaRPr lang="en-US" sz="9600" b="1" dirty="0" smtClean="0">
              <a:solidFill>
                <a:srgbClr val="FF0000"/>
              </a:solidFill>
              <a:latin typeface=".VnAristote" pitchFamily="34" charset="0"/>
            </a:endParaRPr>
          </a:p>
          <a:p>
            <a:pPr algn="ctr" eaLnBrk="1" hangingPunct="1">
              <a:spcBef>
                <a:spcPts val="600"/>
              </a:spcBef>
            </a:pPr>
            <a:r>
              <a:rPr lang="en-US" sz="7200" b="1" dirty="0" smtClean="0">
                <a:solidFill>
                  <a:srgbClr val="FF0000"/>
                </a:solidFill>
                <a:latin typeface=".VnAristote" pitchFamily="34" charset="0"/>
              </a:rPr>
              <a:t>“</a:t>
            </a:r>
            <a:r>
              <a:rPr lang="en-US" sz="7200" b="1" dirty="0" err="1" smtClean="0">
                <a:solidFill>
                  <a:srgbClr val="FF0000"/>
                </a:solidFill>
                <a:latin typeface=".VnAristote" pitchFamily="34" charset="0"/>
              </a:rPr>
              <a:t>Thi</a:t>
            </a:r>
            <a:r>
              <a:rPr lang="en-US" sz="7200" b="1" dirty="0" smtClean="0">
                <a:solidFill>
                  <a:srgbClr val="FF0000"/>
                </a:solidFill>
                <a:latin typeface=".VnAristote" pitchFamily="34" charset="0"/>
              </a:rPr>
              <a:t> </a:t>
            </a:r>
            <a:r>
              <a:rPr lang="en-US" sz="7200" b="1" dirty="0" err="1" smtClean="0">
                <a:solidFill>
                  <a:srgbClr val="FF0000"/>
                </a:solidFill>
                <a:latin typeface=".VnAristote" pitchFamily="34" charset="0"/>
              </a:rPr>
              <a:t>xem</a:t>
            </a:r>
            <a:r>
              <a:rPr lang="en-US" sz="7200" b="1" dirty="0" smtClean="0">
                <a:solidFill>
                  <a:srgbClr val="FF0000"/>
                </a:solidFill>
                <a:latin typeface=".VnAristote" pitchFamily="34" charset="0"/>
              </a:rPr>
              <a:t> ®</a:t>
            </a:r>
            <a:r>
              <a:rPr lang="en-US" sz="7200" b="1" dirty="0" err="1" smtClean="0">
                <a:solidFill>
                  <a:srgbClr val="FF0000"/>
                </a:solidFill>
                <a:latin typeface=".VnAristote" pitchFamily="34" charset="0"/>
              </a:rPr>
              <a:t>éi</a:t>
            </a:r>
            <a:r>
              <a:rPr lang="en-US" sz="7200" b="1" dirty="0" smtClean="0">
                <a:solidFill>
                  <a:srgbClr val="FF0000"/>
                </a:solidFill>
                <a:latin typeface=".VnAristote" pitchFamily="34" charset="0"/>
              </a:rPr>
              <a:t> </a:t>
            </a:r>
            <a:r>
              <a:rPr lang="en-US" sz="7200" b="1" dirty="0" err="1" smtClean="0">
                <a:solidFill>
                  <a:srgbClr val="FF0000"/>
                </a:solidFill>
                <a:latin typeface=".VnAristote" pitchFamily="34" charset="0"/>
              </a:rPr>
              <a:t>nµo</a:t>
            </a:r>
            <a:r>
              <a:rPr lang="en-US" sz="7200" b="1" dirty="0" smtClean="0">
                <a:solidFill>
                  <a:srgbClr val="FF0000"/>
                </a:solidFill>
                <a:latin typeface=".VnAristote" pitchFamily="34" charset="0"/>
              </a:rPr>
              <a:t> </a:t>
            </a:r>
            <a:r>
              <a:rPr lang="en-US" sz="7200" b="1" dirty="0" err="1" smtClean="0">
                <a:solidFill>
                  <a:srgbClr val="FF0000"/>
                </a:solidFill>
                <a:latin typeface=".VnAristote" pitchFamily="34" charset="0"/>
              </a:rPr>
              <a:t>nhanh</a:t>
            </a:r>
            <a:r>
              <a:rPr lang="en-US" sz="7200" b="1" dirty="0" smtClean="0">
                <a:solidFill>
                  <a:srgbClr val="FF0000"/>
                </a:solidFill>
                <a:latin typeface=".VnAristote" pitchFamily="34" charset="0"/>
              </a:rPr>
              <a:t>”</a:t>
            </a:r>
          </a:p>
          <a:p>
            <a:pPr eaLnBrk="1" hangingPunct="1">
              <a:spcBef>
                <a:spcPct val="50000"/>
              </a:spcBef>
            </a:pPr>
            <a:endParaRPr lang="en-US" sz="3200" b="1" dirty="0">
              <a:solidFill>
                <a:srgbClr val="0000FF"/>
              </a:solidFill>
              <a:latin typeface=".VnAristote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1344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8172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Tải +9999 Hình Nền Powerpoint Đẹp Nhất của năm 201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3529"/>
            <a:ext cx="9144000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Content Placeholder 6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2708920"/>
            <a:ext cx="3733800" cy="2523232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3856" y="1844824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600" b="1" kern="1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Chào tạm biệt!</a:t>
            </a:r>
          </a:p>
          <a:p>
            <a:pPr algn="ctr"/>
            <a:r>
              <a:rPr lang="vi-VN" sz="3600" b="1" kern="1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Hẹn gặp lại trong bài học tiếp theo</a:t>
            </a:r>
            <a:endParaRPr lang="vi-VN" sz="3600" b="1" kern="1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0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8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60029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514"/>
    </mc:Choice>
    <mc:Fallback xmlns="">
      <p:transition spd="slow" advTm="9514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0" y="762000"/>
            <a:ext cx="9144000" cy="53399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600"/>
              </a:spcBef>
            </a:pPr>
            <a:r>
              <a:rPr lang="en-US" sz="9600" b="1" dirty="0" err="1" smtClean="0">
                <a:solidFill>
                  <a:srgbClr val="FF0000"/>
                </a:solidFill>
                <a:latin typeface=".VnAristote" pitchFamily="34" charset="0"/>
              </a:rPr>
              <a:t>Trß</a:t>
            </a:r>
            <a:r>
              <a:rPr lang="en-US" sz="9600" b="1" dirty="0" smtClean="0">
                <a:solidFill>
                  <a:srgbClr val="FF0000"/>
                </a:solidFill>
                <a:latin typeface=".VnAristote" pitchFamily="34" charset="0"/>
              </a:rPr>
              <a:t> </a:t>
            </a:r>
            <a:r>
              <a:rPr lang="en-US" sz="9600" b="1" dirty="0" err="1" smtClean="0">
                <a:solidFill>
                  <a:srgbClr val="FF0000"/>
                </a:solidFill>
                <a:latin typeface=".VnAristote" pitchFamily="34" charset="0"/>
              </a:rPr>
              <a:t>ch¬i</a:t>
            </a:r>
            <a:endParaRPr lang="en-US" sz="9600" b="1" dirty="0" smtClean="0">
              <a:solidFill>
                <a:srgbClr val="FF0000"/>
              </a:solidFill>
              <a:latin typeface=".VnAristote" pitchFamily="34" charset="0"/>
            </a:endParaRPr>
          </a:p>
          <a:p>
            <a:pPr algn="ctr" eaLnBrk="1" hangingPunct="1">
              <a:spcBef>
                <a:spcPts val="600"/>
              </a:spcBef>
            </a:pPr>
            <a:r>
              <a:rPr lang="en-US" sz="9600" b="1" dirty="0" smtClean="0">
                <a:solidFill>
                  <a:srgbClr val="FF0000"/>
                </a:solidFill>
                <a:latin typeface=".VnAristote" pitchFamily="34" charset="0"/>
              </a:rPr>
              <a:t>“BÐ </a:t>
            </a:r>
            <a:r>
              <a:rPr lang="en-US" sz="9600" b="1" dirty="0" err="1" smtClean="0">
                <a:solidFill>
                  <a:srgbClr val="FF0000"/>
                </a:solidFill>
                <a:latin typeface=".VnAristote" pitchFamily="34" charset="0"/>
              </a:rPr>
              <a:t>th«ng</a:t>
            </a:r>
            <a:r>
              <a:rPr lang="en-US" sz="9600" b="1" dirty="0" smtClean="0">
                <a:solidFill>
                  <a:srgbClr val="FF0000"/>
                </a:solidFill>
                <a:latin typeface=".VnAristote" pitchFamily="34" charset="0"/>
              </a:rPr>
              <a:t> minh </a:t>
            </a:r>
            <a:r>
              <a:rPr lang="en-US" sz="9600" b="1" dirty="0" err="1" smtClean="0">
                <a:solidFill>
                  <a:srgbClr val="FF0000"/>
                </a:solidFill>
                <a:latin typeface=".VnAristote" pitchFamily="34" charset="0"/>
              </a:rPr>
              <a:t>nhanh</a:t>
            </a:r>
            <a:r>
              <a:rPr lang="en-US" sz="9600" b="1" dirty="0" smtClean="0">
                <a:solidFill>
                  <a:srgbClr val="FF0000"/>
                </a:solidFill>
                <a:latin typeface=".VnAristote" pitchFamily="34" charset="0"/>
              </a:rPr>
              <a:t> </a:t>
            </a:r>
            <a:r>
              <a:rPr lang="en-US" sz="9600" b="1" dirty="0" err="1" smtClean="0">
                <a:solidFill>
                  <a:srgbClr val="FF0000"/>
                </a:solidFill>
                <a:latin typeface=".VnAristote" pitchFamily="34" charset="0"/>
              </a:rPr>
              <a:t>trÝ</a:t>
            </a:r>
            <a:r>
              <a:rPr lang="en-US" sz="9600" b="1" dirty="0" smtClean="0">
                <a:solidFill>
                  <a:srgbClr val="FF0000"/>
                </a:solidFill>
                <a:latin typeface=".VnAristote" pitchFamily="34" charset="0"/>
              </a:rPr>
              <a:t>”</a:t>
            </a:r>
          </a:p>
          <a:p>
            <a:pPr eaLnBrk="1" hangingPunct="1">
              <a:spcBef>
                <a:spcPct val="50000"/>
              </a:spcBef>
            </a:pPr>
            <a:endParaRPr lang="en-US" sz="3200" b="1" dirty="0">
              <a:solidFill>
                <a:srgbClr val="0000FF"/>
              </a:solidFill>
              <a:latin typeface=".VnAristote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2048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3999" cy="6858000"/>
          </a:xfrm>
        </p:spPr>
      </p:pic>
      <p:sp>
        <p:nvSpPr>
          <p:cNvPr id="5" name="TextBox 4"/>
          <p:cNvSpPr txBox="1"/>
          <p:nvPr/>
        </p:nvSpPr>
        <p:spPr>
          <a:xfrm>
            <a:off x="-64222" y="44624"/>
            <a:ext cx="932452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1: Theo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mùi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vị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hay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sai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017649" y="1335693"/>
            <a:ext cx="1268351" cy="645507"/>
            <a:chOff x="1617514" y="4821702"/>
            <a:chExt cx="2522831" cy="740897"/>
          </a:xfrm>
        </p:grpSpPr>
        <p:sp>
          <p:nvSpPr>
            <p:cNvPr id="10" name="Rounded Rectangle 9"/>
            <p:cNvSpPr/>
            <p:nvPr/>
          </p:nvSpPr>
          <p:spPr>
            <a:xfrm>
              <a:off x="1617514" y="4821702"/>
              <a:ext cx="2313710" cy="740897"/>
            </a:xfrm>
            <a:prstGeom prst="roundRect">
              <a:avLst/>
            </a:pr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vi-VN">
                <a:noFill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656919" y="4944765"/>
              <a:ext cx="2483426" cy="4592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1</a:t>
              </a:r>
              <a:r>
                <a:rPr lang="en-US" sz="2400" b="1" dirty="0" smtClean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. Sai</a:t>
              </a:r>
              <a:endParaRPr lang="vi-VN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1017649" y="2667001"/>
            <a:ext cx="1420752" cy="609599"/>
            <a:chOff x="5333999" y="4821703"/>
            <a:chExt cx="2535755" cy="740897"/>
          </a:xfrm>
        </p:grpSpPr>
        <p:sp>
          <p:nvSpPr>
            <p:cNvPr id="13" name="Rounded Rectangle 12"/>
            <p:cNvSpPr/>
            <p:nvPr/>
          </p:nvSpPr>
          <p:spPr>
            <a:xfrm>
              <a:off x="5333999" y="4821703"/>
              <a:ext cx="2310246" cy="740897"/>
            </a:xfrm>
            <a:prstGeom prst="roundRect">
              <a:avLst/>
            </a:pr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vi-VN">
                <a:noFill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5386331" y="4860807"/>
              <a:ext cx="2483423" cy="3930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2. </a:t>
              </a:r>
              <a:r>
                <a:rPr lang="en-US" sz="2400" b="1" dirty="0" err="1" smtClean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Đúng</a:t>
              </a:r>
              <a:endParaRPr lang="vi-VN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633981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845"/>
    </mc:Choice>
    <mc:Fallback xmlns="">
      <p:transition spd="slow" advTm="348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 mod="1">
    <p:ext uri="{E180D4A7-C9FB-4DFB-919C-405C955672EB}">
      <p14:showEvtLst xmlns:p14="http://schemas.microsoft.com/office/powerpoint/2010/main">
        <p14:triggerEvt type="onClick" time="20705" objId="12"/>
      </p14:showEvt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val 9"/>
          <p:cNvSpPr/>
          <p:nvPr/>
        </p:nvSpPr>
        <p:spPr>
          <a:xfrm>
            <a:off x="3048000" y="1447800"/>
            <a:ext cx="3429000" cy="3200400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38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05</a:t>
            </a:r>
            <a:endParaRPr lang="en-US" sz="138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3045542" y="1447800"/>
            <a:ext cx="3429000" cy="3200400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38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04</a:t>
            </a:r>
            <a:endParaRPr lang="en-US" sz="138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3045542" y="1447800"/>
            <a:ext cx="3429000" cy="3200400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38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03</a:t>
            </a:r>
            <a:endParaRPr lang="en-US" sz="138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3062748" y="1447800"/>
            <a:ext cx="3429000" cy="3200400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38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02</a:t>
            </a:r>
            <a:endParaRPr lang="en-US" sz="138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3045542" y="1447800"/>
            <a:ext cx="3429000" cy="3200400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38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01</a:t>
            </a:r>
            <a:endParaRPr lang="en-US" sz="138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3077497" y="1447800"/>
            <a:ext cx="3429000" cy="3200400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38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00</a:t>
            </a:r>
            <a:endParaRPr lang="en-US" sz="138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Explosion 1 16"/>
          <p:cNvSpPr/>
          <p:nvPr/>
        </p:nvSpPr>
        <p:spPr>
          <a:xfrm>
            <a:off x="2342535" y="1295400"/>
            <a:ext cx="5105400" cy="3733800"/>
          </a:xfrm>
          <a:prstGeom prst="irregularSeal1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smtClean="0">
                <a:latin typeface="Times New Roman" pitchFamily="18" charset="0"/>
                <a:cs typeface="Times New Roman" pitchFamily="18" charset="0"/>
              </a:rPr>
              <a:t>Hết giờ</a:t>
            </a:r>
            <a:endParaRPr lang="en-US" sz="660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8635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0"/>
                            </p:stCondLst>
                            <p:childTnLst>
                              <p:par>
                                <p:cTn id="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53" presetClass="entr" presetSubtype="16" repeatCount="3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348"/>
            <a:ext cx="9144000" cy="6858000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1082" y="2980523"/>
            <a:ext cx="954354" cy="802254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1F1F1"/>
              </a:clrFrom>
              <a:clrTo>
                <a:srgbClr val="F1F1F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1254" y="1638122"/>
            <a:ext cx="694011" cy="694011"/>
          </a:xfrm>
          <a:prstGeom prst="rect">
            <a:avLst/>
          </a:prstGeom>
        </p:spPr>
      </p:pic>
      <p:grpSp>
        <p:nvGrpSpPr>
          <p:cNvPr id="28" name="Group 27"/>
          <p:cNvGrpSpPr/>
          <p:nvPr/>
        </p:nvGrpSpPr>
        <p:grpSpPr>
          <a:xfrm>
            <a:off x="1656951" y="1676400"/>
            <a:ext cx="1238650" cy="655733"/>
            <a:chOff x="1617514" y="4821702"/>
            <a:chExt cx="2514549" cy="740897"/>
          </a:xfrm>
        </p:grpSpPr>
        <p:sp>
          <p:nvSpPr>
            <p:cNvPr id="29" name="Rounded Rectangle 28"/>
            <p:cNvSpPr/>
            <p:nvPr/>
          </p:nvSpPr>
          <p:spPr>
            <a:xfrm>
              <a:off x="1617514" y="4821702"/>
              <a:ext cx="2313710" cy="740897"/>
            </a:xfrm>
            <a:prstGeom prst="roundRect">
              <a:avLst/>
            </a:pr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vi-VN">
                <a:noFill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1648637" y="4956017"/>
              <a:ext cx="2483426" cy="4080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1. </a:t>
              </a:r>
              <a:r>
                <a:rPr lang="en-US" sz="2400" b="1" dirty="0" smtClean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Sai</a:t>
              </a:r>
              <a:endParaRPr lang="vi-VN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1656950" y="2926263"/>
            <a:ext cx="1391050" cy="807538"/>
            <a:chOff x="5316512" y="4821703"/>
            <a:chExt cx="2483423" cy="740897"/>
          </a:xfrm>
        </p:grpSpPr>
        <p:sp>
          <p:nvSpPr>
            <p:cNvPr id="32" name="Rounded Rectangle 31"/>
            <p:cNvSpPr/>
            <p:nvPr/>
          </p:nvSpPr>
          <p:spPr>
            <a:xfrm>
              <a:off x="5333999" y="4821703"/>
              <a:ext cx="2310246" cy="740897"/>
            </a:xfrm>
            <a:prstGeom prst="roundRect">
              <a:avLst/>
            </a:pr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vi-VN">
                <a:noFill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5316512" y="4982271"/>
              <a:ext cx="2483423" cy="3992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2. </a:t>
              </a:r>
              <a:r>
                <a:rPr lang="en-US" sz="2400" b="1" dirty="0" err="1" smtClean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Đúng</a:t>
              </a:r>
              <a:endParaRPr lang="vi-VN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86" name="TextBox 85"/>
          <p:cNvSpPr txBox="1"/>
          <p:nvPr/>
        </p:nvSpPr>
        <p:spPr>
          <a:xfrm>
            <a:off x="-19665" y="228600"/>
            <a:ext cx="932452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1: Theo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mùi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vị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hay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sai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00944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954"/>
    </mc:Choice>
    <mc:Fallback xmlns="">
      <p:transition spd="slow" advTm="52954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93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89000"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</p:timing>
  <p:extLst mod="1">
    <p:ext uri="{E180D4A7-C9FB-4DFB-919C-405C955672EB}">
      <p14:showEvtLst xmlns:p14="http://schemas.microsoft.com/office/powerpoint/2010/main">
        <p14:triggerEvt type="onClick" time="30781" objId="80"/>
      </p14:showEvt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3999" cy="6858000"/>
          </a:xfrm>
        </p:spPr>
      </p:pic>
      <p:sp>
        <p:nvSpPr>
          <p:cNvPr id="5" name="TextBox 4"/>
          <p:cNvSpPr txBox="1"/>
          <p:nvPr/>
        </p:nvSpPr>
        <p:spPr>
          <a:xfrm>
            <a:off x="533400" y="406237"/>
            <a:ext cx="93245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2: Theo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nặng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hay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nhẹ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017649" y="1640493"/>
            <a:ext cx="1420751" cy="721707"/>
            <a:chOff x="1617514" y="4821702"/>
            <a:chExt cx="2522831" cy="740897"/>
          </a:xfrm>
        </p:grpSpPr>
        <p:sp>
          <p:nvSpPr>
            <p:cNvPr id="10" name="Rounded Rectangle 9"/>
            <p:cNvSpPr/>
            <p:nvPr/>
          </p:nvSpPr>
          <p:spPr>
            <a:xfrm>
              <a:off x="1617514" y="4821702"/>
              <a:ext cx="2313710" cy="740897"/>
            </a:xfrm>
            <a:prstGeom prst="roundRect">
              <a:avLst/>
            </a:pr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vi-VN">
                <a:noFill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656919" y="4944765"/>
              <a:ext cx="2483426" cy="4592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1</a:t>
              </a:r>
              <a:r>
                <a:rPr lang="en-US" sz="2400" b="1" dirty="0" smtClean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. </a:t>
              </a:r>
              <a:r>
                <a:rPr lang="en-US" sz="2400" b="1" dirty="0" err="1" smtClean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Nhẹ</a:t>
              </a:r>
              <a:endParaRPr lang="vi-VN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1017649" y="2971801"/>
            <a:ext cx="1496952" cy="761999"/>
            <a:chOff x="5333999" y="4821703"/>
            <a:chExt cx="2535755" cy="740897"/>
          </a:xfrm>
        </p:grpSpPr>
        <p:sp>
          <p:nvSpPr>
            <p:cNvPr id="13" name="Rounded Rectangle 12"/>
            <p:cNvSpPr/>
            <p:nvPr/>
          </p:nvSpPr>
          <p:spPr>
            <a:xfrm>
              <a:off x="5333999" y="4821703"/>
              <a:ext cx="2310246" cy="740897"/>
            </a:xfrm>
            <a:prstGeom prst="roundRect">
              <a:avLst/>
            </a:pr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vi-VN">
                <a:noFill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5386331" y="4995604"/>
              <a:ext cx="2483423" cy="3930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2. </a:t>
              </a:r>
              <a:r>
                <a:rPr lang="en-US" sz="2400" b="1" dirty="0" err="1" smtClean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Nặng</a:t>
              </a:r>
              <a:endParaRPr lang="vi-VN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355942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845"/>
    </mc:Choice>
    <mc:Fallback xmlns="">
      <p:transition spd="slow" advTm="348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 mod="1">
    <p:ext uri="{E180D4A7-C9FB-4DFB-919C-405C955672EB}">
      <p14:showEvtLst xmlns:p14="http://schemas.microsoft.com/office/powerpoint/2010/main">
        <p14:triggerEvt type="onClick" time="20705" objId="12"/>
      </p14:showEvt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val 9"/>
          <p:cNvSpPr/>
          <p:nvPr/>
        </p:nvSpPr>
        <p:spPr>
          <a:xfrm>
            <a:off x="3048000" y="1447800"/>
            <a:ext cx="3429000" cy="3200400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38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05</a:t>
            </a:r>
            <a:endParaRPr lang="en-US" sz="138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3045542" y="1447800"/>
            <a:ext cx="3429000" cy="3200400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38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04</a:t>
            </a:r>
            <a:endParaRPr lang="en-US" sz="138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3045542" y="1447800"/>
            <a:ext cx="3429000" cy="3200400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38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03</a:t>
            </a:r>
            <a:endParaRPr lang="en-US" sz="138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3062748" y="1447800"/>
            <a:ext cx="3429000" cy="3200400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38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02</a:t>
            </a:r>
            <a:endParaRPr lang="en-US" sz="138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3045542" y="1447800"/>
            <a:ext cx="3429000" cy="3200400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38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01</a:t>
            </a:r>
            <a:endParaRPr lang="en-US" sz="138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3077497" y="1447800"/>
            <a:ext cx="3429000" cy="3200400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38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00</a:t>
            </a:r>
            <a:endParaRPr lang="en-US" sz="138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Explosion 1 16"/>
          <p:cNvSpPr/>
          <p:nvPr/>
        </p:nvSpPr>
        <p:spPr>
          <a:xfrm>
            <a:off x="2342535" y="1295400"/>
            <a:ext cx="5105400" cy="3733800"/>
          </a:xfrm>
          <a:prstGeom prst="irregularSeal1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smtClean="0">
                <a:latin typeface="Times New Roman" pitchFamily="18" charset="0"/>
                <a:cs typeface="Times New Roman" pitchFamily="18" charset="0"/>
              </a:rPr>
              <a:t>Hết giờ</a:t>
            </a:r>
            <a:endParaRPr lang="en-US" sz="660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7689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0"/>
                            </p:stCondLst>
                            <p:childTnLst>
                              <p:par>
                                <p:cTn id="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53" presetClass="entr" presetSubtype="16" repeatCount="3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5143" y="1658763"/>
            <a:ext cx="954354" cy="802254"/>
          </a:xfrm>
          <a:prstGeom prst="rect">
            <a:avLst/>
          </a:prstGeom>
        </p:spPr>
      </p:pic>
      <p:grpSp>
        <p:nvGrpSpPr>
          <p:cNvPr id="31" name="Group 30"/>
          <p:cNvGrpSpPr/>
          <p:nvPr/>
        </p:nvGrpSpPr>
        <p:grpSpPr>
          <a:xfrm>
            <a:off x="1509147" y="1728327"/>
            <a:ext cx="1538853" cy="732690"/>
            <a:chOff x="5333999" y="4821703"/>
            <a:chExt cx="2483423" cy="740897"/>
          </a:xfrm>
        </p:grpSpPr>
        <p:sp>
          <p:nvSpPr>
            <p:cNvPr id="32" name="Rounded Rectangle 31"/>
            <p:cNvSpPr/>
            <p:nvPr/>
          </p:nvSpPr>
          <p:spPr>
            <a:xfrm>
              <a:off x="5333999" y="4821703"/>
              <a:ext cx="2310246" cy="740897"/>
            </a:xfrm>
            <a:prstGeom prst="roundRect">
              <a:avLst/>
            </a:pr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vi-VN">
                <a:noFill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5333999" y="4855087"/>
              <a:ext cx="2483423" cy="535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vi-VN" sz="30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8" name="Rectangle 7"/>
          <p:cNvSpPr/>
          <p:nvPr/>
        </p:nvSpPr>
        <p:spPr>
          <a:xfrm>
            <a:off x="1691475" y="1810174"/>
            <a:ext cx="326905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Nhẹ</a:t>
            </a:r>
            <a:endParaRPr lang="vi-VN" sz="24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04800" y="467380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2: Theo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nặng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hay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nhẹ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grpSp>
        <p:nvGrpSpPr>
          <p:cNvPr id="63" name="Group 62"/>
          <p:cNvGrpSpPr/>
          <p:nvPr/>
        </p:nvGrpSpPr>
        <p:grpSpPr>
          <a:xfrm>
            <a:off x="1524000" y="2833522"/>
            <a:ext cx="1524000" cy="630588"/>
            <a:chOff x="5333999" y="4821703"/>
            <a:chExt cx="2483423" cy="740897"/>
          </a:xfrm>
        </p:grpSpPr>
        <p:sp>
          <p:nvSpPr>
            <p:cNvPr id="64" name="Rounded Rectangle 63"/>
            <p:cNvSpPr/>
            <p:nvPr/>
          </p:nvSpPr>
          <p:spPr>
            <a:xfrm>
              <a:off x="5333999" y="4821703"/>
              <a:ext cx="2310246" cy="740897"/>
            </a:xfrm>
            <a:prstGeom prst="roundRect">
              <a:avLst/>
            </a:pr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vi-VN">
                <a:noFill/>
              </a:endParaRPr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5333999" y="4855087"/>
              <a:ext cx="2483423" cy="535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vi-VN" sz="30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66" name="Rectangle 65"/>
          <p:cNvSpPr/>
          <p:nvPr/>
        </p:nvSpPr>
        <p:spPr>
          <a:xfrm>
            <a:off x="1706328" y="2915368"/>
            <a:ext cx="326905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Nặng</a:t>
            </a:r>
            <a:endParaRPr lang="vi-VN" sz="24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8" name="Picture 67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1F1F1"/>
              </a:clrFrom>
              <a:clrTo>
                <a:srgbClr val="F1F1F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1208" y="2770098"/>
            <a:ext cx="694011" cy="69401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84308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996"/>
    </mc:Choice>
    <mc:Fallback xmlns="">
      <p:transition spd="slow" advTm="48996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91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93000"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3999" cy="6858000"/>
          </a:xfrm>
        </p:spPr>
      </p:pic>
      <p:sp>
        <p:nvSpPr>
          <p:cNvPr id="5" name="TextBox 4"/>
          <p:cNvSpPr txBox="1"/>
          <p:nvPr/>
        </p:nvSpPr>
        <p:spPr>
          <a:xfrm>
            <a:off x="152400" y="601048"/>
            <a:ext cx="932452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3: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chuyển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1143001" y="2178018"/>
            <a:ext cx="4240151" cy="932291"/>
            <a:chOff x="1617514" y="4821702"/>
            <a:chExt cx="2522831" cy="949628"/>
          </a:xfrm>
        </p:grpSpPr>
        <p:sp>
          <p:nvSpPr>
            <p:cNvPr id="10" name="Rounded Rectangle 9"/>
            <p:cNvSpPr/>
            <p:nvPr/>
          </p:nvSpPr>
          <p:spPr>
            <a:xfrm>
              <a:off x="1617514" y="4821702"/>
              <a:ext cx="2313710" cy="740897"/>
            </a:xfrm>
            <a:prstGeom prst="roundRect">
              <a:avLst/>
            </a:pr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vi-VN">
                <a:noFill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656919" y="4944765"/>
              <a:ext cx="2483426" cy="8265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1</a:t>
              </a:r>
              <a:r>
                <a:rPr lang="en-US" sz="2400" b="1" dirty="0" smtClean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. </a:t>
              </a:r>
              <a:r>
                <a:rPr lang="en-US" sz="2400" b="1" dirty="0" err="1" smtClean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Không</a:t>
              </a:r>
              <a:r>
                <a:rPr lang="en-US" sz="2400" b="1" dirty="0" smtClean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 smtClean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chuyển</a:t>
              </a:r>
              <a:r>
                <a:rPr lang="en-US" sz="2400" b="1" dirty="0" smtClean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 smtClean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động</a:t>
              </a:r>
              <a:r>
                <a:rPr lang="en-US" sz="2400" b="1" dirty="0" smtClean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 smtClean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được</a:t>
              </a:r>
              <a:endParaRPr lang="vi-VN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1143001" y="3429000"/>
            <a:ext cx="3868798" cy="703818"/>
            <a:chOff x="5333999" y="4821703"/>
            <a:chExt cx="2529758" cy="740897"/>
          </a:xfrm>
        </p:grpSpPr>
        <p:sp>
          <p:nvSpPr>
            <p:cNvPr id="13" name="Rounded Rectangle 12"/>
            <p:cNvSpPr/>
            <p:nvPr/>
          </p:nvSpPr>
          <p:spPr>
            <a:xfrm>
              <a:off x="5333999" y="4821703"/>
              <a:ext cx="2310246" cy="740897"/>
            </a:xfrm>
            <a:prstGeom prst="roundRect">
              <a:avLst/>
            </a:pr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vi-VN">
                <a:noFill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5336615" y="4949210"/>
              <a:ext cx="2527142" cy="2810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2. </a:t>
              </a:r>
              <a:r>
                <a:rPr lang="en-US" sz="2400" b="1" dirty="0" err="1" smtClean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Chuyển</a:t>
              </a:r>
              <a:r>
                <a:rPr lang="en-US" sz="2400" b="1" dirty="0" smtClean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 smtClean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động</a:t>
              </a:r>
              <a:r>
                <a:rPr lang="en-US" sz="2400" b="1" dirty="0" smtClean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 smtClean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được</a:t>
              </a:r>
              <a:endParaRPr lang="vi-VN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527549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845"/>
    </mc:Choice>
    <mc:Fallback xmlns="">
      <p:transition spd="slow" advTm="348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 mod="1">
    <p:ext uri="{E180D4A7-C9FB-4DFB-919C-405C955672EB}">
      <p14:showEvtLst xmlns:p14="http://schemas.microsoft.com/office/powerpoint/2010/main">
        <p14:triggerEvt type="onClick" time="20705" objId="12"/>
      </p14:showEvtLst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|2.5|2.3|2.7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|2.5|2.3|2.7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3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3|3.4|3.4|3.7|25.6|1.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|2.5|2.3|2.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2|4.8|4.6|4.6|9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|2.5|2.3|2.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|2.5|2.3|2.7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|2.5|2.3|2.7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3|3.4|3.4|3.7|25.6|1.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|2.5|2.3|2.7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17190</TotalTime>
  <Words>435</Words>
  <Application>Microsoft Office PowerPoint</Application>
  <PresentationFormat>On-screen Show (4:3)</PresentationFormat>
  <Paragraphs>80</Paragraphs>
  <Slides>19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0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Bắt đầu</dc:title>
  <dc:creator>saocodon</dc:creator>
  <cp:lastModifiedBy>TS Computer</cp:lastModifiedBy>
  <cp:revision>78</cp:revision>
  <dcterms:created xsi:type="dcterms:W3CDTF">2016-11-02T02:30:12Z</dcterms:created>
  <dcterms:modified xsi:type="dcterms:W3CDTF">2023-11-02T13:15:10Z</dcterms:modified>
</cp:coreProperties>
</file>