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audio1.wav" ContentType="audio/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media/audio2.wav" ContentType="audio/wav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2" r:id="rId1"/>
  </p:sldMasterIdLst>
  <p:sldIdLst>
    <p:sldId id="256" r:id="rId2"/>
    <p:sldId id="300" r:id="rId3"/>
    <p:sldId id="301" r:id="rId4"/>
    <p:sldId id="313" r:id="rId5"/>
    <p:sldId id="310" r:id="rId6"/>
    <p:sldId id="258" r:id="rId7"/>
    <p:sldId id="259" r:id="rId8"/>
    <p:sldId id="329" r:id="rId9"/>
    <p:sldId id="260" r:id="rId10"/>
    <p:sldId id="309" r:id="rId11"/>
    <p:sldId id="262" r:id="rId12"/>
    <p:sldId id="305" r:id="rId13"/>
    <p:sldId id="306" r:id="rId14"/>
    <p:sldId id="315" r:id="rId15"/>
    <p:sldId id="308" r:id="rId16"/>
    <p:sldId id="318" r:id="rId17"/>
    <p:sldId id="287" r:id="rId18"/>
    <p:sldId id="321" r:id="rId19"/>
    <p:sldId id="323" r:id="rId20"/>
    <p:sldId id="286" r:id="rId21"/>
    <p:sldId id="316" r:id="rId22"/>
    <p:sldId id="291" r:id="rId23"/>
    <p:sldId id="327" r:id="rId24"/>
    <p:sldId id="297" r:id="rId25"/>
  </p:sldIdLst>
  <p:sldSz cx="9144000" cy="6858000" type="screen4x3"/>
  <p:notesSz cx="6858000" cy="9144000"/>
  <p:embeddedFontLst>
    <p:embeddedFont>
      <p:font typeface=".VnAvant" panose="020B7200000000000000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FF"/>
    <a:srgbClr val="6600CC"/>
    <a:srgbClr val="008000"/>
    <a:srgbClr val="FF6600"/>
    <a:srgbClr val="FF00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6" autoAdjust="0"/>
    <p:restoredTop sz="94660"/>
  </p:normalViewPr>
  <p:slideViewPr>
    <p:cSldViewPr>
      <p:cViewPr varScale="1">
        <p:scale>
          <a:sx n="60" d="100"/>
          <a:sy n="60" d="100"/>
        </p:scale>
        <p:origin x="160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6D1E-CCB5-4571-91D9-564415A88611}" type="datetimeFigureOut">
              <a:rPr lang="vi-VN" smtClean="0"/>
              <a:t>04/01/2024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011B-E50E-4BBE-B9EA-B514E7CD59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0419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6D1E-CCB5-4571-91D9-564415A88611}" type="datetimeFigureOut">
              <a:rPr lang="vi-VN" smtClean="0"/>
              <a:t>04/01/2024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011B-E50E-4BBE-B9EA-B514E7CD59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2072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6D1E-CCB5-4571-91D9-564415A88611}" type="datetimeFigureOut">
              <a:rPr lang="vi-VN" smtClean="0"/>
              <a:t>04/01/2024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011B-E50E-4BBE-B9EA-B514E7CD59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0860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6D1E-CCB5-4571-91D9-564415A88611}" type="datetimeFigureOut">
              <a:rPr lang="vi-VN" smtClean="0"/>
              <a:t>04/01/2024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011B-E50E-4BBE-B9EA-B514E7CD59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909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6D1E-CCB5-4571-91D9-564415A88611}" type="datetimeFigureOut">
              <a:rPr lang="vi-VN" smtClean="0"/>
              <a:t>04/01/2024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011B-E50E-4BBE-B9EA-B514E7CD59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9635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6D1E-CCB5-4571-91D9-564415A88611}" type="datetimeFigureOut">
              <a:rPr lang="vi-VN" smtClean="0"/>
              <a:t>04/01/2024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011B-E50E-4BBE-B9EA-B514E7CD59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9678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6D1E-CCB5-4571-91D9-564415A88611}" type="datetimeFigureOut">
              <a:rPr lang="vi-VN" smtClean="0"/>
              <a:t>04/01/2024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011B-E50E-4BBE-B9EA-B514E7CD59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8873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6D1E-CCB5-4571-91D9-564415A88611}" type="datetimeFigureOut">
              <a:rPr lang="vi-VN" smtClean="0"/>
              <a:t>04/01/2024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011B-E50E-4BBE-B9EA-B514E7CD59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569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6D1E-CCB5-4571-91D9-564415A88611}" type="datetimeFigureOut">
              <a:rPr lang="vi-VN" smtClean="0"/>
              <a:t>04/01/2024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011B-E50E-4BBE-B9EA-B514E7CD59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6131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6D1E-CCB5-4571-91D9-564415A88611}" type="datetimeFigureOut">
              <a:rPr lang="vi-VN" smtClean="0"/>
              <a:t>04/01/2024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011B-E50E-4BBE-B9EA-B514E7CD59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982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6D1E-CCB5-4571-91D9-564415A88611}" type="datetimeFigureOut">
              <a:rPr lang="vi-VN" smtClean="0"/>
              <a:t>04/01/2024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011B-E50E-4BBE-B9EA-B514E7CD59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2798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E6D1E-CCB5-4571-91D9-564415A88611}" type="datetimeFigureOut">
              <a:rPr lang="vi-VN" smtClean="0"/>
              <a:t>04/01/2024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0011B-E50E-4BBE-B9EA-B514E7CD59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735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2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2.wav"/><Relationship Id="rId7" Type="http://schemas.openxmlformats.org/officeDocument/2006/relationships/image" Target="../media/image16.png"/><Relationship Id="rId2" Type="http://schemas.microsoft.com/office/2007/relationships/media" Target="../media/media12.wav"/><Relationship Id="rId1" Type="http://schemas.openxmlformats.org/officeDocument/2006/relationships/tags" Target="../tags/tag9.xml"/><Relationship Id="rId6" Type="http://schemas.openxmlformats.org/officeDocument/2006/relationships/image" Target="../media/image4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8.pn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7" Type="http://schemas.openxmlformats.org/officeDocument/2006/relationships/image" Target="../media/image7.png"/><Relationship Id="rId2" Type="http://schemas.microsoft.com/office/2007/relationships/media" Target="../media/media14.wav"/><Relationship Id="rId1" Type="http://schemas.openxmlformats.org/officeDocument/2006/relationships/tags" Target="../tags/tag10.xml"/><Relationship Id="rId6" Type="http://schemas.openxmlformats.org/officeDocument/2006/relationships/image" Target="../media/image4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5.wav"/><Relationship Id="rId7" Type="http://schemas.openxmlformats.org/officeDocument/2006/relationships/image" Target="../media/image8.png"/><Relationship Id="rId2" Type="http://schemas.microsoft.com/office/2007/relationships/media" Target="../media/media15.wav"/><Relationship Id="rId1" Type="http://schemas.openxmlformats.org/officeDocument/2006/relationships/tags" Target="../tags/tag11.xml"/><Relationship Id="rId6" Type="http://schemas.openxmlformats.org/officeDocument/2006/relationships/image" Target="../media/image4.jp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7.wav"/><Relationship Id="rId7" Type="http://schemas.openxmlformats.org/officeDocument/2006/relationships/image" Target="../media/image21.png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8.wav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9.wav"/><Relationship Id="rId7" Type="http://schemas.openxmlformats.org/officeDocument/2006/relationships/image" Target="../media/image20.jp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0.wav"/><Relationship Id="rId7" Type="http://schemas.openxmlformats.org/officeDocument/2006/relationships/image" Target="../media/image23.jpg"/><Relationship Id="rId2" Type="http://schemas.microsoft.com/office/2007/relationships/media" Target="../media/media20.wav"/><Relationship Id="rId1" Type="http://schemas.openxmlformats.org/officeDocument/2006/relationships/tags" Target="../tags/tag12.xml"/><Relationship Id="rId6" Type="http://schemas.openxmlformats.org/officeDocument/2006/relationships/image" Target="../media/image22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21.wav"/><Relationship Id="rId7" Type="http://schemas.openxmlformats.org/officeDocument/2006/relationships/image" Target="../media/image24.jpg"/><Relationship Id="rId2" Type="http://schemas.microsoft.com/office/2007/relationships/media" Target="../media/media21.wav"/><Relationship Id="rId1" Type="http://schemas.openxmlformats.org/officeDocument/2006/relationships/tags" Target="../tags/tag13.xml"/><Relationship Id="rId6" Type="http://schemas.openxmlformats.org/officeDocument/2006/relationships/image" Target="../media/image22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6.png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2.wav"/><Relationship Id="rId7" Type="http://schemas.openxmlformats.org/officeDocument/2006/relationships/image" Target="../media/image20.jp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33.gif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jpg"/><Relationship Id="rId10" Type="http://schemas.openxmlformats.org/officeDocument/2006/relationships/image" Target="../media/image31.jpeg"/><Relationship Id="rId4" Type="http://schemas.openxmlformats.org/officeDocument/2006/relationships/audio" Target="../media/audio1.wav"/><Relationship Id="rId9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0.jp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microsoft.com/office/2007/relationships/media" Target="../media/media24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7" Type="http://schemas.openxmlformats.org/officeDocument/2006/relationships/image" Target="../media/image1.png"/><Relationship Id="rId2" Type="http://schemas.microsoft.com/office/2007/relationships/media" Target="../media/media25.wav"/><Relationship Id="rId1" Type="http://schemas.openxmlformats.org/officeDocument/2006/relationships/tags" Target="../tags/tag14.xml"/><Relationship Id="rId6" Type="http://schemas.openxmlformats.org/officeDocument/2006/relationships/image" Target="../media/image4.jpg"/><Relationship Id="rId5" Type="http://schemas.openxmlformats.org/officeDocument/2006/relationships/audio" Target="../media/audio3.wav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media26.wav"/><Relationship Id="rId7" Type="http://schemas.openxmlformats.org/officeDocument/2006/relationships/image" Target="../media/image22.jpg"/><Relationship Id="rId2" Type="http://schemas.microsoft.com/office/2007/relationships/media" Target="../media/media26.wav"/><Relationship Id="rId1" Type="http://schemas.openxmlformats.org/officeDocument/2006/relationships/tags" Target="../tags/tag15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7.png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6.wav"/><Relationship Id="rId7" Type="http://schemas.openxmlformats.org/officeDocument/2006/relationships/image" Target="../media/image8.png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4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7.png"/><Relationship Id="rId3" Type="http://schemas.openxmlformats.org/officeDocument/2006/relationships/audio" Target="../media/media8.wav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microsoft.com/office/2007/relationships/media" Target="../media/media8.wav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wav"/><Relationship Id="rId7" Type="http://schemas.openxmlformats.org/officeDocument/2006/relationships/image" Target="../media/image7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15.jp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7.png"/><Relationship Id="rId2" Type="http://schemas.microsoft.com/office/2007/relationships/media" Target="../media/media10.wav"/><Relationship Id="rId1" Type="http://schemas.openxmlformats.org/officeDocument/2006/relationships/tags" Target="../tags/tag7.xml"/><Relationship Id="rId6" Type="http://schemas.openxmlformats.org/officeDocument/2006/relationships/image" Target="../media/image4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밤의 피아노곡(Melody of the night) - 시진(石进) - 피아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945.76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4415" y="6131768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3"/>
            <a:ext cx="9144000" cy="68468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8015" y="4168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000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TRƯỜNG MẦM NON BẮC CẦU</a:t>
            </a:r>
            <a:endParaRPr lang="vi-VN" sz="2000" b="1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919" y="1074678"/>
            <a:ext cx="914162" cy="9141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9249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  <a:endParaRPr lang="vi-VN"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429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MÔN LÀM QUEN CHỮ VIẾT</a:t>
            </a:r>
            <a:endParaRPr lang="vi-VN" sz="2400" b="1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93728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ĐỀ TÀI: LÀM QUEN CHỮ H, K</a:t>
            </a:r>
            <a:endParaRPr lang="vi-VN" sz="2000" b="1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3855" y="440940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LỨA TUỔI: MẪU GIÁO LỚN</a:t>
            </a:r>
            <a:endParaRPr lang="vi-VN" sz="2000" b="1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87372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GIÁO VIÊN: NGUYỄN THỊ LINH</a:t>
            </a:r>
            <a:endParaRPr lang="vi-VN" sz="20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3855" y="220660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  <a:endParaRPr lang="vi-VN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0272" y="6131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5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09"/>
    </mc:Choice>
    <mc:Fallback xmlns="">
      <p:transition spd="slow" advTm="62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8868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719"/>
            <a:ext cx="9144001" cy="6829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404664"/>
            <a:ext cx="914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-1" y="332656"/>
            <a:ext cx="9144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 quen chữ k</a:t>
            </a:r>
            <a:endParaRPr lang="vi-VN" sz="4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5976" y="980728"/>
            <a:ext cx="86409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0" b="1">
                <a:solidFill>
                  <a:srgbClr val="FF0000"/>
                </a:solidFill>
                <a:latin typeface=".VnAvant" pitchFamily="34" charset="0"/>
              </a:rPr>
              <a:t>k</a:t>
            </a:r>
            <a:endParaRPr lang="vi-VN" sz="35000" b="1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2280" y="61317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324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24"/>
    </mc:Choice>
    <mc:Fallback xmlns="">
      <p:transition spd="slow" advTm="2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8" grpId="1"/>
      <p:bldP spid="8" grpId="2"/>
      <p:bldP spid="8" grpId="3"/>
      <p:bldP spid="8" grpId="4"/>
      <p:bldP spid="8" grpId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719"/>
            <a:ext cx="9144001" cy="6829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332656"/>
            <a:ext cx="9144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Cấu tạo của chữ k</a:t>
            </a:r>
            <a:endParaRPr lang="vi-VN" sz="4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680" y="891922"/>
            <a:ext cx="136815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0" b="1">
                <a:solidFill>
                  <a:srgbClr val="FF0000"/>
                </a:solidFill>
                <a:latin typeface=".VnAvant" pitchFamily="34" charset="0"/>
              </a:rPr>
              <a:t>k</a:t>
            </a:r>
            <a:endParaRPr lang="vi-VN" sz="35000" b="1">
              <a:solidFill>
                <a:srgbClr val="FF0000"/>
              </a:solidFill>
            </a:endParaRPr>
          </a:p>
        </p:txBody>
      </p:sp>
      <p:pic>
        <p:nvPicPr>
          <p:cNvPr id="17" name="Picture 2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427" y="2756165"/>
            <a:ext cx="1905000" cy="12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427" y="4051565"/>
            <a:ext cx="17526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0"/>
          <p:cNvSpPr>
            <a:spLocks noChangeArrowheads="1"/>
          </p:cNvSpPr>
          <p:nvPr/>
        </p:nvSpPr>
        <p:spPr bwMode="auto">
          <a:xfrm>
            <a:off x="5045827" y="1994165"/>
            <a:ext cx="609600" cy="3276600"/>
          </a:xfrm>
          <a:prstGeom prst="rect">
            <a:avLst/>
          </a:prstGeom>
          <a:solidFill>
            <a:srgbClr val="3333FF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8264" y="62037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560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4"/>
    </mc:Choice>
    <mc:Fallback xmlns="">
      <p:transition spd="slow" advTm="13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719"/>
            <a:ext cx="9144001" cy="6829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802" y="188640"/>
            <a:ext cx="91717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0000CC"/>
                </a:solidFill>
                <a:latin typeface="UTM VnAvant"/>
                <a:cs typeface="Times New Roman" pitchFamily="18" charset="0"/>
              </a:rPr>
              <a:t>So sánh giống nhau và khác nhau của chữ h và chữ k</a:t>
            </a:r>
            <a:endParaRPr lang="vi-VN" sz="2500" b="1">
              <a:solidFill>
                <a:srgbClr val="0000CC"/>
              </a:solidFill>
              <a:latin typeface="UTM VnAvan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736" y="1110889"/>
            <a:ext cx="136815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b="1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vi-VN" sz="25000" b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040" y="1110889"/>
            <a:ext cx="136815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b="1">
                <a:solidFill>
                  <a:srgbClr val="FF0000"/>
                </a:solidFill>
                <a:latin typeface=".VnAvant" pitchFamily="34" charset="0"/>
              </a:rPr>
              <a:t>k</a:t>
            </a:r>
            <a:endParaRPr lang="vi-VN" sz="25000" b="1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6203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8"/>
    </mc:Choice>
    <mc:Fallback xmlns="">
      <p:transition spd="slow" advTm="7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719"/>
            <a:ext cx="9144001" cy="6829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03" y="44624"/>
            <a:ext cx="9171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00CC"/>
                </a:solidFill>
                <a:latin typeface="UTM VnAvant"/>
                <a:cs typeface="Times New Roman" pitchFamily="18" charset="0"/>
              </a:rPr>
              <a:t>Giống nhau</a:t>
            </a:r>
            <a:endParaRPr lang="vi-VN" sz="5400">
              <a:solidFill>
                <a:srgbClr val="0000CC"/>
              </a:solidFill>
              <a:latin typeface="UTM VnAvan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5696" y="764704"/>
            <a:ext cx="136815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0" b="1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vi-VN" sz="35000" b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6056" y="764704"/>
            <a:ext cx="136815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0" b="1">
                <a:solidFill>
                  <a:srgbClr val="FF0000"/>
                </a:solidFill>
                <a:latin typeface=".VnAvant" pitchFamily="34" charset="0"/>
              </a:rPr>
              <a:t>k</a:t>
            </a:r>
            <a:endParaRPr lang="vi-VN" sz="35000" b="1">
              <a:solidFill>
                <a:srgbClr val="FF0000"/>
              </a:solidFill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156904" y="1842092"/>
            <a:ext cx="648072" cy="328739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408386" y="1842092"/>
            <a:ext cx="648072" cy="328739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0272" y="62037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14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7"/>
    </mc:Choice>
    <mc:Fallback xmlns="">
      <p:transition spd="slow" advTm="10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719"/>
            <a:ext cx="9144001" cy="6829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03" y="44624"/>
            <a:ext cx="9171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00CC"/>
                </a:solidFill>
                <a:latin typeface="UTM VnAvant"/>
                <a:cs typeface="Times New Roman" pitchFamily="18" charset="0"/>
              </a:rPr>
              <a:t>Khác nhau</a:t>
            </a:r>
            <a:endParaRPr lang="vi-VN" sz="5400">
              <a:solidFill>
                <a:srgbClr val="0000CC"/>
              </a:solidFill>
              <a:latin typeface="UTM VnAvan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5696" y="764704"/>
            <a:ext cx="136815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0" b="1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vi-VN" sz="35000" b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6056" y="764704"/>
            <a:ext cx="136815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0" b="1">
                <a:solidFill>
                  <a:srgbClr val="FF0000"/>
                </a:solidFill>
                <a:latin typeface=".VnAvant" pitchFamily="34" charset="0"/>
              </a:rPr>
              <a:t>k</a:t>
            </a:r>
            <a:endParaRPr lang="vi-VN" sz="35000" b="1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235" y="2515140"/>
            <a:ext cx="1656184" cy="26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101" y="2645325"/>
            <a:ext cx="1905000" cy="12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9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101" y="3940725"/>
            <a:ext cx="17526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20272" y="62037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077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40"/>
    </mc:Choice>
    <mc:Fallback xmlns="">
      <p:transition spd="slow" advTm="12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hững Bản Nhạc Không Lời Vui Nhộn Dành Cho Bé Yê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835.76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4128" y="569972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93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115616" y="2642136"/>
            <a:ext cx="6768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Trò chơi với chữ</a:t>
            </a:r>
          </a:p>
          <a:p>
            <a:pPr algn="ctr"/>
            <a:r>
              <a:rPr lang="en-US" sz="60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 - k</a:t>
            </a:r>
            <a:endParaRPr lang="vi-VN" sz="6000" b="1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56.1973" end="356.40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58744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8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2"/>
    </mc:Choice>
    <mc:Fallback xmlns="">
      <p:transition spd="slow" advTm="5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3208" numSld="2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115616" y="2780928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Trò chơi 1</a:t>
            </a:r>
          </a:p>
          <a:p>
            <a:pPr algn="ctr"/>
            <a:r>
              <a:rPr lang="en-US" sz="48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Ai thông minh</a:t>
            </a:r>
            <a:endParaRPr lang="vi-VN" sz="4800" b="1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.4261" end="288.03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86736" y="6203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2"/>
    </mc:Choice>
    <mc:Fallback xmlns="">
      <p:transition spd="slow" advTm="12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ững Bản Nhạc Không Lời Vui Nhộn Dành Cho Bé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5898976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93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115616" y="2642136"/>
            <a:ext cx="6768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Trò chơi 2</a:t>
            </a:r>
          </a:p>
          <a:p>
            <a:pPr algn="ctr"/>
            <a:r>
              <a:rPr lang="en-US" sz="60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Nối chữ siêu tốc</a:t>
            </a:r>
            <a:endParaRPr lang="vi-VN" sz="6000" b="1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92280" y="6203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0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4"/>
    </mc:Choice>
    <mc:Fallback xmlns="">
      <p:transition spd="slow" advTm="14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9434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7"/>
            <a:ext cx="9140908" cy="6855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500" y="188640"/>
            <a:ext cx="4733772" cy="324601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92249" y="3429000"/>
            <a:ext cx="4411999" cy="1238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00FF"/>
                </a:solidFill>
                <a:latin typeface=".VnAvant" pitchFamily="34" charset="0"/>
              </a:rPr>
              <a:t>hoa khÕ</a:t>
            </a:r>
            <a:endParaRPr lang="vi-VN" sz="7200" b="1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31640" y="4985881"/>
            <a:ext cx="576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n</a:t>
            </a:r>
            <a:endParaRPr lang="vi-VN" sz="8000" b="1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87824" y="4985881"/>
            <a:ext cx="576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vi-VN" sz="8000" b="1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0" y="4985881"/>
            <a:ext cx="576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m</a:t>
            </a:r>
            <a:endParaRPr lang="vi-VN" sz="8000" b="1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88224" y="4985881"/>
            <a:ext cx="576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k</a:t>
            </a:r>
            <a:endParaRPr lang="vi-VN" sz="8000" b="1">
              <a:solidFill>
                <a:srgbClr val="FF0000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5148064" y="4428817"/>
            <a:ext cx="1493412" cy="1088415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707904" y="4428817"/>
            <a:ext cx="1800200" cy="1088415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059832" y="4428817"/>
            <a:ext cx="360040" cy="952694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Audio 4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0272" y="61317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76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73"/>
    </mc:Choice>
    <mc:Fallback xmlns="">
      <p:transition spd="slow" advTm="27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7"/>
            <a:ext cx="9140908" cy="68556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19672" y="3429000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00FF"/>
                </a:solidFill>
                <a:latin typeface=".VnAvant" pitchFamily="34" charset="0"/>
              </a:rPr>
              <a:t>cóc häa mi</a:t>
            </a:r>
            <a:endParaRPr lang="vi-VN" sz="7200" b="1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31640" y="4985881"/>
            <a:ext cx="576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vi-VN" sz="8000" b="1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87824" y="4985881"/>
            <a:ext cx="576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k</a:t>
            </a:r>
            <a:endParaRPr lang="vi-VN" sz="8000" b="1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88024" y="4985881"/>
            <a:ext cx="576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n</a:t>
            </a:r>
            <a:endParaRPr lang="vi-VN" sz="8000" b="1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88224" y="4985881"/>
            <a:ext cx="576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vi-VN" sz="8000" b="1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55976" y="4437112"/>
            <a:ext cx="2285500" cy="864096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65" y="476672"/>
            <a:ext cx="4968552" cy="298889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04782" y="3437857"/>
            <a:ext cx="576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00FF"/>
                </a:solidFill>
                <a:latin typeface=".VnAvant" pitchFamily="34" charset="0"/>
              </a:rPr>
              <a:t>h</a:t>
            </a:r>
            <a:endParaRPr lang="vi-VN" sz="7200" b="1">
              <a:solidFill>
                <a:srgbClr val="0000FF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8264" y="623731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135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52"/>
    </mc:Choice>
    <mc:Fallback xmlns="">
      <p:transition spd="slow" advTm="33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574"/>
            <a:ext cx="9144001" cy="6829426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97452"/>
            <a:ext cx="6336704" cy="4787732"/>
          </a:xfrm>
        </p:spPr>
      </p:pic>
      <p:sp>
        <p:nvSpPr>
          <p:cNvPr id="6" name="TextBox 5"/>
          <p:cNvSpPr txBox="1"/>
          <p:nvPr/>
        </p:nvSpPr>
        <p:spPr>
          <a:xfrm>
            <a:off x="1187624" y="5057889"/>
            <a:ext cx="6264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0000FF"/>
                </a:solidFill>
                <a:latin typeface=".VnAvant" pitchFamily="34" charset="0"/>
              </a:rPr>
              <a:t>hoa hång</a:t>
            </a:r>
            <a:endParaRPr lang="vi-VN" sz="8000" b="1">
              <a:solidFill>
                <a:srgbClr val="0000FF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0272" y="62037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197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02"/>
    </mc:Choice>
    <mc:Fallback xmlns="">
      <p:transition spd="slow" advTm="25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6" grpId="1"/>
      <p:bldP spid="6" grpId="2"/>
      <p:bldP spid="6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ững Bản Nhạc Không Lời Vui Nhộn Dành Cho Bé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816" y="6131768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115616" y="2420888"/>
            <a:ext cx="67687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Trò chơi 3</a:t>
            </a:r>
          </a:p>
          <a:p>
            <a:pPr algn="ctr"/>
            <a:r>
              <a:rPr lang="en-US" sz="80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Hái hoa</a:t>
            </a:r>
            <a:endParaRPr lang="vi-VN" sz="8000" b="1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2280" y="6131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4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7"/>
    </mc:Choice>
    <mc:Fallback xmlns="">
      <p:transition spd="slow" advTm="22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9434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1" b="28583"/>
          <a:stretch/>
        </p:blipFill>
        <p:spPr>
          <a:xfrm>
            <a:off x="0" y="-1755199"/>
            <a:ext cx="9180512" cy="866790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75" y="4365143"/>
            <a:ext cx="3384337" cy="30963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365143"/>
            <a:ext cx="4104455" cy="3096305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1835696" y="5906190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.VnAvant" pitchFamily="34" charset="0"/>
              </a:rPr>
              <a:t>h</a:t>
            </a:r>
            <a:endParaRPr lang="vi-VN" sz="6600" b="1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132482" y="5938053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.VnAvant" pitchFamily="34" charset="0"/>
              </a:rPr>
              <a:t>k</a:t>
            </a:r>
            <a:endParaRPr lang="vi-VN" sz="6600" b="1">
              <a:solidFill>
                <a:schemeClr val="bg1"/>
              </a:solidFill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83507" y="2780928"/>
            <a:ext cx="1148133" cy="1245935"/>
            <a:chOff x="0" y="4005064"/>
            <a:chExt cx="1290608" cy="131993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8" r="16780" b="28142"/>
            <a:stretch/>
          </p:blipFill>
          <p:spPr>
            <a:xfrm>
              <a:off x="0" y="4005064"/>
              <a:ext cx="1290608" cy="1319933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321268" y="4111531"/>
              <a:ext cx="6480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solidFill>
                    <a:srgbClr val="0000FF"/>
                  </a:solidFill>
                  <a:latin typeface=".VnAvant" pitchFamily="34" charset="0"/>
                </a:rPr>
                <a:t>h</a:t>
              </a:r>
              <a:endParaRPr lang="vi-VN" sz="6600" b="1">
                <a:solidFill>
                  <a:srgbClr val="0000FF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915816" y="3501008"/>
            <a:ext cx="1039785" cy="1327943"/>
            <a:chOff x="2520977" y="3789040"/>
            <a:chExt cx="1290608" cy="1319933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8" r="16780" b="28142"/>
            <a:stretch/>
          </p:blipFill>
          <p:spPr>
            <a:xfrm>
              <a:off x="2520977" y="3789040"/>
              <a:ext cx="1290608" cy="1319933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2789112" y="3887903"/>
              <a:ext cx="6480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solidFill>
                    <a:srgbClr val="0000FF"/>
                  </a:solidFill>
                  <a:latin typeface=".VnAvant" pitchFamily="34" charset="0"/>
                </a:rPr>
                <a:t>h</a:t>
              </a:r>
              <a:endParaRPr lang="vi-VN" sz="6600" b="1">
                <a:solidFill>
                  <a:srgbClr val="0000FF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588224" y="2348880"/>
            <a:ext cx="1290608" cy="1319933"/>
            <a:chOff x="4283968" y="3781935"/>
            <a:chExt cx="1290608" cy="131993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8" r="16780" b="28142"/>
            <a:stretch/>
          </p:blipFill>
          <p:spPr>
            <a:xfrm>
              <a:off x="4283968" y="3781935"/>
              <a:ext cx="1290608" cy="1319933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4632946" y="3877636"/>
              <a:ext cx="6480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solidFill>
                    <a:srgbClr val="0000FF"/>
                  </a:solidFill>
                  <a:latin typeface=".VnAvant" pitchFamily="34" charset="0"/>
                </a:rPr>
                <a:t>h</a:t>
              </a:r>
              <a:endParaRPr lang="vi-VN" sz="6600" b="1">
                <a:solidFill>
                  <a:srgbClr val="0000FF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48923" y="2578752"/>
            <a:ext cx="1122877" cy="1210288"/>
            <a:chOff x="1337176" y="3623975"/>
            <a:chExt cx="1290608" cy="1319933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8" r="16780" b="28142"/>
            <a:stretch/>
          </p:blipFill>
          <p:spPr>
            <a:xfrm>
              <a:off x="1337176" y="3623975"/>
              <a:ext cx="1290608" cy="131993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1735978" y="3733620"/>
              <a:ext cx="6480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solidFill>
                    <a:srgbClr val="0000FF"/>
                  </a:solidFill>
                  <a:latin typeface=".VnAvant" pitchFamily="34" charset="0"/>
                </a:rPr>
                <a:t>k</a:t>
              </a:r>
              <a:endParaRPr lang="vi-VN" sz="6600" b="1">
                <a:solidFill>
                  <a:srgbClr val="0000FF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923928" y="2852936"/>
            <a:ext cx="1290608" cy="1319933"/>
            <a:chOff x="6660232" y="3899594"/>
            <a:chExt cx="1290608" cy="1319933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8" r="16780" b="28142"/>
            <a:stretch/>
          </p:blipFill>
          <p:spPr>
            <a:xfrm>
              <a:off x="6660232" y="3899594"/>
              <a:ext cx="1290608" cy="1319933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7050715" y="3993872"/>
              <a:ext cx="6480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solidFill>
                    <a:srgbClr val="0000FF"/>
                  </a:solidFill>
                  <a:latin typeface=".VnAvant" pitchFamily="34" charset="0"/>
                </a:rPr>
                <a:t>k</a:t>
              </a:r>
              <a:endParaRPr lang="vi-VN" sz="6600" b="1">
                <a:solidFill>
                  <a:srgbClr val="0000FF"/>
                </a:solidFill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220072" y="2757139"/>
            <a:ext cx="1290608" cy="1319933"/>
            <a:chOff x="5513640" y="3623974"/>
            <a:chExt cx="1290608" cy="1319933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8" r="16780" b="28142"/>
            <a:stretch/>
          </p:blipFill>
          <p:spPr>
            <a:xfrm>
              <a:off x="5513640" y="3623974"/>
              <a:ext cx="1290608" cy="131993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5926297" y="3717032"/>
              <a:ext cx="6480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solidFill>
                    <a:srgbClr val="0000FF"/>
                  </a:solidFill>
                  <a:latin typeface=".VnAvant" pitchFamily="34" charset="0"/>
                </a:rPr>
                <a:t>k</a:t>
              </a:r>
              <a:endParaRPr lang="vi-VN" sz="6600" b="1">
                <a:solidFill>
                  <a:srgbClr val="0000FF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7961912" y="2541115"/>
            <a:ext cx="1290608" cy="1319933"/>
            <a:chOff x="7856874" y="4047728"/>
            <a:chExt cx="1290608" cy="1319933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8" r="16780" b="28142"/>
            <a:stretch/>
          </p:blipFill>
          <p:spPr>
            <a:xfrm>
              <a:off x="7856874" y="4047728"/>
              <a:ext cx="1290608" cy="1319933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233560" y="4143003"/>
              <a:ext cx="6480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solidFill>
                    <a:srgbClr val="0000FF"/>
                  </a:solidFill>
                  <a:latin typeface=".VnAvant" pitchFamily="34" charset="0"/>
                </a:rPr>
                <a:t>k</a:t>
              </a:r>
              <a:endParaRPr lang="vi-VN" sz="6600" b="1">
                <a:solidFill>
                  <a:srgbClr val="0000FF"/>
                </a:solidFill>
              </a:endParaRPr>
            </a:p>
          </p:txBody>
        </p:sp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4624"/>
            <a:ext cx="1831724" cy="165618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92280" y="6275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91"/>
    </mc:Choice>
    <mc:Fallback xmlns="">
      <p:transition spd="slow" advTm="25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05486 0.3187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3" y="15926"/>
                                    </p:animMotion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-0.15138 0.186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69" y="9329"/>
                                    </p:animMotion>
                                  </p:childTnLst>
                                  <p:subTnLst>
                                    <p:audio>
                                      <p:cMediaNode vol="78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59259E-6 L -0.4566 0.376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0" y="18819"/>
                                    </p:animMotion>
                                  </p:childTnLst>
                                  <p:subTnLst>
                                    <p:audio>
                                      <p:cMediaNode vol="78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35277 0.4557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9" y="22778"/>
                                    </p:animMotion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0.14202 0.2712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13565"/>
                                    </p:animMotion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L 0.08698 0.306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0" y="15301"/>
                                    </p:animMotion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13403 0.4217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21088"/>
                                    </p:animMotion>
                                  </p:childTnLst>
                                  <p:subTnLst>
                                    <p:audio>
                                      <p:cMediaNode vol="81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 isNarration="1">
              <p:cMediaNode vol="10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521" objId="69"/>
        <p14:triggerEvt type="onClick" time="4205" objId="72"/>
        <p14:triggerEvt type="onClick" time="6674" objId="73"/>
        <p14:triggerEvt type="onClick" time="9991" objId="71"/>
        <p14:triggerEvt type="onClick" time="13002" objId="75"/>
        <p14:triggerEvt type="onClick" time="15502" objId="74"/>
        <p14:triggerEvt type="onClick" time="18205" objId="76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hững Bản Nhạc Không Lời Vui Nhộn Dành Cho Bé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2120" y="5661248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" y="0"/>
            <a:ext cx="9143999" cy="6858000"/>
          </a:xfrm>
        </p:spPr>
      </p:pic>
      <p:sp>
        <p:nvSpPr>
          <p:cNvPr id="6" name="TextBox 5"/>
          <p:cNvSpPr txBox="1"/>
          <p:nvPr/>
        </p:nvSpPr>
        <p:spPr>
          <a:xfrm>
            <a:off x="971600" y="2564904"/>
            <a:ext cx="67687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Trò chơi 4</a:t>
            </a:r>
          </a:p>
          <a:p>
            <a:pPr algn="ctr"/>
            <a:r>
              <a:rPr lang="en-US" sz="66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Thử tài cùng bé</a:t>
            </a:r>
            <a:endParaRPr lang="vi-VN" sz="6600" b="1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17.1011" end="1000.84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8264" y="6226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8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6"/>
    </mc:Choice>
    <mc:Fallback xmlns="">
      <p:transition spd="slow" advTm="6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3208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" y="0"/>
            <a:ext cx="9125093" cy="6858000"/>
          </a:xfrm>
          <a:prstGeom prst="rect">
            <a:avLst/>
          </a:prstGeom>
        </p:spPr>
      </p:pic>
      <p:sp>
        <p:nvSpPr>
          <p:cNvPr id="17410" name="AutoShape 2"/>
          <p:cNvSpPr>
            <a:spLocks noChangeArrowheads="1"/>
          </p:cNvSpPr>
          <p:nvPr/>
        </p:nvSpPr>
        <p:spPr bwMode="auto">
          <a:xfrm>
            <a:off x="1371600" y="228600"/>
            <a:ext cx="6286500" cy="5867400"/>
          </a:xfrm>
          <a:prstGeom prst="sun">
            <a:avLst>
              <a:gd name="adj" fmla="val 21653"/>
            </a:avLst>
          </a:prstGeom>
          <a:solidFill>
            <a:srgbClr val="FFFF00"/>
          </a:solidFill>
          <a:ln w="2857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Verdana" panose="020B0604030504040204" pitchFamily="34" charset="0"/>
            </a:endParaRP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2456058" y="4233862"/>
            <a:ext cx="457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>
                <a:solidFill>
                  <a:srgbClr val="7030A0"/>
                </a:solidFill>
                <a:latin typeface=".VnAvant" panose="020B7200000000000000" pitchFamily="34" charset="0"/>
              </a:rPr>
              <a:t>m</a:t>
            </a:r>
            <a:endParaRPr lang="en-US" altLang="en-US" sz="5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4286250" y="433390"/>
            <a:ext cx="457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0000FF"/>
                </a:solidFill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4181517" y="4754563"/>
            <a:ext cx="457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endParaRPr lang="en-US" alt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6000750" y="4191002"/>
            <a:ext cx="457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0000FF"/>
                </a:solidFill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6635080" y="2638549"/>
            <a:ext cx="457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endParaRPr lang="en-US" alt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1907704" y="2659063"/>
            <a:ext cx="457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5902900" y="1111485"/>
            <a:ext cx="457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6600CC"/>
                </a:solidFill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101386" name="Text Box 10"/>
          <p:cNvSpPr txBox="1">
            <a:spLocks noChangeArrowheads="1"/>
          </p:cNvSpPr>
          <p:nvPr/>
        </p:nvSpPr>
        <p:spPr bwMode="auto">
          <a:xfrm>
            <a:off x="2502475" y="1083774"/>
            <a:ext cx="5715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58744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502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3701">
        <p:cut/>
      </p:transition>
    </mc:Choice>
    <mc:Fallback xmlns="">
      <p:transition advTm="23701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3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1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13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1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46068E-6 L -0.15 -0.12882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64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125 0.12894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1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01667 0.23311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1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17501 -0.03333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1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1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1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1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79"/>
                  </p:tgtEl>
                </p:cond>
              </p:nextCondLst>
            </p:seq>
            <p:audio isNarration="1">
              <p:cMediaNode vol="10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1379" grpId="0"/>
      <p:bldP spid="101379" grpId="1"/>
      <p:bldP spid="101380" grpId="0"/>
      <p:bldP spid="101380" grpId="1"/>
      <p:bldP spid="101381" grpId="0"/>
      <p:bldP spid="101381" grpId="1"/>
      <p:bldP spid="101382" grpId="0"/>
      <p:bldP spid="101382" grpId="1"/>
      <p:bldP spid="101383" grpId="0"/>
      <p:bldP spid="101383" grpId="1"/>
      <p:bldP spid="101384" grpId="0"/>
      <p:bldP spid="101384" grpId="1"/>
      <p:bldP spid="101385" grpId="0"/>
      <p:bldP spid="101385" grpId="1"/>
      <p:bldP spid="101386" grpId="0"/>
      <p:bldP spid="101386" grpId="1"/>
    </p:bldLst>
  </p:timing>
  <p:extLst>
    <p:ext uri="{E180D4A7-C9FB-4DFB-919C-405C955672EB}">
      <p14:showEvtLst xmlns:p14="http://schemas.microsoft.com/office/powerpoint/2010/main">
        <p14:triggerEvt type="onClick" time="9502" objId="101384"/>
        <p14:triggerEvt type="onClick" time="11860" objId="101380"/>
        <p14:triggerEvt type="onClick" time="14561" objId="101385"/>
        <p14:triggerEvt type="onClick" time="17849" objId="101382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00CC"/>
                </a:solidFill>
              </a:rPr>
              <a:t>Nhóm chữ cái các con vừa được làm quen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47664" y="4629016"/>
            <a:ext cx="2480320" cy="744200"/>
            <a:chOff x="5334000" y="3040184"/>
            <a:chExt cx="3454989" cy="740897"/>
          </a:xfrm>
        </p:grpSpPr>
        <p:sp>
          <p:nvSpPr>
            <p:cNvPr id="8" name="Rounded Rectangle 7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65177" y="3059597"/>
              <a:ext cx="3423812" cy="661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CC"/>
                  </a:solidFill>
                  <a:latin typeface=".VnAvant" pitchFamily="34" charset="0"/>
                </a:rPr>
                <a:t>3. l, m, n</a:t>
              </a:r>
              <a:endParaRPr lang="vi-VN" sz="3600" b="1">
                <a:solidFill>
                  <a:srgbClr val="0000CC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35236" y="1558640"/>
            <a:ext cx="1884636" cy="763446"/>
            <a:chOff x="1617514" y="4821703"/>
            <a:chExt cx="2514600" cy="740897"/>
          </a:xfrm>
        </p:grpSpPr>
        <p:sp>
          <p:nvSpPr>
            <p:cNvPr id="11" name="Rounded Rectangle 10"/>
            <p:cNvSpPr/>
            <p:nvPr/>
          </p:nvSpPr>
          <p:spPr>
            <a:xfrm>
              <a:off x="1617514" y="4821703"/>
              <a:ext cx="2313709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48691" y="4916269"/>
              <a:ext cx="2483423" cy="559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CC"/>
                  </a:solidFill>
                  <a:latin typeface=".VnAvant" pitchFamily="34" charset="0"/>
                </a:rPr>
                <a:t>1. i, t, c</a:t>
              </a:r>
              <a:endParaRPr lang="vi-VN" sz="3600" b="1">
                <a:solidFill>
                  <a:srgbClr val="0000CC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47048" y="3077949"/>
            <a:ext cx="1728808" cy="740897"/>
            <a:chOff x="5333999" y="4821703"/>
            <a:chExt cx="2494871" cy="740897"/>
          </a:xfrm>
        </p:grpSpPr>
        <p:sp>
          <p:nvSpPr>
            <p:cNvPr id="14" name="Rounded Rectangle 13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45447" y="4854686"/>
              <a:ext cx="24834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CC"/>
                  </a:solidFill>
                  <a:latin typeface=".VnAvant" pitchFamily="34" charset="0"/>
                </a:rPr>
                <a:t>2. h, k</a:t>
              </a:r>
              <a:endParaRPr lang="vi-VN" sz="3600" b="1">
                <a:solidFill>
                  <a:srgbClr val="0000CC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433" y="3068960"/>
            <a:ext cx="1163998" cy="9784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82440"/>
            <a:ext cx="839645" cy="8396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00" y="4476616"/>
            <a:ext cx="896600" cy="896600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20272" y="623731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910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67"/>
    </mc:Choice>
    <mc:Fallback xmlns="">
      <p:transition spd="slow" advTm="33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10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3982" objId="1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719"/>
            <a:ext cx="9144001" cy="6829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2515" y="2277447"/>
            <a:ext cx="1080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h</a:t>
            </a:r>
            <a:endParaRPr lang="vi-VN" sz="12000" b="1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2681" y="2254385"/>
            <a:ext cx="1080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o</a:t>
            </a:r>
            <a:endParaRPr lang="vi-VN" sz="12000" b="1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5816" y="2245180"/>
            <a:ext cx="1080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a</a:t>
            </a:r>
            <a:endParaRPr lang="vi-VN" sz="12000" b="1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7035" y="2282096"/>
            <a:ext cx="1080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h</a:t>
            </a:r>
            <a:endParaRPr lang="vi-VN" sz="12000" b="1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92742" y="2254385"/>
            <a:ext cx="1080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«</a:t>
            </a:r>
            <a:endParaRPr lang="vi-VN" sz="12000" b="1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64375" y="2281770"/>
            <a:ext cx="1080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n</a:t>
            </a:r>
            <a:endParaRPr lang="vi-VN" sz="12000" b="1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20272" y="2254386"/>
            <a:ext cx="1080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g</a:t>
            </a:r>
            <a:endParaRPr lang="vi-VN" sz="12000" b="1">
              <a:solidFill>
                <a:srgbClr val="0000FF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854158" y="2411958"/>
            <a:ext cx="215449" cy="215449"/>
          </a:xfrm>
          <a:prstGeom prst="line">
            <a:avLst/>
          </a:prstGeom>
          <a:ln w="1206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423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00"/>
    </mc:Choice>
    <mc:Fallback xmlns="">
      <p:transition spd="slow" advTm="35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1" grpId="0"/>
      <p:bldP spid="13" grpId="0"/>
      <p:bldP spid="15" grpId="0"/>
    </p:bldLst>
  </p:timing>
  <p:extLst>
    <p:ext uri="{E180D4A7-C9FB-4DFB-919C-405C955672EB}">
      <p14:showEvtLst xmlns:p14="http://schemas.microsoft.com/office/powerpoint/2010/main">
        <p14:triggerEvt type="onClick" time="10878" objId="8"/>
        <p14:triggerEvt type="onClick" time="13123" objId="9"/>
        <p14:triggerEvt type="onClick" time="15307" objId="13"/>
        <p14:triggerEvt type="onClick" time="17355" objId="15"/>
        <p14:triggerEvt type="onClick" time="26026" objId="7"/>
        <p14:triggerEvt type="onClick" time="28053" objId="11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719"/>
            <a:ext cx="9144001" cy="6829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404664"/>
            <a:ext cx="914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-1" y="332656"/>
            <a:ext cx="9144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 quen chữ h</a:t>
            </a:r>
            <a:endParaRPr lang="vi-VN" sz="4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3968" y="980728"/>
            <a:ext cx="86409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0" b="1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vi-VN" sz="35000" b="1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8264" y="62037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19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64"/>
    </mc:Choice>
    <mc:Fallback xmlns="">
      <p:transition spd="slow" advTm="25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8" grpId="1"/>
      <p:bldP spid="8" grpId="2"/>
      <p:bldP spid="8" grpId="3"/>
      <p:bldP spid="8" grpId="4"/>
      <p:bldP spid="8" grpId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719"/>
            <a:ext cx="9144001" cy="6829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3265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Cấu tạo của chữ h</a:t>
            </a:r>
            <a:endParaRPr lang="vi-VN" sz="4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4009" y="692696"/>
            <a:ext cx="124377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0" b="1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vi-VN" sz="35000" b="1">
              <a:solidFill>
                <a:srgbClr val="FF0000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45865"/>
            <a:ext cx="1656184" cy="26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925767" y="1774357"/>
            <a:ext cx="648072" cy="328739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0272" y="61653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47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8"/>
    </mc:Choice>
    <mc:Fallback xmlns="">
      <p:transition spd="slow" advTm="20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1 3.33333E-6 L -0.02414 3.33333E-6 " pathEditMode="relative" rAng="0" ptsTypes="AA">
                                      <p:cBhvr>
                                        <p:cTn id="24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62068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đố</a:t>
            </a:r>
            <a:endParaRPr lang="vi-VN" sz="4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26589"/>
            <a:ext cx="9144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Chiếc kèn nhỏ</a:t>
            </a:r>
          </a:p>
          <a:p>
            <a:pPr algn="ctr"/>
            <a:r>
              <a:rPr lang="vi-VN" sz="480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Trắng trắng tinh</a:t>
            </a:r>
          </a:p>
          <a:p>
            <a:pPr algn="ctr"/>
            <a:r>
              <a:rPr lang="vi-VN" sz="480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Nhụy xinh xinh</a:t>
            </a:r>
          </a:p>
          <a:p>
            <a:pPr algn="ctr"/>
            <a:r>
              <a:rPr lang="vi-VN" sz="480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Thơm thơm ngát</a:t>
            </a:r>
          </a:p>
          <a:p>
            <a:pPr algn="ctr"/>
            <a:r>
              <a:rPr lang="vi-VN" sz="480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Đố là hoa gì?</a:t>
            </a:r>
          </a:p>
          <a:p>
            <a:endParaRPr lang="vi-VN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61.1138" end="595.53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8744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90"/>
    </mc:Choice>
    <mc:Fallback xmlns="">
      <p:transition spd="slow" advTm="22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" y="-12596"/>
            <a:ext cx="9138798" cy="685409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3" t="-1669" r="2329" b="1"/>
          <a:stretch/>
        </p:blipFill>
        <p:spPr>
          <a:xfrm>
            <a:off x="3475313" y="1245989"/>
            <a:ext cx="1475761" cy="1246907"/>
          </a:xfrm>
        </p:spPr>
      </p:pic>
      <p:sp>
        <p:nvSpPr>
          <p:cNvPr id="5" name="TextBox 4"/>
          <p:cNvSpPr txBox="1"/>
          <p:nvPr/>
        </p:nvSpPr>
        <p:spPr>
          <a:xfrm>
            <a:off x="0" y="620688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đố nói về hoa gì?</a:t>
            </a:r>
            <a:endParaRPr lang="vi-VN" sz="3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7086" y="1613991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1. Hoa huệ</a:t>
            </a:r>
            <a:endParaRPr lang="vi-VN" sz="2400" b="1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6361" y="4219000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3. Hoa loa kèn</a:t>
            </a:r>
            <a:endParaRPr lang="vi-VN" sz="2400" b="1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588" y="3903124"/>
            <a:ext cx="1504361" cy="118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687" y="2636912"/>
            <a:ext cx="1504361" cy="111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5974" y="2893607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2. Hoa đồng tiền</a:t>
            </a:r>
            <a:endParaRPr lang="vi-VN" sz="2400" b="1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8" r="21045"/>
          <a:stretch/>
        </p:blipFill>
        <p:spPr>
          <a:xfrm>
            <a:off x="5868144" y="2667236"/>
            <a:ext cx="1106502" cy="10887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8" r="21045"/>
          <a:stretch/>
        </p:blipFill>
        <p:spPr>
          <a:xfrm>
            <a:off x="5580112" y="1300449"/>
            <a:ext cx="1106502" cy="1088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235" y="4018384"/>
            <a:ext cx="1071563" cy="10668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20272" y="61317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440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4"/>
    </mc:Choice>
    <mc:Fallback xmlns="">
      <p:transition spd="slow" advTm="2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10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8" grpId="0"/>
      <p:bldP spid="11" grpId="0"/>
    </p:bldLst>
  </p:timing>
  <p:extLst>
    <p:ext uri="{E180D4A7-C9FB-4DFB-919C-405C955672EB}">
      <p14:showEvtLst xmlns:p14="http://schemas.microsoft.com/office/powerpoint/2010/main">
        <p14:triggerEvt type="onClick" time="13326" objId="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719"/>
            <a:ext cx="9144001" cy="68294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9" b="7957"/>
          <a:stretch/>
        </p:blipFill>
        <p:spPr>
          <a:xfrm>
            <a:off x="1458711" y="764704"/>
            <a:ext cx="6137625" cy="45365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91680" y="5301208"/>
            <a:ext cx="57606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00FF"/>
                </a:solidFill>
                <a:latin typeface=".VnAvant" pitchFamily="34" charset="0"/>
              </a:rPr>
              <a:t>Hoa loa kÌn</a:t>
            </a:r>
            <a:endParaRPr lang="vi-VN" sz="6600" b="1">
              <a:solidFill>
                <a:srgbClr val="0000FF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2.132" end="1751.81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0272" y="62037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80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42"/>
    </mc:Choice>
    <mc:Fallback xmlns="">
      <p:transition spd="slow" advTm="28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1" grpId="1"/>
      <p:bldP spid="11" grpId="2"/>
      <p:bldP spid="11" grpId="3"/>
      <p:bldP spid="11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44" y="0"/>
            <a:ext cx="9144001" cy="6829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5415" y="2386214"/>
            <a:ext cx="10801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800" b="1">
                <a:solidFill>
                  <a:srgbClr val="0000FF"/>
                </a:solidFill>
                <a:latin typeface=".VnAvant" pitchFamily="34" charset="0"/>
              </a:rPr>
              <a:t>h</a:t>
            </a:r>
            <a:endParaRPr lang="vi-VN" sz="9800" b="1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1611" y="2358503"/>
            <a:ext cx="10801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800" b="1">
                <a:solidFill>
                  <a:srgbClr val="0000FF"/>
                </a:solidFill>
                <a:latin typeface=".VnAvant" pitchFamily="34" charset="0"/>
              </a:rPr>
              <a:t>o</a:t>
            </a:r>
            <a:endParaRPr lang="vi-VN" sz="9800" b="1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4631" y="2349298"/>
            <a:ext cx="10801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800" b="1">
                <a:solidFill>
                  <a:srgbClr val="0000FF"/>
                </a:solidFill>
                <a:latin typeface=".VnAvant" pitchFamily="34" charset="0"/>
              </a:rPr>
              <a:t>a</a:t>
            </a:r>
            <a:endParaRPr lang="vi-VN" sz="9800" b="1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9103" y="2377008"/>
            <a:ext cx="10801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800" b="1">
                <a:solidFill>
                  <a:srgbClr val="0000FF"/>
                </a:solidFill>
                <a:latin typeface=".VnAvant" pitchFamily="34" charset="0"/>
              </a:rPr>
              <a:t>l</a:t>
            </a:r>
            <a:endParaRPr lang="vi-VN" sz="9800" b="1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8347" y="2348880"/>
            <a:ext cx="10801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800" b="1">
                <a:solidFill>
                  <a:srgbClr val="0000FF"/>
                </a:solidFill>
                <a:latin typeface=".VnAvant" pitchFamily="34" charset="0"/>
              </a:rPr>
              <a:t>o</a:t>
            </a:r>
            <a:endParaRPr lang="vi-VN" sz="9800" b="1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1557" y="2348880"/>
            <a:ext cx="10801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800" b="1">
                <a:solidFill>
                  <a:srgbClr val="0000FF"/>
                </a:solidFill>
                <a:latin typeface=".VnAvant" pitchFamily="34" charset="0"/>
              </a:rPr>
              <a:t>a</a:t>
            </a:r>
            <a:endParaRPr lang="vi-VN" sz="9800" b="1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0273" y="2376172"/>
            <a:ext cx="10801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800" b="1">
                <a:solidFill>
                  <a:srgbClr val="0000FF"/>
                </a:solidFill>
                <a:latin typeface=".VnAvant" pitchFamily="34" charset="0"/>
              </a:rPr>
              <a:t>k</a:t>
            </a:r>
            <a:endParaRPr lang="vi-VN" sz="9800" b="1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30353" y="2358504"/>
            <a:ext cx="10801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800" b="1">
                <a:solidFill>
                  <a:srgbClr val="0000FF"/>
                </a:solidFill>
                <a:latin typeface=".VnAvant" pitchFamily="34" charset="0"/>
              </a:rPr>
              <a:t>e</a:t>
            </a:r>
            <a:endParaRPr lang="vi-VN" sz="9800" b="1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36296" y="2386213"/>
            <a:ext cx="10801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800" b="1">
                <a:solidFill>
                  <a:srgbClr val="0000FF"/>
                </a:solidFill>
                <a:latin typeface=".VnAvant" pitchFamily="34" charset="0"/>
              </a:rPr>
              <a:t>n</a:t>
            </a:r>
            <a:endParaRPr lang="vi-VN" sz="9800" b="1">
              <a:solidFill>
                <a:srgbClr val="0000FF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0272" y="6131768"/>
            <a:ext cx="609600" cy="6096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6790393" y="2673203"/>
            <a:ext cx="301887" cy="107725"/>
          </a:xfrm>
          <a:prstGeom prst="line">
            <a:avLst/>
          </a:prstGeom>
          <a:ln w="1206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1021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28"/>
    </mc:Choice>
    <mc:Fallback xmlns="">
      <p:transition spd="slow" advTm="45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 isNarration="1">
              <p:cMediaNode vol="10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  <p:bldP spid="15" grpId="0"/>
      <p:bldP spid="16" grpId="0"/>
      <p:bldP spid="17" grpId="0"/>
    </p:bldLst>
  </p:timing>
  <p:extLst>
    <p:ext uri="{E180D4A7-C9FB-4DFB-919C-405C955672EB}">
      <p14:showEvtLst xmlns:p14="http://schemas.microsoft.com/office/powerpoint/2010/main">
        <p14:triggerEvt type="onClick" time="24462" objId="11"/>
        <p14:triggerEvt type="onClick" time="26678" objId="16"/>
        <p14:triggerEvt type="onClick" time="29126" objId="17"/>
        <p14:triggerEvt type="onClick" time="31583" objId="7"/>
        <p14:triggerEvt type="onClick" time="36154" objId="1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5.6|4.3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.2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9.8|2.3|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9.1|7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4.4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.2|1.3|11.3|1.2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.4|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6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6.3|2.4|4.7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2|1.3|11.1|1.3|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|2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2067</TotalTime>
  <Words>240</Words>
  <Application>Microsoft Office PowerPoint</Application>
  <PresentationFormat>On-screen Show (4:3)</PresentationFormat>
  <Paragraphs>95</Paragraphs>
  <Slides>24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Calibri</vt:lpstr>
      <vt:lpstr>Arial</vt:lpstr>
      <vt:lpstr>UTM VnAvant</vt:lpstr>
      <vt:lpstr>.VnAvant</vt:lpstr>
      <vt:lpstr>Verdana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Lop A1</cp:lastModifiedBy>
  <cp:revision>234</cp:revision>
  <dcterms:created xsi:type="dcterms:W3CDTF">2021-11-26T14:07:07Z</dcterms:created>
  <dcterms:modified xsi:type="dcterms:W3CDTF">2024-01-04T03:11:35Z</dcterms:modified>
</cp:coreProperties>
</file>