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61" r:id="rId5"/>
    <p:sldId id="264" r:id="rId6"/>
    <p:sldId id="265" r:id="rId7"/>
    <p:sldId id="266" r:id="rId8"/>
    <p:sldId id="267" r:id="rId9"/>
    <p:sldId id="268" r:id="rId10"/>
    <p:sldId id="269" r:id="rId11"/>
    <p:sldId id="271" r:id="rId12"/>
    <p:sldId id="272"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0066"/>
    <a:srgbClr val="FF6600"/>
    <a:srgbClr val="3134A5"/>
    <a:srgbClr val="1DB9AA"/>
    <a:srgbClr val="AE5B28"/>
    <a:srgbClr val="A03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EFBD5F-934D-4909-9378-F8421DDCA257}"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116900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FBD5F-934D-4909-9378-F8421DDCA257}"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248472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FBD5F-934D-4909-9378-F8421DDCA257}"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119551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FBD5F-934D-4909-9378-F8421DDCA257}"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17558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FBD5F-934D-4909-9378-F8421DDCA257}"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49225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EFBD5F-934D-4909-9378-F8421DDCA257}"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54807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EFBD5F-934D-4909-9378-F8421DDCA257}"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296388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FBD5F-934D-4909-9378-F8421DDCA257}"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410261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FBD5F-934D-4909-9378-F8421DDCA257}"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305664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FBD5F-934D-4909-9378-F8421DDCA257}"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66590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FBD5F-934D-4909-9378-F8421DDCA257}"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BF902-BF1E-4210-A126-BF61FD4754FB}" type="slidenum">
              <a:rPr lang="en-US" smtClean="0"/>
              <a:t>‹#›</a:t>
            </a:fld>
            <a:endParaRPr lang="en-US"/>
          </a:p>
        </p:txBody>
      </p:sp>
    </p:spTree>
    <p:extLst>
      <p:ext uri="{BB962C8B-B14F-4D97-AF65-F5344CB8AC3E}">
        <p14:creationId xmlns:p14="http://schemas.microsoft.com/office/powerpoint/2010/main" val="400803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FBD5F-934D-4909-9378-F8421DDCA257}" type="datetimeFigureOut">
              <a:rPr lang="en-US" smtClean="0"/>
              <a:t>12/16/2021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BF902-BF1E-4210-A126-BF61FD4754FB}" type="slidenum">
              <a:rPr lang="en-US" smtClean="0"/>
              <a:t>‹#›</a:t>
            </a:fld>
            <a:endParaRPr lang="en-US"/>
          </a:p>
        </p:txBody>
      </p:sp>
    </p:spTree>
    <p:extLst>
      <p:ext uri="{BB962C8B-B14F-4D97-AF65-F5344CB8AC3E}">
        <p14:creationId xmlns:p14="http://schemas.microsoft.com/office/powerpoint/2010/main" val="96351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audio" Target="../media/audio2.wav"/><Relationship Id="rId7" Type="http://schemas.openxmlformats.org/officeDocument/2006/relationships/image" Target="../media/image26.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7.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audio" Target="../media/audio2.wav"/><Relationship Id="rId7" Type="http://schemas.openxmlformats.org/officeDocument/2006/relationships/image" Target="../media/image29.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7.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audio" Target="../media/audio2.wav"/><Relationship Id="rId7" Type="http://schemas.openxmlformats.org/officeDocument/2006/relationships/image" Target="../media/image31.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7.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2.xml"/><Relationship Id="rId5" Type="http://schemas.openxmlformats.org/officeDocument/2006/relationships/slide" Target="slide9.xml"/><Relationship Id="rId10" Type="http://schemas.openxmlformats.org/officeDocument/2006/relationships/slide" Target="slide4.xml"/><Relationship Id="rId4" Type="http://schemas.openxmlformats.org/officeDocument/2006/relationships/slide" Target="slide7.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audio" Target="../media/audio2.wav"/><Relationship Id="rId7"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7.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audio" Target="../media/audio2.wav"/><Relationship Id="rId7"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7.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2.wav"/><Relationship Id="rId7"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7.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audio" Target="../media/audio2.wav"/><Relationship Id="rId7"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7.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audio" Target="../media/audio2.wav"/><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7.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015" y="632520"/>
            <a:ext cx="9144000" cy="677108"/>
          </a:xfrm>
          <a:prstGeom prst="rect">
            <a:avLst/>
          </a:prstGeom>
          <a:noFill/>
        </p:spPr>
        <p:txBody>
          <a:bodyPr wrap="square" rtlCol="0">
            <a:spAutoFit/>
          </a:bodyPr>
          <a:lstStyle/>
          <a:p>
            <a:pPr algn="ctr"/>
            <a:r>
              <a:rPr lang="en-US" sz="1900" smtClean="0">
                <a:solidFill>
                  <a:srgbClr val="6600CC"/>
                </a:solidFill>
                <a:latin typeface="Times New Roman" pitchFamily="18" charset="0"/>
                <a:cs typeface="Times New Roman" pitchFamily="18" charset="0"/>
              </a:rPr>
              <a:t>UBND QUẬN LONG BIÊN</a:t>
            </a:r>
          </a:p>
          <a:p>
            <a:pPr algn="ctr"/>
            <a:r>
              <a:rPr lang="en-US" sz="1900" b="1" smtClean="0">
                <a:solidFill>
                  <a:srgbClr val="6600CC"/>
                </a:solidFill>
                <a:latin typeface="Times New Roman" pitchFamily="18" charset="0"/>
                <a:cs typeface="Times New Roman" pitchFamily="18" charset="0"/>
              </a:rPr>
              <a:t>TRƯỜNG MẦM NON BẮC CẦU</a:t>
            </a:r>
            <a:endParaRPr lang="vi-VN" sz="1900" b="1">
              <a:solidFill>
                <a:srgbClr val="6600CC"/>
              </a:solidFill>
              <a:latin typeface="Times New Roman" pitchFamily="18" charset="0"/>
              <a:cs typeface="Times New Roman"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919" y="1302534"/>
            <a:ext cx="914162" cy="914162"/>
          </a:xfrm>
          <a:prstGeom prst="rect">
            <a:avLst/>
          </a:prstGeom>
        </p:spPr>
      </p:pic>
      <p:sp>
        <p:nvSpPr>
          <p:cNvPr id="10" name="TextBox 9"/>
          <p:cNvSpPr txBox="1"/>
          <p:nvPr/>
        </p:nvSpPr>
        <p:spPr>
          <a:xfrm>
            <a:off x="0" y="2933490"/>
            <a:ext cx="9144000" cy="523220"/>
          </a:xfrm>
          <a:prstGeom prst="rect">
            <a:avLst/>
          </a:prstGeom>
          <a:noFill/>
        </p:spPr>
        <p:txBody>
          <a:bodyPr wrap="square" rtlCol="0">
            <a:spAutoFit/>
          </a:bodyPr>
          <a:lstStyle/>
          <a:p>
            <a:pPr algn="ctr"/>
            <a:r>
              <a:rPr lang="en-US" sz="2800" b="1" smtClean="0">
                <a:solidFill>
                  <a:srgbClr val="0000FF"/>
                </a:solidFill>
                <a:latin typeface="Times New Roman" pitchFamily="18" charset="0"/>
                <a:cs typeface="Times New Roman" pitchFamily="18" charset="0"/>
              </a:rPr>
              <a:t>Ô SỐ BÍ MẬT</a:t>
            </a:r>
            <a:endParaRPr lang="vi-VN" sz="2800" b="1">
              <a:solidFill>
                <a:srgbClr val="0000FF"/>
              </a:solidFill>
              <a:latin typeface="Times New Roman" pitchFamily="18" charset="0"/>
              <a:cs typeface="Times New Roman" pitchFamily="18" charset="0"/>
            </a:endParaRPr>
          </a:p>
        </p:txBody>
      </p:sp>
      <p:sp>
        <p:nvSpPr>
          <p:cNvPr id="12" name="TextBox 11"/>
          <p:cNvSpPr txBox="1"/>
          <p:nvPr/>
        </p:nvSpPr>
        <p:spPr>
          <a:xfrm>
            <a:off x="-13855" y="3516868"/>
            <a:ext cx="9144000" cy="523220"/>
          </a:xfrm>
          <a:prstGeom prst="rect">
            <a:avLst/>
          </a:prstGeom>
          <a:noFill/>
        </p:spPr>
        <p:txBody>
          <a:bodyPr wrap="square" rtlCol="0">
            <a:spAutoFit/>
          </a:bodyPr>
          <a:lstStyle/>
          <a:p>
            <a:pPr algn="ctr"/>
            <a:r>
              <a:rPr lang="en-US" sz="2800" b="1" smtClean="0">
                <a:solidFill>
                  <a:srgbClr val="FF6600"/>
                </a:solidFill>
                <a:latin typeface="Times New Roman" pitchFamily="18" charset="0"/>
                <a:cs typeface="Times New Roman" pitchFamily="18" charset="0"/>
              </a:rPr>
              <a:t>Đề tài: </a:t>
            </a:r>
            <a:r>
              <a:rPr lang="en-US" sz="2800" b="1" smtClean="0">
                <a:solidFill>
                  <a:srgbClr val="FF6600"/>
                </a:solidFill>
                <a:latin typeface="Times New Roman" pitchFamily="18" charset="0"/>
                <a:cs typeface="Times New Roman" pitchFamily="18" charset="0"/>
              </a:rPr>
              <a:t>Giải câu đố và câu hỏi về các con vật</a:t>
            </a:r>
            <a:endParaRPr lang="vi-VN" sz="2800" b="1">
              <a:solidFill>
                <a:srgbClr val="FF6600"/>
              </a:solidFill>
              <a:latin typeface="Times New Roman" pitchFamily="18" charset="0"/>
              <a:cs typeface="Times New Roman" pitchFamily="18" charset="0"/>
            </a:endParaRPr>
          </a:p>
        </p:txBody>
      </p:sp>
      <p:sp>
        <p:nvSpPr>
          <p:cNvPr id="14" name="TextBox 13"/>
          <p:cNvSpPr txBox="1"/>
          <p:nvPr/>
        </p:nvSpPr>
        <p:spPr>
          <a:xfrm>
            <a:off x="0" y="4094020"/>
            <a:ext cx="9144000" cy="461665"/>
          </a:xfrm>
          <a:prstGeom prst="rect">
            <a:avLst/>
          </a:prstGeom>
          <a:noFill/>
        </p:spPr>
        <p:txBody>
          <a:bodyPr wrap="square" rtlCol="0">
            <a:spAutoFit/>
          </a:bodyPr>
          <a:lstStyle/>
          <a:p>
            <a:pPr algn="ctr"/>
            <a:r>
              <a:rPr lang="en-US" sz="2400" b="1" smtClean="0">
                <a:solidFill>
                  <a:srgbClr val="9900CC"/>
                </a:solidFill>
                <a:latin typeface="Times New Roman" pitchFamily="18" charset="0"/>
                <a:cs typeface="Times New Roman" pitchFamily="18" charset="0"/>
              </a:rPr>
              <a:t>Giáo viên: </a:t>
            </a:r>
            <a:r>
              <a:rPr lang="en-US" sz="2400" b="1" smtClean="0">
                <a:solidFill>
                  <a:srgbClr val="9900CC"/>
                </a:solidFill>
                <a:latin typeface="Times New Roman" pitchFamily="18" charset="0"/>
                <a:cs typeface="Times New Roman" pitchFamily="18" charset="0"/>
              </a:rPr>
              <a:t>Lê Thị Hiền</a:t>
            </a:r>
            <a:endParaRPr lang="vi-VN" sz="2400" b="1">
              <a:solidFill>
                <a:srgbClr val="9900CC"/>
              </a:solidFill>
              <a:latin typeface="Times New Roman" pitchFamily="18" charset="0"/>
              <a:cs typeface="Times New Roman" pitchFamily="18" charset="0"/>
            </a:endParaRPr>
          </a:p>
        </p:txBody>
      </p:sp>
      <p:sp>
        <p:nvSpPr>
          <p:cNvPr id="15" name="TextBox 14"/>
          <p:cNvSpPr txBox="1"/>
          <p:nvPr/>
        </p:nvSpPr>
        <p:spPr>
          <a:xfrm>
            <a:off x="-13855" y="2341602"/>
            <a:ext cx="9144000" cy="553998"/>
          </a:xfrm>
          <a:prstGeom prst="rect">
            <a:avLst/>
          </a:prstGeom>
          <a:noFill/>
        </p:spPr>
        <p:txBody>
          <a:bodyPr wrap="square" rtlCol="0">
            <a:spAutoFit/>
          </a:bodyPr>
          <a:lstStyle/>
          <a:p>
            <a:pPr algn="ctr"/>
            <a:r>
              <a:rPr lang="en-US" sz="3000" b="1" smtClean="0">
                <a:solidFill>
                  <a:srgbClr val="FF0000"/>
                </a:solidFill>
                <a:latin typeface="Times New Roman" pitchFamily="18" charset="0"/>
                <a:cs typeface="Times New Roman" pitchFamily="18" charset="0"/>
              </a:rPr>
              <a:t>TRÒ CHƠI</a:t>
            </a:r>
            <a:endParaRPr lang="vi-VN" sz="3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65000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6934200" y="480060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smtClean="0">
                <a:latin typeface="Times New Roman" panose="02020603050405020304" pitchFamily="18" charset="0"/>
                <a:cs typeface="Times New Roman" panose="02020603050405020304" pitchFamily="18" charset="0"/>
              </a:rPr>
              <a:t>Quay lại</a:t>
            </a:r>
            <a:endParaRPr lang="en-US" sz="1600" b="1">
              <a:latin typeface="Times New Roman" panose="02020603050405020304" pitchFamily="18" charset="0"/>
              <a:cs typeface="Times New Roman" panose="02020603050405020304" pitchFamily="18" charset="0"/>
            </a:endParaRPr>
          </a:p>
        </p:txBody>
      </p:sp>
      <p:sp>
        <p:nvSpPr>
          <p:cNvPr id="4" name="Rounded Rectangle 3"/>
          <p:cNvSpPr/>
          <p:nvPr/>
        </p:nvSpPr>
        <p:spPr>
          <a:xfrm>
            <a:off x="626918" y="381000"/>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914400" y="874067"/>
            <a:ext cx="7315200" cy="461665"/>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Con vật nào sau đây là thú dữ?</a:t>
            </a:r>
            <a:endParaRPr lang="en-US" sz="2400" b="1">
              <a:latin typeface="Times New Roman" panose="02020603050405020304" pitchFamily="18" charset="0"/>
              <a:cs typeface="Times New Roman" panose="02020603050405020304" pitchFamily="18" charset="0"/>
            </a:endParaRPr>
          </a:p>
        </p:txBody>
      </p:sp>
      <p:pic>
        <p:nvPicPr>
          <p:cNvPr id="9"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0"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1"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222" y="2736793"/>
            <a:ext cx="2352956" cy="209151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5936" y="2764503"/>
            <a:ext cx="2833255" cy="2063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0302" y="2819661"/>
            <a:ext cx="3222915" cy="2008648"/>
          </a:xfrm>
          <a:prstGeom prst="roundRect">
            <a:avLst>
              <a:gd name="adj" fmla="val 8594"/>
            </a:avLst>
          </a:prstGeom>
          <a:solidFill>
            <a:srgbClr val="FFFFFF">
              <a:shade val="85000"/>
            </a:srgbClr>
          </a:solidFill>
          <a:ln>
            <a:noFill/>
          </a:ln>
          <a:effectLst>
            <a:outerShdw blurRad="149987" dist="250190" dir="8460000" algn="ctr">
              <a:srgbClr val="000000">
                <a:alpha val="28000"/>
              </a:srgbClr>
            </a:outerShdw>
            <a:reflection blurRad="12700" stA="38000" endPos="28000" dist="5000" dir="5400000" sy="-100000" algn="bl" rotWithShape="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5155715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9"/>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0"/>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1"/>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1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a:hlinkClick r:id="rId4" action="ppaction://hlinksldjump"/>
          </p:cNvPr>
          <p:cNvSpPr/>
          <p:nvPr/>
        </p:nvSpPr>
        <p:spPr>
          <a:xfrm>
            <a:off x="6934200" y="480060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smtClean="0">
                <a:latin typeface="Times New Roman" panose="02020603050405020304" pitchFamily="18" charset="0"/>
                <a:cs typeface="Times New Roman" panose="02020603050405020304" pitchFamily="18" charset="0"/>
              </a:rPr>
              <a:t>Quay lại</a:t>
            </a:r>
            <a:endParaRPr lang="en-US" sz="1600" b="1">
              <a:latin typeface="Times New Roman" panose="02020603050405020304" pitchFamily="18" charset="0"/>
              <a:cs typeface="Times New Roman" panose="02020603050405020304" pitchFamily="18" charset="0"/>
            </a:endParaRPr>
          </a:p>
        </p:txBody>
      </p:sp>
      <p:sp>
        <p:nvSpPr>
          <p:cNvPr id="3" name="Rounded Rectangle 2"/>
          <p:cNvSpPr/>
          <p:nvPr/>
        </p:nvSpPr>
        <p:spPr>
          <a:xfrm>
            <a:off x="762000" y="391391"/>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Câu đố: Đầu nhỏ mà có 4 chân</a:t>
            </a:r>
          </a:p>
          <a:p>
            <a:pPr algn="ctr"/>
            <a:r>
              <a:rPr lang="en-US" sz="2400" b="1" smtClean="0">
                <a:latin typeface="Times New Roman" panose="02020603050405020304" pitchFamily="18" charset="0"/>
                <a:cs typeface="Times New Roman" panose="02020603050405020304" pitchFamily="18" charset="0"/>
              </a:rPr>
              <a:t>Lưng đầy tên nhọn khi cần bắn ngay</a:t>
            </a:r>
          </a:p>
          <a:p>
            <a:pPr algn="ctr"/>
            <a:r>
              <a:rPr lang="en-US" sz="2400" b="1" smtClean="0">
                <a:latin typeface="Times New Roman" panose="02020603050405020304" pitchFamily="18" charset="0"/>
                <a:cs typeface="Times New Roman" panose="02020603050405020304" pitchFamily="18" charset="0"/>
              </a:rPr>
              <a:t>Là con gì?</a:t>
            </a:r>
            <a:endParaRPr lang="en-US" sz="2400" b="1">
              <a:latin typeface="Times New Roman" panose="02020603050405020304" pitchFamily="18" charset="0"/>
              <a:cs typeface="Times New Roman" panose="02020603050405020304" pitchFamily="18" charset="0"/>
            </a:endParaRPr>
          </a:p>
        </p:txBody>
      </p:sp>
      <p:pic>
        <p:nvPicPr>
          <p:cNvPr id="4"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5"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6"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711" y="2417203"/>
            <a:ext cx="2117940" cy="23833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4275" y="2417202"/>
            <a:ext cx="2959849" cy="23833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2510366"/>
            <a:ext cx="2576513" cy="229023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877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4"/>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5"/>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6"/>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a:hlinkClick r:id="rId4" action="ppaction://hlinksldjump"/>
          </p:cNvPr>
          <p:cNvSpPr/>
          <p:nvPr/>
        </p:nvSpPr>
        <p:spPr>
          <a:xfrm>
            <a:off x="6934200" y="480060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smtClean="0">
                <a:latin typeface="Times New Roman" panose="02020603050405020304" pitchFamily="18" charset="0"/>
                <a:cs typeface="Times New Roman" panose="02020603050405020304" pitchFamily="18" charset="0"/>
              </a:rPr>
              <a:t>Quay lại</a:t>
            </a:r>
            <a:endParaRPr lang="en-US" sz="1600" b="1">
              <a:latin typeface="Times New Roman" panose="02020603050405020304" pitchFamily="18" charset="0"/>
              <a:cs typeface="Times New Roman" panose="02020603050405020304" pitchFamily="18" charset="0"/>
            </a:endParaRPr>
          </a:p>
        </p:txBody>
      </p:sp>
      <p:sp>
        <p:nvSpPr>
          <p:cNvPr id="3" name="Rounded Rectangle 2"/>
          <p:cNvSpPr/>
          <p:nvPr/>
        </p:nvSpPr>
        <p:spPr>
          <a:xfrm>
            <a:off x="509154" y="381000"/>
            <a:ext cx="7796646" cy="1676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Times New Roman" panose="02020603050405020304" pitchFamily="18" charset="0"/>
                <a:cs typeface="Times New Roman" panose="02020603050405020304" pitchFamily="18" charset="0"/>
              </a:rPr>
              <a:t>Câu đố: </a:t>
            </a:r>
            <a:r>
              <a:rPr lang="en-US" sz="2400" b="1" smtClean="0">
                <a:latin typeface="Times New Roman" panose="02020603050405020304" pitchFamily="18" charset="0"/>
                <a:cs typeface="Times New Roman" panose="02020603050405020304" pitchFamily="18" charset="0"/>
              </a:rPr>
              <a:t>Con gì là loài ngựa</a:t>
            </a:r>
          </a:p>
          <a:p>
            <a:pPr algn="ctr"/>
            <a:r>
              <a:rPr lang="en-US" sz="2400" b="1" smtClean="0">
                <a:latin typeface="Times New Roman" panose="02020603050405020304" pitchFamily="18" charset="0"/>
                <a:cs typeface="Times New Roman" panose="02020603050405020304" pitchFamily="18" charset="0"/>
              </a:rPr>
              <a:t>Nhưng lông vằn trắng đen</a:t>
            </a:r>
          </a:p>
          <a:p>
            <a:pPr algn="ctr"/>
            <a:r>
              <a:rPr lang="en-US" sz="2400" b="1" smtClean="0">
                <a:latin typeface="Times New Roman" panose="02020603050405020304" pitchFamily="18" charset="0"/>
                <a:cs typeface="Times New Roman" panose="02020603050405020304" pitchFamily="18" charset="0"/>
              </a:rPr>
              <a:t>Ăn lá cây, cỏ dại</a:t>
            </a:r>
          </a:p>
          <a:p>
            <a:pPr algn="ctr"/>
            <a:r>
              <a:rPr lang="en-US" sz="2400" b="1" smtClean="0">
                <a:latin typeface="Times New Roman" panose="02020603050405020304" pitchFamily="18" charset="0"/>
                <a:cs typeface="Times New Roman" panose="02020603050405020304" pitchFamily="18" charset="0"/>
              </a:rPr>
              <a:t>Sống từng đàn đông vui?</a:t>
            </a:r>
            <a:endParaRPr lang="en-US" sz="2400" b="1">
              <a:latin typeface="Times New Roman" panose="02020603050405020304" pitchFamily="18" charset="0"/>
              <a:cs typeface="Times New Roman" panose="02020603050405020304" pitchFamily="18" charset="0"/>
            </a:endParaRPr>
          </a:p>
        </p:txBody>
      </p:sp>
      <p:pic>
        <p:nvPicPr>
          <p:cNvPr id="4"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5"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6"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3967" y="2729346"/>
            <a:ext cx="3067020" cy="18478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2729345"/>
            <a:ext cx="2847975" cy="184785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212" y="2729345"/>
            <a:ext cx="2466975" cy="1847850"/>
          </a:xfrm>
          <a:prstGeom prst="rect">
            <a:avLst/>
          </a:prstGeom>
        </p:spPr>
      </p:pic>
    </p:spTree>
    <p:extLst>
      <p:ext uri="{BB962C8B-B14F-4D97-AF65-F5344CB8AC3E}">
        <p14:creationId xmlns:p14="http://schemas.microsoft.com/office/powerpoint/2010/main" val="92323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4"/>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5"/>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6"/>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211050"/>
            <a:ext cx="9144000" cy="1446550"/>
          </a:xfrm>
          <a:prstGeom prst="rect">
            <a:avLst/>
          </a:prstGeom>
        </p:spPr>
        <p:txBody>
          <a:bodyPr wrap="square">
            <a:spAutoFit/>
          </a:bodyPr>
          <a:lstStyle/>
          <a:p>
            <a:pPr algn="ctr"/>
            <a:r>
              <a:rPr lang="vi-VN" sz="4400" b="1" kern="1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Chúc các bé</a:t>
            </a:r>
          </a:p>
          <a:p>
            <a:pPr algn="ctr"/>
            <a:r>
              <a:rPr lang="vi-VN" sz="44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l</a:t>
            </a:r>
            <a:r>
              <a:rPr lang="vi-VN" sz="4400" b="1" kern="1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uôn chăm ngoan, học giỏi</a:t>
            </a:r>
            <a:endParaRPr lang="vi-VN" sz="44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447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Lá Vàng Nổi Tải Về Trang Trí Lá Nhánh, Chi Nhánh Clipart, Tải Về  Nhánh Cây Xanh, Cành Xanh Nổi Vector và PNG với nền trong suốt để tải xu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 y="-21082"/>
            <a:ext cx="9147629" cy="6957742"/>
          </a:xfrm>
          <a:prstGeom prst="rect">
            <a:avLst/>
          </a:prstGeom>
          <a:noFill/>
          <a:extLst>
            <a:ext uri="{909E8E84-426E-40DD-AFC4-6F175D3DCCD1}">
              <a14:hiddenFill xmlns:a14="http://schemas.microsoft.com/office/drawing/2010/main">
                <a:solidFill>
                  <a:srgbClr val="FFFFFF"/>
                </a:solidFill>
              </a14:hiddenFill>
            </a:ext>
          </a:extLst>
        </p:spPr>
      </p:pic>
      <p:sp>
        <p:nvSpPr>
          <p:cNvPr id="10" name="Regular Pentagon 9"/>
          <p:cNvSpPr/>
          <p:nvPr/>
        </p:nvSpPr>
        <p:spPr>
          <a:xfrm>
            <a:off x="119766" y="5010578"/>
            <a:ext cx="2014750" cy="1489500"/>
          </a:xfrm>
          <a:prstGeom prst="pentag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57341" y="0"/>
            <a:ext cx="2792752"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TRÒ CHƠI</a:t>
            </a:r>
            <a:endParaRPr lang="en-US" sz="4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7" name="TextBox 6"/>
          <p:cNvSpPr txBox="1"/>
          <p:nvPr/>
        </p:nvSpPr>
        <p:spPr>
          <a:xfrm>
            <a:off x="457200" y="5547578"/>
            <a:ext cx="1380986" cy="584775"/>
          </a:xfrm>
          <a:prstGeom prst="rect">
            <a:avLst/>
          </a:prstGeom>
          <a:noFill/>
        </p:spPr>
        <p:txBody>
          <a:bodyPr wrap="square" rtlCol="0">
            <a:spAutoFit/>
          </a:bodyPr>
          <a:lstStyle/>
          <a:p>
            <a:pPr algn="ctr"/>
            <a:r>
              <a:rPr lang="en-US" sz="3200" b="1">
                <a:solidFill>
                  <a:srgbClr val="FFFF00"/>
                </a:solidFill>
                <a:latin typeface="Times New Roman" panose="02020603050405020304" pitchFamily="18" charset="0"/>
                <a:cs typeface="Times New Roman" panose="02020603050405020304" pitchFamily="18" charset="0"/>
              </a:rPr>
              <a:t>Ô</a:t>
            </a:r>
          </a:p>
        </p:txBody>
      </p:sp>
      <p:cxnSp>
        <p:nvCxnSpPr>
          <p:cNvPr id="23" name="Straight Connector 22"/>
          <p:cNvCxnSpPr/>
          <p:nvPr/>
        </p:nvCxnSpPr>
        <p:spPr>
          <a:xfrm flipV="1">
            <a:off x="3771900" y="762000"/>
            <a:ext cx="0" cy="161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p:cNvCxnSpPr>
          <p:nvPr/>
        </p:nvCxnSpPr>
        <p:spPr>
          <a:xfrm flipH="1" flipV="1">
            <a:off x="937545" y="3124200"/>
            <a:ext cx="189596" cy="1886378"/>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53200" y="5226269"/>
            <a:ext cx="2590800" cy="77368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Lớp</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học</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vui</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vẻ</a:t>
            </a:r>
            <a:endPar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Khối</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MGN</a:t>
            </a:r>
            <a:endParaRPr lang="en-US" sz="2400" b="1" cap="none" spc="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p:txBody>
      </p:sp>
      <p:grpSp>
        <p:nvGrpSpPr>
          <p:cNvPr id="16" name="Group 15"/>
          <p:cNvGrpSpPr/>
          <p:nvPr/>
        </p:nvGrpSpPr>
        <p:grpSpPr>
          <a:xfrm>
            <a:off x="6553200" y="4856181"/>
            <a:ext cx="2590800" cy="2057400"/>
            <a:chOff x="6400800" y="4182046"/>
            <a:chExt cx="2590800" cy="2489200"/>
          </a:xfrm>
        </p:grpSpPr>
        <p:pic>
          <p:nvPicPr>
            <p:cNvPr id="17" name="Picture 16" descr="dbc9aafd8680de1bd273b718ee6fd0fd-removebg-preview.png"/>
            <p:cNvPicPr>
              <a:picLocks noChangeAspect="1"/>
            </p:cNvPicPr>
            <p:nvPr/>
          </p:nvPicPr>
          <p:blipFill>
            <a:blip r:embed="rId3"/>
            <a:stretch>
              <a:fillRect/>
            </a:stretch>
          </p:blipFill>
          <p:spPr>
            <a:xfrm>
              <a:off x="6477000" y="4182046"/>
              <a:ext cx="2438400" cy="2489200"/>
            </a:xfrm>
            <a:prstGeom prst="rect">
              <a:avLst/>
            </a:prstGeom>
          </p:spPr>
        </p:pic>
        <p:sp>
          <p:nvSpPr>
            <p:cNvPr id="18" name="Rectangle 17"/>
            <p:cNvSpPr/>
            <p:nvPr/>
          </p:nvSpPr>
          <p:spPr>
            <a:xfrm>
              <a:off x="6400800" y="4629807"/>
              <a:ext cx="2590800" cy="100540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Lớp</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học</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vui</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vẻ</a:t>
              </a:r>
              <a:endPar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2400" b="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Mẫu giáo lớn</a:t>
              </a:r>
              <a:endParaRPr lang="en-US" sz="2400" b="1" cap="none" spc="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228" y="0"/>
            <a:ext cx="1142762" cy="1142762"/>
          </a:xfrm>
          <a:prstGeom prst="rect">
            <a:avLst/>
          </a:prstGeom>
        </p:spPr>
      </p:pic>
      <p:sp>
        <p:nvSpPr>
          <p:cNvPr id="34" name="Regular Pentagon 33"/>
          <p:cNvSpPr/>
          <p:nvPr/>
        </p:nvSpPr>
        <p:spPr>
          <a:xfrm>
            <a:off x="2481050" y="4301700"/>
            <a:ext cx="2014750" cy="1489500"/>
          </a:xfrm>
          <a:prstGeom prst="pentag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818484" y="4838700"/>
            <a:ext cx="1380986" cy="584775"/>
          </a:xfrm>
          <a:prstGeom prst="rect">
            <a:avLst/>
          </a:prstGeom>
          <a:noFill/>
        </p:spPr>
        <p:txBody>
          <a:bodyPr wrap="square" rtlCol="0">
            <a:spAutoFit/>
          </a:bodyPr>
          <a:lstStyle/>
          <a:p>
            <a:pPr algn="ctr"/>
            <a:r>
              <a:rPr lang="en-US" sz="3200" b="1" smtClean="0">
                <a:solidFill>
                  <a:srgbClr val="FFFF00"/>
                </a:solidFill>
                <a:latin typeface="Times New Roman" panose="02020603050405020304" pitchFamily="18" charset="0"/>
                <a:cs typeface="Times New Roman" panose="02020603050405020304" pitchFamily="18" charset="0"/>
              </a:rPr>
              <a:t>Số</a:t>
            </a:r>
            <a:endParaRPr lang="en-US" sz="3200" b="1">
              <a:solidFill>
                <a:srgbClr val="FFFF00"/>
              </a:solidFill>
              <a:latin typeface="Times New Roman" panose="02020603050405020304" pitchFamily="18" charset="0"/>
              <a:cs typeface="Times New Roman" panose="02020603050405020304" pitchFamily="18" charset="0"/>
            </a:endParaRPr>
          </a:p>
        </p:txBody>
      </p:sp>
      <p:cxnSp>
        <p:nvCxnSpPr>
          <p:cNvPr id="36" name="Straight Connector 35"/>
          <p:cNvCxnSpPr>
            <a:stCxn id="34" idx="0"/>
          </p:cNvCxnSpPr>
          <p:nvPr/>
        </p:nvCxnSpPr>
        <p:spPr>
          <a:xfrm flipH="1" flipV="1">
            <a:off x="3329464" y="2720122"/>
            <a:ext cx="158961" cy="1581578"/>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gular Pentagon 37"/>
          <p:cNvSpPr/>
          <p:nvPr/>
        </p:nvSpPr>
        <p:spPr>
          <a:xfrm>
            <a:off x="4800600" y="3486578"/>
            <a:ext cx="2014750" cy="1489500"/>
          </a:xfrm>
          <a:prstGeom prst="pentag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138034" y="4023578"/>
            <a:ext cx="1380986" cy="584775"/>
          </a:xfrm>
          <a:prstGeom prst="rect">
            <a:avLst/>
          </a:prstGeom>
          <a:noFill/>
        </p:spPr>
        <p:txBody>
          <a:bodyPr wrap="square" rtlCol="0">
            <a:spAutoFit/>
          </a:bodyPr>
          <a:lstStyle/>
          <a:p>
            <a:pPr algn="ctr"/>
            <a:r>
              <a:rPr lang="en-US" sz="3200" b="1" smtClean="0">
                <a:solidFill>
                  <a:srgbClr val="FFFF00"/>
                </a:solidFill>
                <a:latin typeface="Times New Roman" panose="02020603050405020304" pitchFamily="18" charset="0"/>
                <a:cs typeface="Times New Roman" panose="02020603050405020304" pitchFamily="18" charset="0"/>
              </a:rPr>
              <a:t>Bí</a:t>
            </a:r>
            <a:endParaRPr lang="en-US" sz="3200" b="1">
              <a:solidFill>
                <a:srgbClr val="FFFF00"/>
              </a:solidFill>
              <a:latin typeface="Times New Roman" panose="02020603050405020304" pitchFamily="18" charset="0"/>
              <a:cs typeface="Times New Roman" panose="02020603050405020304" pitchFamily="18" charset="0"/>
            </a:endParaRPr>
          </a:p>
        </p:txBody>
      </p:sp>
      <p:cxnSp>
        <p:nvCxnSpPr>
          <p:cNvPr id="40" name="Straight Connector 39"/>
          <p:cNvCxnSpPr>
            <a:stCxn id="38" idx="0"/>
          </p:cNvCxnSpPr>
          <p:nvPr/>
        </p:nvCxnSpPr>
        <p:spPr>
          <a:xfrm flipH="1" flipV="1">
            <a:off x="5649014" y="1905000"/>
            <a:ext cx="158961" cy="1581578"/>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gular Pentagon 40"/>
          <p:cNvSpPr/>
          <p:nvPr/>
        </p:nvSpPr>
        <p:spPr>
          <a:xfrm>
            <a:off x="6934200" y="2497792"/>
            <a:ext cx="2014750" cy="1489500"/>
          </a:xfrm>
          <a:prstGeom prst="pentag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271634" y="3034792"/>
            <a:ext cx="1380986" cy="584775"/>
          </a:xfrm>
          <a:prstGeom prst="rect">
            <a:avLst/>
          </a:prstGeom>
          <a:noFill/>
        </p:spPr>
        <p:txBody>
          <a:bodyPr wrap="square" rtlCol="0">
            <a:spAutoFit/>
          </a:bodyPr>
          <a:lstStyle/>
          <a:p>
            <a:pPr algn="ctr"/>
            <a:r>
              <a:rPr lang="en-US" sz="3200" b="1" smtClean="0">
                <a:solidFill>
                  <a:srgbClr val="FFFF00"/>
                </a:solidFill>
                <a:latin typeface="Times New Roman" panose="02020603050405020304" pitchFamily="18" charset="0"/>
                <a:cs typeface="Times New Roman" panose="02020603050405020304" pitchFamily="18" charset="0"/>
              </a:rPr>
              <a:t>Mật</a:t>
            </a:r>
            <a:endParaRPr lang="en-US" sz="3200" b="1">
              <a:solidFill>
                <a:srgbClr val="FFFF00"/>
              </a:solidFill>
              <a:latin typeface="Times New Roman" panose="02020603050405020304" pitchFamily="18" charset="0"/>
              <a:cs typeface="Times New Roman" panose="02020603050405020304" pitchFamily="18" charset="0"/>
            </a:endParaRPr>
          </a:p>
        </p:txBody>
      </p:sp>
      <p:cxnSp>
        <p:nvCxnSpPr>
          <p:cNvPr id="43" name="Straight Connector 42"/>
          <p:cNvCxnSpPr>
            <a:stCxn id="41" idx="0"/>
          </p:cNvCxnSpPr>
          <p:nvPr/>
        </p:nvCxnSpPr>
        <p:spPr>
          <a:xfrm flipH="1" flipV="1">
            <a:off x="7836043" y="1447800"/>
            <a:ext cx="105532" cy="10499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0414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21" presetClass="entr" presetSubtype="1"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heel(1)">
                                      <p:cBhvr>
                                        <p:cTn id="18" dur="2000"/>
                                        <p:tgtEl>
                                          <p:spTgt spid="34"/>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heel(1)">
                                      <p:cBhvr>
                                        <p:cTn id="21" dur="2000"/>
                                        <p:tgtEl>
                                          <p:spTgt spid="3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heel(1)">
                                      <p:cBhvr>
                                        <p:cTn id="24" dur="2000"/>
                                        <p:tgtEl>
                                          <p:spTgt spid="3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heel(1)">
                                      <p:cBhvr>
                                        <p:cTn id="27" dur="2000"/>
                                        <p:tgtEl>
                                          <p:spTgt spid="3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heel(1)">
                                      <p:cBhvr>
                                        <p:cTn id="30" dur="2000"/>
                                        <p:tgtEl>
                                          <p:spTgt spid="4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heel(1)">
                                      <p:cBhvr>
                                        <p:cTn id="3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7" grpId="0"/>
      <p:bldP spid="34" grpId="0" animBg="1"/>
      <p:bldP spid="35" grpId="0"/>
      <p:bldP spid="38" grpId="0" animBg="1"/>
      <p:bldP spid="39" grpId="0"/>
      <p:bldP spid="41" grpId="0" animBg="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14" y="228600"/>
            <a:ext cx="8134841" cy="6376837"/>
          </a:xfrm>
          <a:prstGeom prst="rect">
            <a:avLst/>
          </a:prstGeom>
        </p:spPr>
      </p:pic>
      <p:sp>
        <p:nvSpPr>
          <p:cNvPr id="30" name="Rectangle 29">
            <a:hlinkClick r:id="rId3" action="ppaction://hlinksldjump"/>
          </p:cNvPr>
          <p:cNvSpPr/>
          <p:nvPr/>
        </p:nvSpPr>
        <p:spPr>
          <a:xfrm>
            <a:off x="481941" y="4480659"/>
            <a:ext cx="2747256" cy="2156663"/>
          </a:xfrm>
          <a:prstGeom prst="rect">
            <a:avLst/>
          </a:prstGeom>
          <a:solidFill>
            <a:srgbClr val="AE5B2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4" action="ppaction://hlinksldjump"/>
          </p:cNvPr>
          <p:cNvSpPr/>
          <p:nvPr/>
        </p:nvSpPr>
        <p:spPr>
          <a:xfrm>
            <a:off x="471055" y="2342999"/>
            <a:ext cx="2747256" cy="2156663"/>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p:cNvPr>
          <p:cNvSpPr/>
          <p:nvPr/>
        </p:nvSpPr>
        <p:spPr>
          <a:xfrm>
            <a:off x="5945773" y="2328484"/>
            <a:ext cx="2747256" cy="2156663"/>
          </a:xfrm>
          <a:prstGeom prst="rect">
            <a:avLst/>
          </a:prstGeom>
          <a:solidFill>
            <a:srgbClr val="A0368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6" action="ppaction://hlinksldjump"/>
          </p:cNvPr>
          <p:cNvSpPr/>
          <p:nvPr/>
        </p:nvSpPr>
        <p:spPr>
          <a:xfrm>
            <a:off x="3218463" y="2342999"/>
            <a:ext cx="2747256" cy="2156663"/>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p:cNvPr>
          <p:cNvSpPr/>
          <p:nvPr/>
        </p:nvSpPr>
        <p:spPr>
          <a:xfrm>
            <a:off x="3232318" y="4499662"/>
            <a:ext cx="2747256" cy="2156663"/>
          </a:xfrm>
          <a:prstGeom prst="rect">
            <a:avLst/>
          </a:prstGeom>
          <a:solidFill>
            <a:srgbClr val="1DB9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1" name="Rectangle 30">
            <a:hlinkClick r:id="rId8" action="ppaction://hlinksldjump"/>
          </p:cNvPr>
          <p:cNvSpPr/>
          <p:nvPr/>
        </p:nvSpPr>
        <p:spPr>
          <a:xfrm>
            <a:off x="5945773" y="186335"/>
            <a:ext cx="2747256" cy="2156663"/>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9" action="ppaction://hlinksldjump"/>
          </p:cNvPr>
          <p:cNvSpPr/>
          <p:nvPr/>
        </p:nvSpPr>
        <p:spPr>
          <a:xfrm>
            <a:off x="3230931" y="186336"/>
            <a:ext cx="2747256" cy="2156663"/>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10" action="ppaction://hlinksldjump"/>
          </p:cNvPr>
          <p:cNvSpPr/>
          <p:nvPr/>
        </p:nvSpPr>
        <p:spPr>
          <a:xfrm>
            <a:off x="475759" y="171822"/>
            <a:ext cx="2747256" cy="215666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4809" y="529103"/>
            <a:ext cx="1905000" cy="923330"/>
          </a:xfrm>
          <a:prstGeom prst="rect">
            <a:avLst/>
          </a:prstGeom>
          <a:noFill/>
        </p:spPr>
        <p:txBody>
          <a:bodyPr wrap="square" lIns="91440" tIns="45720" rIns="91440" bIns="45720">
            <a:spAutoFit/>
          </a:bodyPr>
          <a:lstStyle/>
          <a:p>
            <a:pPr algn="ctr"/>
            <a:r>
              <a:rPr lang="en-US"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Rectangle 16"/>
          <p:cNvSpPr/>
          <p:nvPr/>
        </p:nvSpPr>
        <p:spPr>
          <a:xfrm>
            <a:off x="4328517" y="522653"/>
            <a:ext cx="535724" cy="923330"/>
          </a:xfrm>
          <a:prstGeom prst="rect">
            <a:avLst/>
          </a:prstGeom>
          <a:noFill/>
        </p:spPr>
        <p:txBody>
          <a:bodyPr wrap="none" lIns="91440" tIns="45720" rIns="91440" bIns="45720">
            <a:spAutoFit/>
          </a:bodyPr>
          <a:lstStyle/>
          <a:p>
            <a:pPr algn="ctr"/>
            <a:r>
              <a:rPr lang="en-US" sz="54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8" name="Rectangle 17"/>
          <p:cNvSpPr/>
          <p:nvPr/>
        </p:nvSpPr>
        <p:spPr>
          <a:xfrm>
            <a:off x="7094182" y="529103"/>
            <a:ext cx="535724" cy="923330"/>
          </a:xfrm>
          <a:prstGeom prst="rect">
            <a:avLst/>
          </a:prstGeom>
          <a:noFill/>
        </p:spPr>
        <p:txBody>
          <a:bodyPr wrap="none" lIns="91440" tIns="45720" rIns="91440" bIns="45720">
            <a:spAutoFit/>
          </a:bodyPr>
          <a:lstStyle/>
          <a:p>
            <a:pPr algn="ctr"/>
            <a:r>
              <a:rPr lang="en-US"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9" name="Rectangle 18"/>
          <p:cNvSpPr/>
          <p:nvPr/>
        </p:nvSpPr>
        <p:spPr>
          <a:xfrm>
            <a:off x="1383178" y="2795252"/>
            <a:ext cx="535724" cy="923330"/>
          </a:xfrm>
          <a:prstGeom prst="rect">
            <a:avLst/>
          </a:prstGeom>
          <a:noFill/>
        </p:spPr>
        <p:txBody>
          <a:bodyPr wrap="none" lIns="91440" tIns="45720" rIns="91440" bIns="45720">
            <a:spAutoFit/>
          </a:bodyPr>
          <a:lstStyle/>
          <a:p>
            <a:pPr algn="ctr"/>
            <a:r>
              <a:rPr lang="en-US"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0" name="Rectangle 19"/>
          <p:cNvSpPr/>
          <p:nvPr/>
        </p:nvSpPr>
        <p:spPr>
          <a:xfrm>
            <a:off x="4202282" y="2729854"/>
            <a:ext cx="535724" cy="923330"/>
          </a:xfrm>
          <a:prstGeom prst="rect">
            <a:avLst/>
          </a:prstGeom>
          <a:noFill/>
        </p:spPr>
        <p:txBody>
          <a:bodyPr wrap="none" lIns="91440" tIns="45720" rIns="91440" bIns="45720">
            <a:spAutoFit/>
          </a:bodyPr>
          <a:lstStyle/>
          <a:p>
            <a:pPr algn="ctr"/>
            <a:r>
              <a:rPr lang="en-US"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Rectangle 20"/>
          <p:cNvSpPr/>
          <p:nvPr/>
        </p:nvSpPr>
        <p:spPr>
          <a:xfrm>
            <a:off x="7094182" y="2812804"/>
            <a:ext cx="535724" cy="923330"/>
          </a:xfrm>
          <a:prstGeom prst="rect">
            <a:avLst/>
          </a:prstGeom>
          <a:noFill/>
        </p:spPr>
        <p:txBody>
          <a:bodyPr wrap="none" lIns="91440" tIns="45720" rIns="91440" bIns="45720">
            <a:spAutoFit/>
          </a:bodyPr>
          <a:lstStyle/>
          <a:p>
            <a:pPr algn="ctr"/>
            <a:r>
              <a:rPr lang="en-US"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Rectangle 21"/>
          <p:cNvSpPr/>
          <p:nvPr/>
        </p:nvSpPr>
        <p:spPr>
          <a:xfrm>
            <a:off x="1327453" y="4999806"/>
            <a:ext cx="535724" cy="923330"/>
          </a:xfrm>
          <a:prstGeom prst="rect">
            <a:avLst/>
          </a:prstGeom>
          <a:noFill/>
        </p:spPr>
        <p:txBody>
          <a:bodyPr wrap="none" lIns="91440" tIns="45720" rIns="91440" bIns="45720">
            <a:spAutoFit/>
          </a:bodyPr>
          <a:lstStyle/>
          <a:p>
            <a:pPr algn="ctr"/>
            <a:r>
              <a:rPr lang="en-US"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ight Arrow 1">
            <a:hlinkClick r:id="" action="ppaction://hlinkshowjump?jump=lastslide"/>
          </p:cNvPr>
          <p:cNvSpPr/>
          <p:nvPr/>
        </p:nvSpPr>
        <p:spPr>
          <a:xfrm>
            <a:off x="7772400" y="6352874"/>
            <a:ext cx="838200" cy="505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11" action="ppaction://hlinksldjump"/>
          </p:cNvPr>
          <p:cNvSpPr/>
          <p:nvPr/>
        </p:nvSpPr>
        <p:spPr>
          <a:xfrm>
            <a:off x="5951864" y="4481518"/>
            <a:ext cx="2747256" cy="2156663"/>
          </a:xfrm>
          <a:prstGeom prst="rect">
            <a:avLst/>
          </a:prstGeom>
          <a:solidFill>
            <a:srgbClr val="3134A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4026799" y="4999806"/>
            <a:ext cx="840228" cy="923330"/>
          </a:xfrm>
          <a:prstGeom prst="rect">
            <a:avLst/>
          </a:prstGeom>
          <a:noFill/>
        </p:spPr>
        <p:txBody>
          <a:bodyPr wrap="square" rtlCol="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p:txBody>
      </p:sp>
      <p:sp>
        <p:nvSpPr>
          <p:cNvPr id="7" name="TextBox 6"/>
          <p:cNvSpPr txBox="1"/>
          <p:nvPr/>
        </p:nvSpPr>
        <p:spPr>
          <a:xfrm>
            <a:off x="7073400" y="5098183"/>
            <a:ext cx="721066" cy="923330"/>
          </a:xfrm>
          <a:prstGeom prst="rect">
            <a:avLst/>
          </a:prstGeom>
          <a:noFill/>
        </p:spPr>
        <p:txBody>
          <a:bodyPr wrap="square" rtlCol="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spTree>
    <p:extLst>
      <p:ext uri="{BB962C8B-B14F-4D97-AF65-F5344CB8AC3E}">
        <p14:creationId xmlns:p14="http://schemas.microsoft.com/office/powerpoint/2010/main" val="2229172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28"/>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7"/>
                                        </p:tgtEl>
                                      </p:cBhvr>
                                    </p:animEffect>
                                    <p:set>
                                      <p:cBhvr>
                                        <p:cTn id="7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0" restart="whenNotActive" fill="hold" evtFilter="cancelBubble" nodeType="interactiveSeq">
                <p:stCondLst>
                  <p:cond evt="onClick" delay="0">
                    <p:tgtEl>
                      <p:spTgt spid="3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0"/>
                                        </p:tgtEl>
                                      </p:cBhvr>
                                    </p:animEffect>
                                    <p:set>
                                      <p:cBhvr>
                                        <p:cTn id="8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6" restart="whenNotActive" fill="hold" evtFilter="cancelBubble" nodeType="interactiveSeq">
                <p:stCondLst>
                  <p:cond evt="onClick" delay="0">
                    <p:tgtEl>
                      <p:spTgt spid="5"/>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2" restart="whenNotActive" fill="hold" evtFilter="cancelBubble" nodeType="interactiveSeq">
                <p:stCondLst>
                  <p:cond evt="onClick" delay="0">
                    <p:tgtEl>
                      <p:spTgt spid="2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6"/>
                                        </p:tgtEl>
                                      </p:cBhvr>
                                    </p:animEffect>
                                    <p:set>
                                      <p:cBhvr>
                                        <p:cTn id="9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8" restart="whenNotActive" fill="hold" evtFilter="cancelBubble" nodeType="interactiveSeq">
                <p:stCondLst>
                  <p:cond evt="onClick" delay="0">
                    <p:tgtEl>
                      <p:spTgt spid="7"/>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7"/>
                                        </p:tgtEl>
                                      </p:cBhvr>
                                    </p:animEffect>
                                    <p:set>
                                      <p:cBhvr>
                                        <p:cTn id="10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4" restart="whenNotActive" fill="hold" evtFilter="cancelBubble" nodeType="interactiveSeq">
                <p:stCondLst>
                  <p:cond evt="onClick" delay="0">
                    <p:tgtEl>
                      <p:spTgt spid="29"/>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animBg="1"/>
      <p:bldP spid="28" grpId="0" animBg="1"/>
      <p:bldP spid="25" grpId="0" animBg="1"/>
      <p:bldP spid="27" grpId="0" animBg="1"/>
      <p:bldP spid="26" grpId="0" animBg="1"/>
      <p:bldP spid="31" grpId="0" animBg="1"/>
      <p:bldP spid="4" grpId="0" animBg="1"/>
      <p:bldP spid="24" grpId="0" animBg="1"/>
      <p:bldP spid="14" grpId="0"/>
      <p:bldP spid="17" grpId="0"/>
      <p:bldP spid="18" grpId="0"/>
      <p:bldP spid="19" grpId="0"/>
      <p:bldP spid="20" grpId="0"/>
      <p:bldP spid="21" grpId="0"/>
      <p:bldP spid="22" grpId="0"/>
      <p:bldP spid="29" grpId="0"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xplosion 2 21">
            <a:hlinkClick r:id="rId4" action="ppaction://hlinksldjump"/>
          </p:cNvPr>
          <p:cNvSpPr/>
          <p:nvPr/>
        </p:nvSpPr>
        <p:spPr>
          <a:xfrm>
            <a:off x="5908964" y="5015345"/>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smtClean="0">
                <a:latin typeface="Times New Roman" panose="02020603050405020304" pitchFamily="18" charset="0"/>
                <a:cs typeface="Times New Roman" panose="02020603050405020304" pitchFamily="18" charset="0"/>
              </a:rPr>
              <a:t>Quay lại</a:t>
            </a:r>
            <a:endParaRPr lang="en-US" sz="1600" b="1">
              <a:latin typeface="Times New Roman" panose="02020603050405020304" pitchFamily="18" charset="0"/>
              <a:cs typeface="Times New Roman" panose="02020603050405020304" pitchFamily="18" charset="0"/>
            </a:endParaRPr>
          </a:p>
        </p:txBody>
      </p:sp>
      <p:sp>
        <p:nvSpPr>
          <p:cNvPr id="2" name="Rounded Rectangle 1"/>
          <p:cNvSpPr/>
          <p:nvPr/>
        </p:nvSpPr>
        <p:spPr>
          <a:xfrm>
            <a:off x="626918" y="381000"/>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883227" y="332507"/>
            <a:ext cx="7315200" cy="1569660"/>
          </a:xfrm>
          <a:prstGeom prst="rect">
            <a:avLst/>
          </a:prstGeom>
          <a:noFill/>
        </p:spPr>
        <p:txBody>
          <a:bodyPr wrap="square" rtlCol="0">
            <a:spAutoFit/>
          </a:bodyPr>
          <a:lstStyle/>
          <a:p>
            <a:pPr algn="ctr"/>
            <a:r>
              <a:rPr lang="vi-VN" sz="2400" b="1" smtClean="0">
                <a:latin typeface="+mj-lt"/>
              </a:rPr>
              <a:t>Câu đố: Con </a:t>
            </a:r>
            <a:r>
              <a:rPr lang="vi-VN" sz="2400" b="1">
                <a:latin typeface="+mj-lt"/>
              </a:rPr>
              <a:t>gì đuôi ngắn tai dài</a:t>
            </a:r>
          </a:p>
          <a:p>
            <a:pPr algn="ctr"/>
            <a:r>
              <a:rPr lang="vi-VN" sz="2400" b="1" smtClean="0">
                <a:latin typeface="+mj-lt"/>
              </a:rPr>
              <a:t>            Mắt </a:t>
            </a:r>
            <a:r>
              <a:rPr lang="vi-VN" sz="2400" b="1">
                <a:latin typeface="+mj-lt"/>
              </a:rPr>
              <a:t>hồng lông mượt</a:t>
            </a:r>
          </a:p>
          <a:p>
            <a:pPr algn="ctr"/>
            <a:r>
              <a:rPr lang="vi-VN" sz="2400" b="1" smtClean="0">
                <a:latin typeface="+mj-lt"/>
              </a:rPr>
              <a:t>           Có </a:t>
            </a:r>
            <a:r>
              <a:rPr lang="vi-VN" sz="2400" b="1">
                <a:latin typeface="+mj-lt"/>
              </a:rPr>
              <a:t>tài chạy nhanh</a:t>
            </a:r>
          </a:p>
          <a:p>
            <a:pPr algn="ctr"/>
            <a:r>
              <a:rPr lang="vi-VN" sz="2400" b="1" smtClean="0">
                <a:latin typeface="+mj-lt"/>
              </a:rPr>
              <a:t>            Là </a:t>
            </a:r>
            <a:r>
              <a:rPr lang="vi-VN" sz="2400" b="1">
                <a:latin typeface="+mj-lt"/>
              </a:rPr>
              <a:t>con gì?</a:t>
            </a:r>
          </a:p>
        </p:txBody>
      </p:sp>
      <p:pic>
        <p:nvPicPr>
          <p:cNvPr id="12"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3"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4"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640332"/>
            <a:ext cx="2500313"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701635"/>
            <a:ext cx="28765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514600"/>
            <a:ext cx="3048000" cy="249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1669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12"/>
                                        </p:tgtEl>
                                        <p:attrNameLst>
                                          <p:attrName>ppt_x</p:attrName>
                                          <p:attrName>ppt_y</p:attrName>
                                        </p:attrNameLst>
                                      </p:cBhvr>
                                      <p:rCtr x="17700" y="2800"/>
                                    </p:animMotion>
                                  </p:childTnLst>
                                </p:cTn>
                              </p:par>
                            </p:childTnLst>
                          </p:cTn>
                        </p:par>
                        <p:par>
                          <p:cTn id="11" fill="hold">
                            <p:stCondLst>
                              <p:cond delay="25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3"/>
                                        </p:tgtEl>
                                        <p:attrNameLst>
                                          <p:attrName>ppt_x</p:attrName>
                                          <p:attrName>ppt_y</p:attrName>
                                        </p:attrNameLst>
                                      </p:cBhvr>
                                      <p:rCtr x="15000" y="5800"/>
                                    </p:animMotion>
                                  </p:childTnLst>
                                </p:cTn>
                              </p:par>
                            </p:childTnLst>
                          </p:cTn>
                        </p:par>
                        <p:par>
                          <p:cTn id="14" fill="hold">
                            <p:stCondLst>
                              <p:cond delay="45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4"/>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02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7"/>
                                        </p:tgtEl>
                                      </p:cBhvr>
                                    </p:animEffect>
                                    <p:set>
                                      <p:cBhvr>
                                        <p:cTn id="22" dur="1" fill="hold">
                                          <p:stCondLst>
                                            <p:cond delay="499"/>
                                          </p:stCondLst>
                                        </p:cTn>
                                        <p:tgtEl>
                                          <p:spTgt spid="1027"/>
                                        </p:tgtEl>
                                        <p:attrNameLst>
                                          <p:attrName>style.visibility</p:attrName>
                                        </p:attrNameLst>
                                      </p:cBhvr>
                                      <p:to>
                                        <p:strVal val="hidden"/>
                                      </p:to>
                                    </p:set>
                                  </p:childTnLst>
                                  <p:subTnLst>
                                    <p:audio>
                                      <p:cMediaNode vol="78000">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27"/>
                  </p:tgtEl>
                </p:cond>
              </p:nextCondLst>
            </p:seq>
            <p:seq concurrent="1" nextAc="seek">
              <p:cTn id="23" restart="whenNotActive" fill="hold" evtFilter="cancelBubble" nodeType="interactiveSeq">
                <p:stCondLst>
                  <p:cond evt="onClick" delay="0">
                    <p:tgtEl>
                      <p:spTgt spid="1028"/>
                    </p:tgtEl>
                  </p:cond>
                </p:stCondLst>
                <p:endSync evt="end" delay="0">
                  <p:rtn val="all"/>
                </p:endSync>
                <p:childTnLst>
                  <p:par>
                    <p:cTn id="24" fill="hold">
                      <p:stCondLst>
                        <p:cond delay="0"/>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28"/>
                                        </p:tgtEl>
                                      </p:cBhvr>
                                    </p:animEffect>
                                    <p:anim calcmode="lin" valueType="num">
                                      <p:cBhvr>
                                        <p:cTn id="28" dur="1000"/>
                                        <p:tgtEl>
                                          <p:spTgt spid="1028"/>
                                        </p:tgtEl>
                                        <p:attrNameLst>
                                          <p:attrName>ppt_x</p:attrName>
                                        </p:attrNameLst>
                                      </p:cBhvr>
                                      <p:tavLst>
                                        <p:tav tm="0">
                                          <p:val>
                                            <p:strVal val="ppt_x"/>
                                          </p:val>
                                        </p:tav>
                                        <p:tav tm="100000">
                                          <p:val>
                                            <p:strVal val="ppt_x"/>
                                          </p:val>
                                        </p:tav>
                                      </p:tavLst>
                                    </p:anim>
                                    <p:anim calcmode="lin" valueType="num">
                                      <p:cBhvr>
                                        <p:cTn id="29" dur="1000"/>
                                        <p:tgtEl>
                                          <p:spTgt spid="1028"/>
                                        </p:tgtEl>
                                        <p:attrNameLst>
                                          <p:attrName>ppt_y</p:attrName>
                                        </p:attrNameLst>
                                      </p:cBhvr>
                                      <p:tavLst>
                                        <p:tav tm="0">
                                          <p:val>
                                            <p:strVal val="ppt_y"/>
                                          </p:val>
                                        </p:tav>
                                        <p:tav tm="100000">
                                          <p:val>
                                            <p:strVal val="ppt_y+.1"/>
                                          </p:val>
                                        </p:tav>
                                      </p:tavLst>
                                    </p:anim>
                                    <p:set>
                                      <p:cBhvr>
                                        <p:cTn id="30" dur="1" fill="hold">
                                          <p:stCondLst>
                                            <p:cond delay="999"/>
                                          </p:stCondLst>
                                        </p:cTn>
                                        <p:tgtEl>
                                          <p:spTgt spid="1028"/>
                                        </p:tgtEl>
                                        <p:attrNameLst>
                                          <p:attrName>style.visibility</p:attrName>
                                        </p:attrNameLst>
                                      </p:cBhvr>
                                      <p:to>
                                        <p:strVal val="hidden"/>
                                      </p:to>
                                    </p:set>
                                  </p:childTnLst>
                                  <p:subTnLst>
                                    <p:audio>
                                      <p:cMediaNode vol="87000">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28"/>
                  </p:tgtEl>
                </p:cond>
              </p:nextCondLst>
            </p:seq>
            <p:seq concurrent="1" nextAc="seek">
              <p:cTn id="31" restart="whenNotActive" fill="hold" evtFilter="cancelBubble" nodeType="interactiveSeq">
                <p:stCondLst>
                  <p:cond evt="onClick" delay="0">
                    <p:tgtEl>
                      <p:spTgt spid="1026"/>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026"/>
                                        </p:tgtEl>
                                      </p:cBhvr>
                                    </p:animEffect>
                                    <p:animScale>
                                      <p:cBhvr>
                                        <p:cTn id="36" dur="250" autoRev="1" fill="hold"/>
                                        <p:tgtEl>
                                          <p:spTgt spid="1026"/>
                                        </p:tgtEl>
                                      </p:cBhvr>
                                      <p:by x="105000" y="105000"/>
                                    </p:animScale>
                                  </p:childTnLst>
                                  <p:subTnLst>
                                    <p:audio>
                                      <p:cMediaNode vol="85000">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26"/>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6781800" y="4883727"/>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imes New Roman" panose="02020603050405020304" pitchFamily="18" charset="0"/>
                <a:cs typeface="Times New Roman" panose="02020603050405020304" pitchFamily="18" charset="0"/>
              </a:rPr>
              <a:t>Quay lại</a:t>
            </a:r>
          </a:p>
        </p:txBody>
      </p:sp>
      <p:sp>
        <p:nvSpPr>
          <p:cNvPr id="4" name="Rounded Rectangle 3"/>
          <p:cNvSpPr/>
          <p:nvPr/>
        </p:nvSpPr>
        <p:spPr>
          <a:xfrm>
            <a:off x="626918" y="381000"/>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914400" y="874067"/>
            <a:ext cx="7315200" cy="461665"/>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Con hươu cao cổ thích ăn gì?</a:t>
            </a:r>
            <a:endParaRPr lang="en-US" sz="2400" b="1">
              <a:latin typeface="Times New Roman" panose="02020603050405020304" pitchFamily="18" charset="0"/>
              <a:cs typeface="Times New Roman" panose="02020603050405020304" pitchFamily="18" charset="0"/>
            </a:endParaRPr>
          </a:p>
        </p:txBody>
      </p:sp>
      <p:pic>
        <p:nvPicPr>
          <p:cNvPr id="11"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2"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3"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918" y="2322801"/>
            <a:ext cx="2143125"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5969" y="2357437"/>
            <a:ext cx="2143125"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7425" y="2322800"/>
            <a:ext cx="2466975" cy="21777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541609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11"/>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2"/>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3"/>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2"/>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6553200" y="500149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smtClean="0">
                <a:latin typeface="Times New Roman" panose="02020603050405020304" pitchFamily="18" charset="0"/>
                <a:cs typeface="Times New Roman" panose="02020603050405020304" pitchFamily="18" charset="0"/>
              </a:rPr>
              <a:t>Quay lại</a:t>
            </a:r>
            <a:endParaRPr lang="en-US" sz="1600" b="1">
              <a:latin typeface="Times New Roman" panose="02020603050405020304" pitchFamily="18" charset="0"/>
              <a:cs typeface="Times New Roman" panose="02020603050405020304" pitchFamily="18" charset="0"/>
            </a:endParaRPr>
          </a:p>
        </p:txBody>
      </p:sp>
      <p:sp>
        <p:nvSpPr>
          <p:cNvPr id="4" name="Rounded Rectangle 3"/>
          <p:cNvSpPr/>
          <p:nvPr/>
        </p:nvSpPr>
        <p:spPr>
          <a:xfrm>
            <a:off x="626918" y="381000"/>
            <a:ext cx="8059882" cy="1981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914400" y="586770"/>
            <a:ext cx="7315200" cy="1569660"/>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Câu đố :   	Lông vằn, lông vện, mắt xanh</a:t>
            </a:r>
          </a:p>
          <a:p>
            <a:r>
              <a:rPr lang="en-US" sz="2400" b="1" smtClean="0">
                <a:latin typeface="Times New Roman" panose="02020603050405020304" pitchFamily="18" charset="0"/>
                <a:cs typeface="Times New Roman" panose="02020603050405020304" pitchFamily="18" charset="0"/>
              </a:rPr>
              <a:t>		Dáng đi uyển chuyển, nhe nanh tìm mồi</a:t>
            </a:r>
          </a:p>
          <a:p>
            <a:r>
              <a:rPr lang="en-US" sz="2400" b="1" smtClean="0">
                <a:latin typeface="Times New Roman" panose="02020603050405020304" pitchFamily="18" charset="0"/>
                <a:cs typeface="Times New Roman" panose="02020603050405020304" pitchFamily="18" charset="0"/>
              </a:rPr>
              <a:t>		Thỏ, nai gặp phải hỡi ôi</a:t>
            </a:r>
          </a:p>
          <a:p>
            <a:r>
              <a:rPr lang="en-US" sz="2400" b="1" smtClean="0">
                <a:latin typeface="Times New Roman" panose="02020603050405020304" pitchFamily="18" charset="0"/>
                <a:cs typeface="Times New Roman" panose="02020603050405020304" pitchFamily="18" charset="0"/>
              </a:rPr>
              <a:t>		Muông thú khiếp sợ tôn ngôi chúa rừng</a:t>
            </a:r>
            <a:endParaRPr lang="en-US" sz="2400" b="1">
              <a:latin typeface="Times New Roman" panose="02020603050405020304" pitchFamily="18" charset="0"/>
              <a:cs typeface="Times New Roman" panose="02020603050405020304" pitchFamily="18" charset="0"/>
            </a:endParaRPr>
          </a:p>
        </p:txBody>
      </p:sp>
      <p:pic>
        <p:nvPicPr>
          <p:cNvPr id="9"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0"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1"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3638" y="2941537"/>
            <a:ext cx="2766262" cy="19062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650" y="3073543"/>
            <a:ext cx="2571750" cy="17811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4491" y="2996521"/>
            <a:ext cx="2784764" cy="185819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883832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9"/>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0"/>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1"/>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1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6781800" y="480060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smtClean="0">
                <a:latin typeface="Times New Roman" panose="02020603050405020304" pitchFamily="18" charset="0"/>
                <a:cs typeface="Times New Roman" panose="02020603050405020304" pitchFamily="18" charset="0"/>
              </a:rPr>
              <a:t>Quay lại</a:t>
            </a:r>
            <a:endParaRPr lang="en-US" sz="1600" b="1">
              <a:latin typeface="Times New Roman" panose="02020603050405020304" pitchFamily="18" charset="0"/>
              <a:cs typeface="Times New Roman" panose="02020603050405020304" pitchFamily="18" charset="0"/>
            </a:endParaRPr>
          </a:p>
        </p:txBody>
      </p:sp>
      <p:sp>
        <p:nvSpPr>
          <p:cNvPr id="4" name="Rounded Rectangle 3"/>
          <p:cNvSpPr/>
          <p:nvPr/>
        </p:nvSpPr>
        <p:spPr>
          <a:xfrm>
            <a:off x="626918" y="381000"/>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914400" y="609600"/>
            <a:ext cx="7315200" cy="830997"/>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Câu đố: Con gì nhảy nhót leo trèo</a:t>
            </a:r>
          </a:p>
          <a:p>
            <a:pPr algn="ctr"/>
            <a:r>
              <a:rPr lang="en-US" sz="2400" b="1" smtClean="0">
                <a:latin typeface="Times New Roman" panose="02020603050405020304" pitchFamily="18" charset="0"/>
                <a:cs typeface="Times New Roman" panose="02020603050405020304" pitchFamily="18" charset="0"/>
              </a:rPr>
              <a:t>Mình đầy lông lá nhăn nheo làm trò?</a:t>
            </a:r>
            <a:endParaRPr lang="en-US" sz="2400" b="1">
              <a:latin typeface="Times New Roman" panose="02020603050405020304" pitchFamily="18" charset="0"/>
              <a:cs typeface="Times New Roman" panose="02020603050405020304" pitchFamily="18" charset="0"/>
            </a:endParaRPr>
          </a:p>
        </p:txBody>
      </p:sp>
      <p:pic>
        <p:nvPicPr>
          <p:cNvPr id="9"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0"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1"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829" y="2586036"/>
            <a:ext cx="2705100" cy="19097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6891" y="2554199"/>
            <a:ext cx="2501900" cy="19416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5200" y="2599891"/>
            <a:ext cx="2465949" cy="19416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26440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9"/>
                                        </p:tgtEl>
                                        <p:attrNameLst>
                                          <p:attrName>ppt_x</p:attrName>
                                          <p:attrName>ppt_y</p:attrName>
                                        </p:attrNameLst>
                                      </p:cBhvr>
                                      <p:rCtr x="17700" y="2800"/>
                                    </p:animMotion>
                                  </p:childTnLst>
                                </p:cTn>
                              </p:par>
                            </p:childTnLst>
                          </p:cTn>
                        </p:par>
                        <p:par>
                          <p:cTn id="11" fill="hold">
                            <p:stCondLst>
                              <p:cond delay="25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0"/>
                                        </p:tgtEl>
                                        <p:attrNameLst>
                                          <p:attrName>ppt_x</p:attrName>
                                          <p:attrName>ppt_y</p:attrName>
                                        </p:attrNameLst>
                                      </p:cBhvr>
                                      <p:rCtr x="15000" y="5800"/>
                                    </p:animMotion>
                                  </p:childTnLst>
                                </p:cTn>
                              </p:par>
                            </p:childTnLst>
                          </p:cTn>
                        </p:par>
                        <p:par>
                          <p:cTn id="14" fill="hold">
                            <p:stCondLst>
                              <p:cond delay="45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1"/>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subTnLst>
                                    <p:audio>
                                      <p:cMediaNode vol="91000">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2"/>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6781800" y="4800600"/>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smtClean="0">
                <a:latin typeface="Times New Roman" panose="02020603050405020304" pitchFamily="18" charset="0"/>
                <a:cs typeface="Times New Roman" panose="02020603050405020304" pitchFamily="18" charset="0"/>
              </a:rPr>
              <a:t>Quay lại</a:t>
            </a:r>
            <a:endParaRPr lang="en-US" sz="1600" b="1">
              <a:latin typeface="Times New Roman" panose="02020603050405020304" pitchFamily="18" charset="0"/>
              <a:cs typeface="Times New Roman" panose="02020603050405020304" pitchFamily="18" charset="0"/>
            </a:endParaRPr>
          </a:p>
        </p:txBody>
      </p:sp>
      <p:sp>
        <p:nvSpPr>
          <p:cNvPr id="4" name="Rounded Rectangle 3"/>
          <p:cNvSpPr/>
          <p:nvPr/>
        </p:nvSpPr>
        <p:spPr>
          <a:xfrm>
            <a:off x="647700" y="304800"/>
            <a:ext cx="8039100" cy="1828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1011381" y="428535"/>
            <a:ext cx="7315200" cy="1569660"/>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Câu đố: Truyền cành mau lẹ</a:t>
            </a:r>
          </a:p>
          <a:p>
            <a:pPr algn="ctr"/>
            <a:r>
              <a:rPr lang="en-US" sz="2400" b="1" smtClean="0">
                <a:latin typeface="Times New Roman" panose="02020603050405020304" pitchFamily="18" charset="0"/>
                <a:cs typeface="Times New Roman" panose="02020603050405020304" pitchFamily="18" charset="0"/>
              </a:rPr>
              <a:t>Có cái đuôi bông</a:t>
            </a:r>
          </a:p>
          <a:p>
            <a:pPr algn="ctr"/>
            <a:r>
              <a:rPr lang="en-US" sz="2400" b="1" smtClean="0">
                <a:latin typeface="Times New Roman" panose="02020603050405020304" pitchFamily="18" charset="0"/>
                <a:cs typeface="Times New Roman" panose="02020603050405020304" pitchFamily="18" charset="0"/>
              </a:rPr>
              <a:t>Hạt dẻ thích ăn</a:t>
            </a:r>
          </a:p>
          <a:p>
            <a:pPr algn="ctr"/>
            <a:r>
              <a:rPr lang="en-US" sz="2400" b="1" smtClean="0">
                <a:latin typeface="Times New Roman" panose="02020603050405020304" pitchFamily="18" charset="0"/>
                <a:cs typeface="Times New Roman" panose="02020603050405020304" pitchFamily="18" charset="0"/>
              </a:rPr>
              <a:t>Con gì thế nhỉ?</a:t>
            </a:r>
            <a:endParaRPr lang="en-US" sz="2400" b="1">
              <a:latin typeface="Times New Roman" panose="02020603050405020304" pitchFamily="18" charset="0"/>
              <a:cs typeface="Times New Roman" panose="02020603050405020304" pitchFamily="18" charset="0"/>
            </a:endParaRPr>
          </a:p>
        </p:txBody>
      </p:sp>
      <p:pic>
        <p:nvPicPr>
          <p:cNvPr id="9"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0"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1"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582" y="2362200"/>
            <a:ext cx="2496671" cy="23622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8098" y="2422782"/>
            <a:ext cx="2950265" cy="230161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5929" y="2362200"/>
            <a:ext cx="2362200"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19126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0" dur="2000" fill="hold"/>
                                        <p:tgtEl>
                                          <p:spTgt spid="9"/>
                                        </p:tgtEl>
                                        <p:attrNameLst>
                                          <p:attrName>ppt_x</p:attrName>
                                          <p:attrName>ppt_y</p:attrName>
                                        </p:attrNameLst>
                                      </p:cBhvr>
                                      <p:rCtr x="17700" y="2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3" dur="2000" fill="hold"/>
                                        <p:tgtEl>
                                          <p:spTgt spid="10"/>
                                        </p:tgtEl>
                                        <p:attrNameLst>
                                          <p:attrName>ppt_x</p:attrName>
                                          <p:attrName>ppt_y</p:attrName>
                                        </p:attrNameLst>
                                      </p:cBhvr>
                                      <p:rCtr x="15000" y="5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6" dur="2000" fill="hold"/>
                                        <p:tgtEl>
                                          <p:spTgt spid="11"/>
                                        </p:tgtEl>
                                        <p:attrNameLst>
                                          <p:attrName>ppt_x</p:attrName>
                                          <p:attrName>ppt_y</p:attrName>
                                        </p:attrNameLst>
                                      </p:cBhvr>
                                      <p:rCtr x="12500" y="6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14"/>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hlinkClick r:id="rId4" action="ppaction://hlinksldjump"/>
          </p:cNvPr>
          <p:cNvSpPr/>
          <p:nvPr/>
        </p:nvSpPr>
        <p:spPr>
          <a:xfrm>
            <a:off x="7010400" y="5022273"/>
            <a:ext cx="2362200"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smtClean="0">
                <a:latin typeface="Times New Roman" panose="02020603050405020304" pitchFamily="18" charset="0"/>
                <a:cs typeface="Times New Roman" panose="02020603050405020304" pitchFamily="18" charset="0"/>
              </a:rPr>
              <a:t>Quay lại</a:t>
            </a:r>
            <a:endParaRPr lang="en-US" sz="1600" b="1">
              <a:latin typeface="Times New Roman" panose="02020603050405020304" pitchFamily="18" charset="0"/>
              <a:cs typeface="Times New Roman" panose="02020603050405020304" pitchFamily="18" charset="0"/>
            </a:endParaRPr>
          </a:p>
        </p:txBody>
      </p:sp>
      <p:sp>
        <p:nvSpPr>
          <p:cNvPr id="4" name="Rounded Rectangle 3"/>
          <p:cNvSpPr/>
          <p:nvPr/>
        </p:nvSpPr>
        <p:spPr>
          <a:xfrm>
            <a:off x="626918" y="381000"/>
            <a:ext cx="7907482" cy="1447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848591" y="689401"/>
            <a:ext cx="7315200" cy="830997"/>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Con gì chạy thật nhanh</a:t>
            </a:r>
          </a:p>
          <a:p>
            <a:pPr algn="ctr"/>
            <a:r>
              <a:rPr lang="en-US" sz="2400" b="1" smtClean="0">
                <a:latin typeface="Times New Roman" panose="02020603050405020304" pitchFamily="18" charset="0"/>
                <a:cs typeface="Times New Roman" panose="02020603050405020304" pitchFamily="18" charset="0"/>
              </a:rPr>
              <a:t>Có đôi sừng nhỏ giống cành cây khô?</a:t>
            </a:r>
            <a:endParaRPr lang="en-US" sz="2400" b="1">
              <a:latin typeface="Times New Roman" panose="02020603050405020304" pitchFamily="18" charset="0"/>
              <a:cs typeface="Times New Roman" panose="02020603050405020304" pitchFamily="18" charset="0"/>
            </a:endParaRPr>
          </a:p>
        </p:txBody>
      </p:sp>
      <p:pic>
        <p:nvPicPr>
          <p:cNvPr id="9" name="Content Placeholder 4" descr="7e8b629e91ab448e81082254e78854fe-removebg-preview.png"/>
          <p:cNvPicPr>
            <a:picLocks noChangeAspect="1"/>
          </p:cNvPicPr>
          <p:nvPr/>
        </p:nvPicPr>
        <p:blipFill>
          <a:blip r:embed="rId5"/>
          <a:srcRect l="29791" t="46237" r="54605" b="19588"/>
          <a:stretch>
            <a:fillRect/>
          </a:stretch>
        </p:blipFill>
        <p:spPr>
          <a:xfrm>
            <a:off x="1981200" y="5181600"/>
            <a:ext cx="1084729" cy="1676400"/>
          </a:xfrm>
          <a:prstGeom prst="rect">
            <a:avLst/>
          </a:prstGeom>
        </p:spPr>
      </p:pic>
      <p:pic>
        <p:nvPicPr>
          <p:cNvPr id="11" name="Content Placeholder 4" descr="7e8b629e91ab448e81082254e78854fe-removebg-preview.png"/>
          <p:cNvPicPr>
            <a:picLocks noChangeAspect="1"/>
          </p:cNvPicPr>
          <p:nvPr/>
        </p:nvPicPr>
        <p:blipFill>
          <a:blip r:embed="rId5"/>
          <a:srcRect t="52268" r="84396" b="13557"/>
          <a:stretch>
            <a:fillRect/>
          </a:stretch>
        </p:blipFill>
        <p:spPr>
          <a:xfrm>
            <a:off x="34636" y="5254336"/>
            <a:ext cx="990600" cy="1530927"/>
          </a:xfrm>
          <a:prstGeom prst="rect">
            <a:avLst/>
          </a:prstGeom>
        </p:spPr>
      </p:pic>
      <p:pic>
        <p:nvPicPr>
          <p:cNvPr id="12" name="Content Placeholder 4" descr="7e8b629e91ab448e81082254e78854fe-removebg-preview.png"/>
          <p:cNvPicPr>
            <a:picLocks noChangeAspect="1"/>
          </p:cNvPicPr>
          <p:nvPr/>
        </p:nvPicPr>
        <p:blipFill>
          <a:blip r:embed="rId5"/>
          <a:srcRect l="14186" t="50257" r="70210" b="17578"/>
          <a:stretch>
            <a:fillRect/>
          </a:stretch>
        </p:blipFill>
        <p:spPr>
          <a:xfrm>
            <a:off x="914400" y="5417127"/>
            <a:ext cx="990600" cy="144087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2746852"/>
            <a:ext cx="2466975" cy="184785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7659" y="2783032"/>
            <a:ext cx="2286000" cy="179088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36" y="2789959"/>
            <a:ext cx="2955152" cy="1827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7175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4" presetClass="path" presetSubtype="0" accel="50000" decel="50000" fill="hold" nodeType="afterEffect">
                                  <p:stCondLst>
                                    <p:cond delay="0"/>
                                  </p:stCondLst>
                                  <p:childTnLst>
                                    <p:animMotion origin="layout" path="M 0.13246 -0.10127 C 0.13698 -0.10612 0.1533 -0.11098 0.15885 -0.11098 C 0.19514 -0.11098 0.23281 -0.03329 0.23281 0.0444 C 0.23281 0.00486 0.25121 -0.03329 0.26927 -0.03329 C 0.28767 -0.03329 0.30538 0.00555 0.30538 0.0444 C 0.30538 0.02497 0.31476 0.00486 0.32448 0.00486 C 0.33368 0.00486 0.34305 0.02428 0.34305 0.0444 C 0.34305 0.03422 0.34757 0.02497 0.35208 0.02497 C 0.35677 0.02497 0.36163 0.03469 0.36163 0.0444 C 0.36163 0.03931 0.36406 0.03422 0.36649 0.03422 C 0.36753 0.03422 0.37135 0.03931 0.37135 0.0444 C 0.37135 0.04162 0.37205 0.03931 0.37361 0.03931 C 0.37361 0.04 0.37587 0.04162 0.37587 0.0444 C 0.37587 0.04278 0.37587 0.04162 0.37726 0.04162 C 0.37726 0.04232 0.37812 0.04278 0.37812 0.0444 C 0.37812 0.04347 0.37812 0.04278 0.37812 0.04232 C 0.37969 0.04232 0.37969 0.04278 0.37969 0.04347 C 0.38073 0.04347 0.38073 0.04278 0.38073 0.04232 C 0.38246 0.04232 0.38246 0.04278 0.38246 0.04347 " pathEditMode="relative" rAng="0" ptsTypes="fffffffffffffffffff">
                                      <p:cBhvr>
                                        <p:cTn id="10" dur="2000" fill="hold"/>
                                        <p:tgtEl>
                                          <p:spTgt spid="9"/>
                                        </p:tgtEl>
                                        <p:attrNameLst>
                                          <p:attrName>ppt_x</p:attrName>
                                          <p:attrName>ppt_y</p:attrName>
                                        </p:attrNameLst>
                                      </p:cBhvr>
                                      <p:rCtr x="12500" y="6800"/>
                                    </p:animMotion>
                                  </p:childTnLst>
                                </p:cTn>
                              </p:par>
                            </p:childTnLst>
                          </p:cTn>
                        </p:par>
                        <p:par>
                          <p:cTn id="11" fill="hold">
                            <p:stCondLst>
                              <p:cond delay="4000"/>
                            </p:stCondLst>
                            <p:childTnLst>
                              <p:par>
                                <p:cTn id="12" presetID="54" presetClass="path" presetSubtype="0" accel="50000" decel="50000" fill="hold" nodeType="afterEffect">
                                  <p:stCondLst>
                                    <p:cond delay="0"/>
                                  </p:stCondLst>
                                  <p:childTnLst>
                                    <p:animMotion origin="layout" path="M 3.33333E-6 -0.0037 C 0.00607 -0.00578 0.02951 -0.0074 0.0375 -0.0074 C 0.08889 -0.0074 0.14236 0.02405 0.14236 0.05595 C 0.14236 0.03977 0.16892 0.02405 0.1934 0.02405 C 0.22031 0.02405 0.24514 0.04 0.24514 0.05595 C 0.24514 0.04763 0.2585 0.03977 0.27222 0.03977 C 0.28507 0.03977 0.29843 0.04763 0.29843 0.05595 C 0.29843 0.05156 0.30503 0.04763 0.31146 0.04763 C 0.31823 0.04763 0.32482 0.05179 0.32482 0.05595 C 0.32482 0.05364 0.3283 0.05156 0.33159 0.05156 C 0.33333 0.05156 0.33836 0.05364 0.33836 0.05595 C 0.33836 0.05457 0.33993 0.05364 0.34166 0.05364 C 0.34166 0.05364 0.34496 0.05457 0.34496 0.05595 C 0.34496 0.05503 0.34496 0.05457 0.34687 0.05457 C 0.34687 0.0548 0.34843 0.05503 0.34843 0.05595 C 0.34843 0.05526 0.34843 0.05503 0.34843 0.0548 C 0.35034 0.0548 0.35034 0.05503 0.35034 0.05526 C 0.35208 0.05526 0.35208 0.05503 0.35208 0.0548 C 0.35416 0.0548 0.35416 0.05503 0.35416 0.05526 " pathEditMode="relative" rAng="0" ptsTypes="fffffffffffffffffff">
                                      <p:cBhvr>
                                        <p:cTn id="13" dur="2000" fill="hold"/>
                                        <p:tgtEl>
                                          <p:spTgt spid="11"/>
                                        </p:tgtEl>
                                        <p:attrNameLst>
                                          <p:attrName>ppt_x</p:attrName>
                                          <p:attrName>ppt_y</p:attrName>
                                        </p:attrNameLst>
                                      </p:cBhvr>
                                      <p:rCtr x="17700" y="2800"/>
                                    </p:animMotion>
                                  </p:childTnLst>
                                </p:cTn>
                              </p:par>
                            </p:childTnLst>
                          </p:cTn>
                        </p:par>
                        <p:par>
                          <p:cTn id="14" fill="hold">
                            <p:stCondLst>
                              <p:cond delay="6000"/>
                            </p:stCondLst>
                            <p:childTnLst>
                              <p:par>
                                <p:cTn id="15" presetID="54" presetClass="path" presetSubtype="0" accel="50000" decel="50000" fill="hold" nodeType="afterEffect">
                                  <p:stCondLst>
                                    <p:cond delay="0"/>
                                  </p:stCondLst>
                                  <p:childTnLst>
                                    <p:animMotion origin="layout" path="M 0.07916 -0.07537 C 0.08437 -0.08023 0.10434 -0.0837 0.11093 -0.0837 C 0.15468 -0.0837 0.19965 -0.01711 0.19965 0.04948 C 0.19965 0.01549 0.22205 -0.01711 0.2434 -0.01711 C 0.26562 -0.01711 0.28698 0.01619 0.28698 0.04948 C 0.28698 0.03284 0.29826 0.01549 0.30937 0.01549 C 0.32066 0.01549 0.33177 0.03168 0.33177 0.04948 C 0.33177 0.04047 0.3375 0.03284 0.34323 0.03284 C 0.34861 0.03284 0.35451 0.04116 0.35451 0.04948 C 0.35451 0.04463 0.35746 0.04047 0.35972 0.04047 C 0.36146 0.04047 0.36562 0.04463 0.36562 0.04948 C 0.36562 0.04694 0.36718 0.04463 0.3684 0.04463 C 0.3684 0.04555 0.37135 0.04694 0.37135 0.04948 C 0.37135 0.04763 0.37135 0.04694 0.37309 0.04694 C 0.37309 0.0474 0.37448 0.04763 0.37448 0.04948 C 0.37448 0.04833 0.37448 0.04763 0.37448 0.0474 C 0.37604 0.0474 0.37604 0.04763 0.37604 0.04833 C 0.37725 0.04833 0.37725 0.04763 0.37725 0.0474 C 0.37916 0.0474 0.37916 0.04763 0.37916 0.04833 " pathEditMode="relative" rAng="0" ptsTypes="fffffffffffffffffff">
                                      <p:cBhvr>
                                        <p:cTn id="16" dur="2000" fill="hold"/>
                                        <p:tgtEl>
                                          <p:spTgt spid="12"/>
                                        </p:tgtEl>
                                        <p:attrNameLst>
                                          <p:attrName>ppt_x</p:attrName>
                                          <p:attrName>ppt_y</p:attrName>
                                        </p:attrNameLst>
                                      </p:cBhvr>
                                      <p:rCtr x="15000" y="58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5"/>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887</TotalTime>
  <Words>231</Words>
  <Application>Microsoft Office PowerPoint</Application>
  <PresentationFormat>On-screen Show (4:3)</PresentationFormat>
  <Paragraphs>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75</cp:revision>
  <dcterms:created xsi:type="dcterms:W3CDTF">2021-09-16T08:48:33Z</dcterms:created>
  <dcterms:modified xsi:type="dcterms:W3CDTF">2021-12-16T11:27:42Z</dcterms:modified>
</cp:coreProperties>
</file>