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74" r:id="rId6"/>
    <p:sldId id="275" r:id="rId7"/>
    <p:sldId id="276" r:id="rId8"/>
    <p:sldId id="262" r:id="rId9"/>
    <p:sldId id="277" r:id="rId10"/>
    <p:sldId id="263" r:id="rId11"/>
    <p:sldId id="282" r:id="rId12"/>
    <p:sldId id="278" r:id="rId13"/>
    <p:sldId id="279" r:id="rId14"/>
    <p:sldId id="265" r:id="rId15"/>
    <p:sldId id="280" r:id="rId16"/>
    <p:sldId id="268" r:id="rId17"/>
    <p:sldId id="281" r:id="rId18"/>
    <p:sldId id="283" r:id="rId19"/>
    <p:sldId id="270"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15" autoAdjust="0"/>
    <p:restoredTop sz="94660"/>
  </p:normalViewPr>
  <p:slideViewPr>
    <p:cSldViewPr snapToGrid="0">
      <p:cViewPr varScale="1">
        <p:scale>
          <a:sx n="80" d="100"/>
          <a:sy n="80" d="100"/>
        </p:scale>
        <p:origin x="2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0DED-7638-486D-AF0A-0629BB708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DB7118D-6035-4442-9DF9-7769BB871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F842565-4754-44D0-84B6-9FD2A95C1F95}"/>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99F44879-30C2-44FF-8B63-214DD173AA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6E325B1-FD35-4169-AAAD-EE60AD1A9B80}"/>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269955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EBBC-35A4-472E-B601-13D6601BBA59}"/>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E776A8E-AB0C-4F01-BB86-491F39636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51C622E-7332-4083-92B4-6FC8AC8849A7}"/>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CE99B704-934A-4955-B440-88027595A8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EF6CF97-15F6-4891-8668-FF7D5E79E29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1688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D6420C-6D3C-4E08-ABCC-67D7CCFD30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D7343B5-1785-4C84-81E0-B796D7A5E0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9FE5CA0-BE28-4D4B-986C-570F902635F2}"/>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2FEEB06F-F37C-4238-9545-C3CEEC5DB6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7E131E5-8D94-4058-8EF9-E1B5365101F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42031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8A227-4DD3-4E98-981A-D8821AF242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273C0B-1EE7-49B3-A756-B49F869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A02D5B-E48A-49EB-BE3A-20C794C6EF29}"/>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F9A82028-4D50-43D2-8388-1CDF682B71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A39429-4E4B-4727-995D-E627AD9EB8B3}"/>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75169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B579D-38C8-42BA-AAD1-39FE0DC426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4781253-949C-441C-879C-D29F2082EC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23292B-4B75-4C9F-9A0A-2D027FD25E1B}"/>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6E70D4E1-F1E2-40B8-BC5B-6B4662EB51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B64AF2-9258-49D6-A15B-9CCDD4EDCEE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106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C438-CF97-4357-B003-D9F5F91F1B0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8314606-2BCC-4CFF-9E65-6F8B6DAC59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69E86AE-2BA9-4C8D-B498-D62506A61F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29703A4-63C5-42B1-9CC8-03807FF14464}"/>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877ED55B-9D4D-40FD-B42C-8A05A9A9AC9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A9C812-F6B6-41BD-9565-B614371E7684}"/>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13781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F99-D06F-41F2-A446-51AC380DB12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89DFBF-B5AC-4E38-A83F-452B977E8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F559EB-BCC9-41E9-B188-F07529B60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A78AF738-AB58-4267-9C5B-AC1FE99DA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4BCAE-A9BD-4A04-94EF-957FB652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16D670E-C971-4C21-9851-DCE640B9D3BE}"/>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8" name="Footer Placeholder 7">
            <a:extLst>
              <a:ext uri="{FF2B5EF4-FFF2-40B4-BE49-F238E27FC236}">
                <a16:creationId xmlns:a16="http://schemas.microsoft.com/office/drawing/2014/main" id="{9A564C71-C6D6-46D0-B58A-780F3E941A0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4F1F805-8F0E-4C0E-B534-E6A3ADF8088B}"/>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59399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9AE3-CAA2-4F92-B453-E69D1F9FF5D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B8B233FE-B79C-4516-8552-D7A03E986006}"/>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4" name="Footer Placeholder 3">
            <a:extLst>
              <a:ext uri="{FF2B5EF4-FFF2-40B4-BE49-F238E27FC236}">
                <a16:creationId xmlns:a16="http://schemas.microsoft.com/office/drawing/2014/main" id="{8352ED75-9601-4DA0-B3D9-33BB47BCC77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49FD94B-DEE9-4F72-A470-3C57DB91D89A}"/>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21049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CAA46-7EDE-44F5-9CD1-FC149917CAB0}"/>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3" name="Footer Placeholder 2">
            <a:extLst>
              <a:ext uri="{FF2B5EF4-FFF2-40B4-BE49-F238E27FC236}">
                <a16:creationId xmlns:a16="http://schemas.microsoft.com/office/drawing/2014/main" id="{95194CB1-CE08-45C5-9253-3D97B023644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0458F6E-6AC1-4611-A5B3-19C8449673D7}"/>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99160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D383-5C34-4DF2-AFC3-59B12765D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6C897CE9-5A6D-4458-97A3-FA48905A93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B41EE58C-E1E9-480A-AABE-7EA1C8517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979C6C-C547-49B1-B20C-CABB91671DC2}"/>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572E7197-21D6-4EF1-B91F-D107820276C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4652115-DD7E-49FD-AF87-7AFC48BC3FC2}"/>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4001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1C6A-6DD5-46D0-BE66-85B98C928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C932BA8-5513-45C7-AB82-B11008F82D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A75CBA-158F-4EF3-8CF7-39D55FB70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E300F-E6E1-4B4C-99C2-EFE53D5BD604}"/>
              </a:ext>
            </a:extLst>
          </p:cNvPr>
          <p:cNvSpPr>
            <a:spLocks noGrp="1"/>
          </p:cNvSpPr>
          <p:nvPr>
            <p:ph type="dt" sz="half" idx="10"/>
          </p:nvPr>
        </p:nvSpPr>
        <p:spPr/>
        <p:txBody>
          <a:bodyPr/>
          <a:lstStyle/>
          <a:p>
            <a:fld id="{B9818448-53BD-4A96-BE6D-E06B8432992F}" type="datetimeFigureOut">
              <a:rPr lang="vi-VN" smtClean="0"/>
              <a:t>15/02/2023</a:t>
            </a:fld>
            <a:endParaRPr lang="vi-VN"/>
          </a:p>
        </p:txBody>
      </p:sp>
      <p:sp>
        <p:nvSpPr>
          <p:cNvPr id="6" name="Footer Placeholder 5">
            <a:extLst>
              <a:ext uri="{FF2B5EF4-FFF2-40B4-BE49-F238E27FC236}">
                <a16:creationId xmlns:a16="http://schemas.microsoft.com/office/drawing/2014/main" id="{481B55C3-8FE7-4122-B194-B989C623039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2B9903C-F256-4A2F-BCF2-1199FB3410DC}"/>
              </a:ext>
            </a:extLst>
          </p:cNvPr>
          <p:cNvSpPr>
            <a:spLocks noGrp="1"/>
          </p:cNvSpPr>
          <p:nvPr>
            <p:ph type="sldNum" sz="quarter" idx="12"/>
          </p:nvPr>
        </p:nvSpPr>
        <p:spPr/>
        <p:txBody>
          <a:bodyPr/>
          <a:lstStyle/>
          <a:p>
            <a:fld id="{C9CA76BD-EE27-4220-A14C-5747BCF3A37F}" type="slidenum">
              <a:rPr lang="vi-VN" smtClean="0"/>
              <a:t>‹#›</a:t>
            </a:fld>
            <a:endParaRPr lang="vi-VN"/>
          </a:p>
        </p:txBody>
      </p:sp>
    </p:spTree>
    <p:extLst>
      <p:ext uri="{BB962C8B-B14F-4D97-AF65-F5344CB8AC3E}">
        <p14:creationId xmlns:p14="http://schemas.microsoft.com/office/powerpoint/2010/main" val="34230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ED973-2871-46A0-A688-4CCEDE81B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5564957-D963-415F-9EC3-1CA17FB1BF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BFE7C75-9704-46AE-B05F-EEB9CE6DDF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18448-53BD-4A96-BE6D-E06B8432992F}" type="datetimeFigureOut">
              <a:rPr lang="vi-VN" smtClean="0"/>
              <a:t>15/02/2023</a:t>
            </a:fld>
            <a:endParaRPr lang="vi-VN"/>
          </a:p>
        </p:txBody>
      </p:sp>
      <p:sp>
        <p:nvSpPr>
          <p:cNvPr id="5" name="Footer Placeholder 4">
            <a:extLst>
              <a:ext uri="{FF2B5EF4-FFF2-40B4-BE49-F238E27FC236}">
                <a16:creationId xmlns:a16="http://schemas.microsoft.com/office/drawing/2014/main" id="{BA0B376D-79FC-4161-91AA-46E72606B1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65FEC74-401F-4054-916C-45DA8472E5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A76BD-EE27-4220-A14C-5747BCF3A37F}" type="slidenum">
              <a:rPr lang="vi-VN" smtClean="0"/>
              <a:t>‹#›</a:t>
            </a:fld>
            <a:endParaRPr lang="vi-VN"/>
          </a:p>
        </p:txBody>
      </p:sp>
    </p:spTree>
    <p:extLst>
      <p:ext uri="{BB962C8B-B14F-4D97-AF65-F5344CB8AC3E}">
        <p14:creationId xmlns:p14="http://schemas.microsoft.com/office/powerpoint/2010/main" val="22531114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fif"/></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fif"/><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35211-B996-47D6-B26D-470F5F8CDFE3}"/>
              </a:ext>
            </a:extLst>
          </p:cNvPr>
          <p:cNvSpPr>
            <a:spLocks noGrp="1"/>
          </p:cNvSpPr>
          <p:nvPr>
            <p:ph type="ctrTitle"/>
          </p:nvPr>
        </p:nvSpPr>
        <p:spPr>
          <a:xfrm>
            <a:off x="1720646" y="-344129"/>
            <a:ext cx="9144000" cy="2379253"/>
          </a:xfrm>
        </p:spPr>
        <p:txBody>
          <a:bodyPr>
            <a:normAutofit/>
          </a:bodyPr>
          <a:lstStyle/>
          <a:p>
            <a:r>
              <a:rPr lang="en-US" sz="4800" dirty="0">
                <a:latin typeface="Times New Roman" panose="02020603050405020304" pitchFamily="18" charset="0"/>
                <a:cs typeface="Times New Roman" panose="02020603050405020304" pitchFamily="18" charset="0"/>
              </a:rPr>
              <a:t>UBND QUẬN LONG BIÊN</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TRƯỜNG MẦM NON BẮC CẦU</a:t>
            </a:r>
            <a:endParaRPr lang="vi-VN"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CB42A23-000C-43AD-ACBE-E9E6BBE74428}"/>
              </a:ext>
            </a:extLst>
          </p:cNvPr>
          <p:cNvSpPr>
            <a:spLocks noGrp="1"/>
          </p:cNvSpPr>
          <p:nvPr>
            <p:ph type="subTitle" idx="1"/>
          </p:nvPr>
        </p:nvSpPr>
        <p:spPr>
          <a:xfrm>
            <a:off x="1592826" y="2601118"/>
            <a:ext cx="9163664" cy="1744739"/>
          </a:xfrm>
        </p:spPr>
        <p:txBody>
          <a:bodyPr>
            <a:normAutofit fontScale="25000" lnSpcReduction="20000"/>
          </a:bodyPr>
          <a:lstStyle/>
          <a:p>
            <a:r>
              <a:rPr lang="vi-VN" sz="14400" dirty="0">
                <a:solidFill>
                  <a:srgbClr val="FF0000"/>
                </a:solidFill>
                <a:latin typeface="Times New Roman" panose="02020603050405020304" pitchFamily="18" charset="0"/>
                <a:cs typeface="Times New Roman" panose="02020603050405020304" pitchFamily="18" charset="0"/>
              </a:rPr>
              <a:t>KHÁM PHÁ KHOA HỌC</a:t>
            </a:r>
          </a:p>
          <a:p>
            <a:r>
              <a:rPr lang="vi-VN" sz="14400" dirty="0">
                <a:solidFill>
                  <a:srgbClr val="FF0000"/>
                </a:solidFill>
                <a:latin typeface="Times New Roman" panose="02020603050405020304" pitchFamily="18" charset="0"/>
                <a:cs typeface="Times New Roman" panose="02020603050405020304" pitchFamily="18" charset="0"/>
              </a:rPr>
              <a:t>Tìm hiểu về các hiện tượng tự nhiên</a:t>
            </a:r>
          </a:p>
          <a:p>
            <a:endParaRPr lang="vi-VN" sz="14400" dirty="0">
              <a:solidFill>
                <a:srgbClr val="FF0000"/>
              </a:solidFill>
              <a:latin typeface="+mj-lt"/>
            </a:endParaRPr>
          </a:p>
          <a:p>
            <a:endParaRPr lang="vi-VN" sz="11100" dirty="0">
              <a:solidFill>
                <a:srgbClr val="FF0000"/>
              </a:solidFill>
              <a:latin typeface="+mj-lt"/>
            </a:endParaRPr>
          </a:p>
          <a:p>
            <a:endParaRPr lang="vi-VN" sz="11100" dirty="0">
              <a:solidFill>
                <a:srgbClr val="FF0000"/>
              </a:solidFill>
              <a:latin typeface="+mj-lt"/>
            </a:endParaRPr>
          </a:p>
          <a:p>
            <a:r>
              <a:rPr lang="en-US" sz="11100" dirty="0" err="1">
                <a:solidFill>
                  <a:srgbClr val="0070C0"/>
                </a:solidFill>
                <a:latin typeface="Times New Roman" panose="02020603050405020304" pitchFamily="18" charset="0"/>
                <a:cs typeface="Times New Roman" panose="02020603050405020304" pitchFamily="18" charset="0"/>
              </a:rPr>
              <a:t>Người</a:t>
            </a:r>
            <a:r>
              <a:rPr lang="en-US" sz="11100" dirty="0">
                <a:solidFill>
                  <a:srgbClr val="0070C0"/>
                </a:solidFill>
                <a:latin typeface="Times New Roman" panose="02020603050405020304" pitchFamily="18" charset="0"/>
                <a:cs typeface="Times New Roman" panose="02020603050405020304" pitchFamily="18" charset="0"/>
              </a:rPr>
              <a:t> </a:t>
            </a:r>
            <a:r>
              <a:rPr lang="en-US" sz="11100" dirty="0" err="1">
                <a:solidFill>
                  <a:srgbClr val="0070C0"/>
                </a:solidFill>
                <a:latin typeface="Times New Roman" panose="02020603050405020304" pitchFamily="18" charset="0"/>
                <a:cs typeface="Times New Roman" panose="02020603050405020304" pitchFamily="18" charset="0"/>
              </a:rPr>
              <a:t>dạy</a:t>
            </a:r>
            <a:r>
              <a:rPr lang="en-US" sz="11100" dirty="0">
                <a:solidFill>
                  <a:srgbClr val="0070C0"/>
                </a:solidFill>
                <a:latin typeface="Times New Roman" panose="02020603050405020304" pitchFamily="18" charset="0"/>
                <a:cs typeface="Times New Roman" panose="02020603050405020304" pitchFamily="18" charset="0"/>
              </a:rPr>
              <a:t>: </a:t>
            </a:r>
            <a:r>
              <a:rPr lang="en-US" sz="11100" dirty="0" err="1">
                <a:solidFill>
                  <a:srgbClr val="0070C0"/>
                </a:solidFill>
                <a:latin typeface="Times New Roman" panose="02020603050405020304" pitchFamily="18" charset="0"/>
                <a:cs typeface="Times New Roman" panose="02020603050405020304" pitchFamily="18" charset="0"/>
              </a:rPr>
              <a:t>Nguyễn</a:t>
            </a:r>
            <a:r>
              <a:rPr lang="en-US" sz="11100" dirty="0">
                <a:solidFill>
                  <a:srgbClr val="0070C0"/>
                </a:solidFill>
                <a:latin typeface="Times New Roman" panose="02020603050405020304" pitchFamily="18" charset="0"/>
                <a:cs typeface="Times New Roman" panose="02020603050405020304" pitchFamily="18" charset="0"/>
              </a:rPr>
              <a:t> </a:t>
            </a:r>
            <a:r>
              <a:rPr lang="en-US" sz="11100" dirty="0" err="1">
                <a:solidFill>
                  <a:srgbClr val="0070C0"/>
                </a:solidFill>
                <a:latin typeface="Times New Roman" panose="02020603050405020304" pitchFamily="18" charset="0"/>
                <a:cs typeface="Times New Roman" panose="02020603050405020304" pitchFamily="18" charset="0"/>
              </a:rPr>
              <a:t>Thị</a:t>
            </a:r>
            <a:r>
              <a:rPr lang="en-US" sz="11100" dirty="0">
                <a:solidFill>
                  <a:srgbClr val="0070C0"/>
                </a:solidFill>
                <a:latin typeface="Times New Roman" panose="02020603050405020304" pitchFamily="18" charset="0"/>
                <a:cs typeface="Times New Roman" panose="02020603050405020304" pitchFamily="18" charset="0"/>
              </a:rPr>
              <a:t> </a:t>
            </a:r>
            <a:r>
              <a:rPr lang="en-US" sz="11100" dirty="0" err="1">
                <a:solidFill>
                  <a:srgbClr val="0070C0"/>
                </a:solidFill>
                <a:latin typeface="Times New Roman" panose="02020603050405020304" pitchFamily="18" charset="0"/>
                <a:cs typeface="Times New Roman" panose="02020603050405020304" pitchFamily="18" charset="0"/>
              </a:rPr>
              <a:t>Thúy</a:t>
            </a:r>
            <a:endParaRPr lang="en-US" sz="11100" dirty="0">
              <a:solidFill>
                <a:srgbClr val="0070C0"/>
              </a:solidFill>
              <a:latin typeface="Times New Roman" panose="02020603050405020304" pitchFamily="18" charset="0"/>
              <a:cs typeface="Times New Roman" panose="02020603050405020304" pitchFamily="18" charset="0"/>
            </a:endParaRPr>
          </a:p>
          <a:p>
            <a:endParaRPr lang="vi-VN" sz="111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a:p>
            <a:endParaRPr lang="vi-VN" sz="3200" dirty="0">
              <a:solidFill>
                <a:srgbClr val="FF0000"/>
              </a:solidFill>
              <a:latin typeface="+mj-lt"/>
            </a:endParaRPr>
          </a:p>
        </p:txBody>
      </p:sp>
      <p:pic>
        <p:nvPicPr>
          <p:cNvPr id="5" name="Hình ảnh 4">
            <a:extLst>
              <a:ext uri="{FF2B5EF4-FFF2-40B4-BE49-F238E27FC236}">
                <a16:creationId xmlns:a16="http://schemas.microsoft.com/office/drawing/2014/main" id="{BED1BD45-D484-3F9B-C1DB-91C2D2326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42" y="73068"/>
            <a:ext cx="1962056" cy="1962056"/>
          </a:xfrm>
          <a:prstGeom prst="rect">
            <a:avLst/>
          </a:prstGeom>
        </p:spPr>
      </p:pic>
    </p:spTree>
    <p:extLst>
      <p:ext uri="{BB962C8B-B14F-4D97-AF65-F5344CB8AC3E}">
        <p14:creationId xmlns:p14="http://schemas.microsoft.com/office/powerpoint/2010/main" val="64737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42C611-A404-4360-A64E-2678B35EB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286500" cy="3530600"/>
          </a:xfrm>
          <a:prstGeom prst="rect">
            <a:avLst/>
          </a:prstGeom>
        </p:spPr>
      </p:pic>
      <p:pic>
        <p:nvPicPr>
          <p:cNvPr id="5" name="Picture 4">
            <a:extLst>
              <a:ext uri="{FF2B5EF4-FFF2-40B4-BE49-F238E27FC236}">
                <a16:creationId xmlns:a16="http://schemas.microsoft.com/office/drawing/2014/main" id="{843DC5BC-6F3A-4078-ADAE-7CE2BAE16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0"/>
            <a:ext cx="5905500" cy="3530600"/>
          </a:xfrm>
          <a:prstGeom prst="rect">
            <a:avLst/>
          </a:prstGeom>
        </p:spPr>
      </p:pic>
      <p:pic>
        <p:nvPicPr>
          <p:cNvPr id="7" name="Picture 6">
            <a:extLst>
              <a:ext uri="{FF2B5EF4-FFF2-40B4-BE49-F238E27FC236}">
                <a16:creationId xmlns:a16="http://schemas.microsoft.com/office/drawing/2014/main" id="{F66B8709-E429-49C6-B759-A348FB1328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530600"/>
            <a:ext cx="6286500" cy="3327400"/>
          </a:xfrm>
          <a:prstGeom prst="rect">
            <a:avLst/>
          </a:prstGeom>
        </p:spPr>
      </p:pic>
      <p:pic>
        <p:nvPicPr>
          <p:cNvPr id="12" name="Picture 11">
            <a:extLst>
              <a:ext uri="{FF2B5EF4-FFF2-40B4-BE49-F238E27FC236}">
                <a16:creationId xmlns:a16="http://schemas.microsoft.com/office/drawing/2014/main" id="{C32C4617-5240-4F0D-AC5B-1216C7879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6499" y="3530600"/>
            <a:ext cx="5905501" cy="3327400"/>
          </a:xfrm>
          <a:prstGeom prst="rect">
            <a:avLst/>
          </a:prstGeom>
        </p:spPr>
      </p:pic>
    </p:spTree>
    <p:extLst>
      <p:ext uri="{BB962C8B-B14F-4D97-AF65-F5344CB8AC3E}">
        <p14:creationId xmlns:p14="http://schemas.microsoft.com/office/powerpoint/2010/main" val="265307941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EAB7-5FE1-4236-BE1F-301151233027}"/>
              </a:ext>
            </a:extLst>
          </p:cNvPr>
          <p:cNvSpPr>
            <a:spLocks noGrp="1"/>
          </p:cNvSpPr>
          <p:nvPr>
            <p:ph type="title"/>
          </p:nvPr>
        </p:nvSpPr>
        <p:spPr>
          <a:xfrm>
            <a:off x="2349910" y="365125"/>
            <a:ext cx="9003890" cy="3430127"/>
          </a:xfrm>
        </p:spPr>
        <p:txBody>
          <a:bodyPr>
            <a:normAutofit/>
          </a:bodyPr>
          <a:lstStyle/>
          <a:p>
            <a:r>
              <a:rPr lang="vi-VN" sz="3200" b="0" i="0" dirty="0">
                <a:solidFill>
                  <a:schemeClr val="bg1"/>
                </a:solidFill>
                <a:effectLst/>
                <a:latin typeface="Times New Roman" panose="02020603050405020304" pitchFamily="18" charset="0"/>
              </a:rPr>
              <a:t>Mưa là 1 hiện tượng thiên nhiên cũng đem lại lợi ích cho cuộc sống con người: Cung cấp nước cho ăn, uống, sinh hoạt, lao động sản xuất...làm cho cây cối xanh tươi, đâm chồi nảy lộc. Nhưng nếu mưa nhiều sẽ cũng dẫn đến nhiều hậu quả nghiêm trọng: lũ lụt gây chết người, vật, phá hỏng nhiều công trình...</a:t>
            </a:r>
            <a:endParaRPr lang="vi-VN" sz="3200" dirty="0">
              <a:solidFill>
                <a:schemeClr val="bg1"/>
              </a:solidFill>
            </a:endParaRPr>
          </a:p>
        </p:txBody>
      </p:sp>
    </p:spTree>
    <p:extLst>
      <p:ext uri="{BB962C8B-B14F-4D97-AF65-F5344CB8AC3E}">
        <p14:creationId xmlns:p14="http://schemas.microsoft.com/office/powerpoint/2010/main" val="84313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F3AB-D541-4438-B0EC-4F0352BB18F5}"/>
              </a:ext>
            </a:extLst>
          </p:cNvPr>
          <p:cNvSpPr>
            <a:spLocks noGrp="1"/>
          </p:cNvSpPr>
          <p:nvPr>
            <p:ph type="title"/>
          </p:nvPr>
        </p:nvSpPr>
        <p:spPr>
          <a:xfrm>
            <a:off x="838200" y="0"/>
            <a:ext cx="10515600" cy="1022555"/>
          </a:xfrm>
        </p:spPr>
        <p:txBody>
          <a:bodyPr/>
          <a:lstStyle/>
          <a:p>
            <a:r>
              <a:rPr lang="vi-VN" dirty="0"/>
              <a:t>                           TRỜI NẮNG</a:t>
            </a:r>
          </a:p>
        </p:txBody>
      </p:sp>
      <p:pic>
        <p:nvPicPr>
          <p:cNvPr id="4" name="Picture 3">
            <a:extLst>
              <a:ext uri="{FF2B5EF4-FFF2-40B4-BE49-F238E27FC236}">
                <a16:creationId xmlns:a16="http://schemas.microsoft.com/office/drawing/2014/main" id="{2C14642E-E6E0-48B6-BA6D-A57593732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6245"/>
            <a:ext cx="12192000" cy="6051755"/>
          </a:xfrm>
          <a:prstGeom prst="rect">
            <a:avLst/>
          </a:prstGeom>
        </p:spPr>
      </p:pic>
    </p:spTree>
    <p:extLst>
      <p:ext uri="{BB962C8B-B14F-4D97-AF65-F5344CB8AC3E}">
        <p14:creationId xmlns:p14="http://schemas.microsoft.com/office/powerpoint/2010/main" val="1788543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CBB2-D166-47F2-BE3E-6A59E7080F7D}"/>
              </a:ext>
            </a:extLst>
          </p:cNvPr>
          <p:cNvSpPr>
            <a:spLocks noGrp="1"/>
          </p:cNvSpPr>
          <p:nvPr>
            <p:ph type="title"/>
          </p:nvPr>
        </p:nvSpPr>
        <p:spPr>
          <a:xfrm>
            <a:off x="2165555" y="1702312"/>
            <a:ext cx="10515600" cy="1325563"/>
          </a:xfrm>
        </p:spPr>
        <p:txBody>
          <a:bodyPr>
            <a:normAutofit/>
          </a:bodyPr>
          <a:lstStyle/>
          <a:p>
            <a:r>
              <a:rPr lang="vi-VN" sz="3600" dirty="0"/>
              <a:t>Trời nắng có lợi ích gì với cuộc sống của</a:t>
            </a:r>
            <a:br>
              <a:rPr lang="vi-VN" sz="3600" dirty="0"/>
            </a:br>
            <a:r>
              <a:rPr lang="vi-VN" sz="3600" dirty="0"/>
              <a:t> chúng ta?</a:t>
            </a:r>
          </a:p>
        </p:txBody>
      </p:sp>
    </p:spTree>
    <p:extLst>
      <p:ext uri="{BB962C8B-B14F-4D97-AF65-F5344CB8AC3E}">
        <p14:creationId xmlns:p14="http://schemas.microsoft.com/office/powerpoint/2010/main" val="1302865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3D0525-DE5B-43E8-94B8-2E74DFE65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3708400"/>
          </a:xfrm>
          <a:prstGeom prst="rect">
            <a:avLst/>
          </a:prstGeom>
        </p:spPr>
      </p:pic>
      <p:pic>
        <p:nvPicPr>
          <p:cNvPr id="5" name="Picture 4">
            <a:extLst>
              <a:ext uri="{FF2B5EF4-FFF2-40B4-BE49-F238E27FC236}">
                <a16:creationId xmlns:a16="http://schemas.microsoft.com/office/drawing/2014/main" id="{0EDF34A8-D1E7-4DC6-A147-0BC2347CC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3686173"/>
          </a:xfrm>
          <a:prstGeom prst="rect">
            <a:avLst/>
          </a:prstGeom>
        </p:spPr>
      </p:pic>
      <p:pic>
        <p:nvPicPr>
          <p:cNvPr id="7" name="Picture 6">
            <a:extLst>
              <a:ext uri="{FF2B5EF4-FFF2-40B4-BE49-F238E27FC236}">
                <a16:creationId xmlns:a16="http://schemas.microsoft.com/office/drawing/2014/main" id="{6F31015E-5D69-4293-8669-2A40561014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1077" y="3686174"/>
            <a:ext cx="6130924" cy="3171826"/>
          </a:xfrm>
          <a:prstGeom prst="rect">
            <a:avLst/>
          </a:prstGeom>
        </p:spPr>
      </p:pic>
      <p:pic>
        <p:nvPicPr>
          <p:cNvPr id="9" name="Picture 8">
            <a:extLst>
              <a:ext uri="{FF2B5EF4-FFF2-40B4-BE49-F238E27FC236}">
                <a16:creationId xmlns:a16="http://schemas.microsoft.com/office/drawing/2014/main" id="{33BB12FB-8B8A-47A0-8032-06E633D61E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5" y="3686174"/>
            <a:ext cx="6130925" cy="3171826"/>
          </a:xfrm>
          <a:prstGeom prst="rect">
            <a:avLst/>
          </a:prstGeom>
        </p:spPr>
      </p:pic>
    </p:spTree>
    <p:extLst>
      <p:ext uri="{BB962C8B-B14F-4D97-AF65-F5344CB8AC3E}">
        <p14:creationId xmlns:p14="http://schemas.microsoft.com/office/powerpoint/2010/main" val="349703621"/>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24AE7-3582-4F16-881E-B0CE87315190}"/>
              </a:ext>
            </a:extLst>
          </p:cNvPr>
          <p:cNvSpPr>
            <a:spLocks noGrp="1"/>
          </p:cNvSpPr>
          <p:nvPr>
            <p:ph type="title"/>
          </p:nvPr>
        </p:nvSpPr>
        <p:spPr>
          <a:xfrm>
            <a:off x="1978742" y="2882183"/>
            <a:ext cx="8295968" cy="1325563"/>
          </a:xfrm>
        </p:spPr>
        <p:txBody>
          <a:bodyPr>
            <a:normAutofit/>
          </a:bodyPr>
          <a:lstStyle/>
          <a:p>
            <a:r>
              <a:rPr lang="vi-VN" sz="3600" dirty="0"/>
              <a:t>Nếu nắng nóng kéo dài sẽ ảnh hưởng đến điều gì?</a:t>
            </a:r>
          </a:p>
        </p:txBody>
      </p:sp>
    </p:spTree>
    <p:extLst>
      <p:ext uri="{BB962C8B-B14F-4D97-AF65-F5344CB8AC3E}">
        <p14:creationId xmlns:p14="http://schemas.microsoft.com/office/powerpoint/2010/main" val="2880428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B1FF55-2803-46B4-BA0D-E81AC0FD4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3619500"/>
          </a:xfrm>
          <a:prstGeom prst="rect">
            <a:avLst/>
          </a:prstGeom>
        </p:spPr>
      </p:pic>
      <p:pic>
        <p:nvPicPr>
          <p:cNvPr id="5" name="Picture 4">
            <a:extLst>
              <a:ext uri="{FF2B5EF4-FFF2-40B4-BE49-F238E27FC236}">
                <a16:creationId xmlns:a16="http://schemas.microsoft.com/office/drawing/2014/main" id="{4C593149-85F8-485B-8FDF-F45CB2552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619500"/>
            <a:ext cx="6096000" cy="3238500"/>
          </a:xfrm>
          <a:prstGeom prst="rect">
            <a:avLst/>
          </a:prstGeom>
        </p:spPr>
      </p:pic>
      <p:pic>
        <p:nvPicPr>
          <p:cNvPr id="7" name="Picture 6">
            <a:extLst>
              <a:ext uri="{FF2B5EF4-FFF2-40B4-BE49-F238E27FC236}">
                <a16:creationId xmlns:a16="http://schemas.microsoft.com/office/drawing/2014/main" id="{E76AE048-341C-4D4B-836E-EE78B0447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500" y="3619500"/>
            <a:ext cx="6286500" cy="3238500"/>
          </a:xfrm>
          <a:prstGeom prst="rect">
            <a:avLst/>
          </a:prstGeom>
        </p:spPr>
      </p:pic>
    </p:spTree>
    <p:extLst>
      <p:ext uri="{BB962C8B-B14F-4D97-AF65-F5344CB8AC3E}">
        <p14:creationId xmlns:p14="http://schemas.microsoft.com/office/powerpoint/2010/main" val="233637364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EAF3DD-6068-40C1-9783-C8550595FBE9}"/>
              </a:ext>
            </a:extLst>
          </p:cNvPr>
          <p:cNvSpPr txBox="1"/>
          <p:nvPr/>
        </p:nvSpPr>
        <p:spPr>
          <a:xfrm>
            <a:off x="2792361" y="436205"/>
            <a:ext cx="8150942" cy="3046988"/>
          </a:xfrm>
          <a:prstGeom prst="rect">
            <a:avLst/>
          </a:prstGeom>
          <a:noFill/>
        </p:spPr>
        <p:txBody>
          <a:bodyPr wrap="square">
            <a:spAutoFit/>
          </a:bodyPr>
          <a:lstStyle/>
          <a:p>
            <a:r>
              <a:rPr lang="vi-VN" sz="2400" b="0" i="0" dirty="0">
                <a:solidFill>
                  <a:schemeClr val="bg1"/>
                </a:solidFill>
                <a:effectLst/>
                <a:latin typeface="Times New Roman" panose="02020603050405020304" pitchFamily="18" charset="0"/>
              </a:rPr>
              <a:t>Nắng là một hiện tượng thiên nhiên có nhiều lợi ích như: đem lại cho con người sự thoải mái, dễ chịu, nắng làm khô quần áo, chăn, màn, làm khô thực phẩm để bảo quản được laua như: lạc, vừng, ngô, gạo...Nhưng ngược lại nếu như trời quá nắng và kéo dài sẽ gây ra cho con người sự nóng bức khó chịu và dẫn đến thiếu nước cho cuộc sống sinh hoạt, lao động sản xuất, gây hạn hán, cháy rừng...khi ra ngoài trời nắng chúng mình phải đội mũ, nón không sẽ bị ốm nhé!</a:t>
            </a:r>
            <a:endParaRPr lang="vi-VN" sz="2400" dirty="0">
              <a:solidFill>
                <a:schemeClr val="bg1"/>
              </a:solidFill>
            </a:endParaRPr>
          </a:p>
        </p:txBody>
      </p:sp>
    </p:spTree>
    <p:extLst>
      <p:ext uri="{BB962C8B-B14F-4D97-AF65-F5344CB8AC3E}">
        <p14:creationId xmlns:p14="http://schemas.microsoft.com/office/powerpoint/2010/main" val="810608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965C-750C-4AA0-8305-2A98D5141654}"/>
              </a:ext>
            </a:extLst>
          </p:cNvPr>
          <p:cNvSpPr>
            <a:spLocks noGrp="1"/>
          </p:cNvSpPr>
          <p:nvPr>
            <p:ph type="title"/>
          </p:nvPr>
        </p:nvSpPr>
        <p:spPr>
          <a:xfrm>
            <a:off x="1005349" y="2026776"/>
            <a:ext cx="10515600" cy="1325563"/>
          </a:xfrm>
        </p:spPr>
        <p:txBody>
          <a:bodyPr>
            <a:noAutofit/>
          </a:bodyPr>
          <a:lstStyle/>
          <a:p>
            <a:pPr algn="l"/>
            <a:br>
              <a:rPr lang="vi-VN" sz="2400" dirty="0">
                <a:solidFill>
                  <a:srgbClr val="00B0F0"/>
                </a:solidFill>
              </a:rPr>
            </a:br>
            <a:br>
              <a:rPr lang="vi-VN" sz="2400" dirty="0">
                <a:solidFill>
                  <a:srgbClr val="00B0F0"/>
                </a:solidFill>
              </a:rPr>
            </a:br>
            <a:br>
              <a:rPr lang="vi-VN" sz="2400" dirty="0">
                <a:solidFill>
                  <a:srgbClr val="00B0F0"/>
                </a:solidFill>
              </a:rPr>
            </a:br>
            <a:r>
              <a:rPr lang="vi-VN" sz="3200" dirty="0">
                <a:solidFill>
                  <a:srgbClr val="FF0000"/>
                </a:solidFill>
              </a:rPr>
              <a:t>Hoạt động 3: Luyện tập</a:t>
            </a:r>
            <a:br>
              <a:rPr lang="vi-VN" sz="2400" dirty="0">
                <a:solidFill>
                  <a:srgbClr val="00B0F0"/>
                </a:solidFill>
              </a:rPr>
            </a:br>
            <a:r>
              <a:rPr lang="vi-VN" sz="2400" b="1" i="0" dirty="0">
                <a:solidFill>
                  <a:srgbClr val="00B0F0"/>
                </a:solidFill>
                <a:effectLst/>
                <a:latin typeface="Times New Roman" panose="02020603050405020304" pitchFamily="18" charset="0"/>
              </a:rPr>
              <a:t>* Trò chơi 1: Trời nắng, trời mưa</a:t>
            </a:r>
            <a:br>
              <a:rPr lang="vi-VN" sz="2400" b="0" i="0" dirty="0">
                <a:solidFill>
                  <a:srgbClr val="00B0F0"/>
                </a:solidFill>
                <a:effectLst/>
                <a:latin typeface="Arial" panose="020B0604020202020204" pitchFamily="34" charset="0"/>
              </a:rPr>
            </a:br>
            <a:r>
              <a:rPr lang="vi-VN" sz="2400" b="0" i="0" dirty="0">
                <a:solidFill>
                  <a:srgbClr val="00B0F0"/>
                </a:solidFill>
                <a:effectLst/>
                <a:latin typeface="Times New Roman" panose="02020603050405020304" pitchFamily="18" charset="0"/>
              </a:rPr>
              <a:t>-Cách chơi : khi cô nói trời nắng các con lấy tay che nắng, cô nói gió thổi nhẹ các con giả vờ nghiêng ngả, gió thổi mạnh các con nói ào ào nghiêng mạnh hơn, cô nói trời mưa các con nói che mưa, mưa nhỏ các con nói tí tách, mưa to các con nói lộp bộp,lộp bộp, sấm chớp đùng đùng.</a:t>
            </a:r>
            <a:br>
              <a:rPr lang="vi-VN" sz="2400" b="0" i="0" dirty="0">
                <a:solidFill>
                  <a:srgbClr val="00B0F0"/>
                </a:solidFill>
                <a:effectLst/>
                <a:latin typeface="Arial" panose="020B0604020202020204" pitchFamily="34" charset="0"/>
              </a:rPr>
            </a:br>
            <a:r>
              <a:rPr lang="vi-VN" sz="2400" b="1" i="0" dirty="0">
                <a:solidFill>
                  <a:srgbClr val="00B0F0"/>
                </a:solidFill>
                <a:effectLst/>
                <a:latin typeface="Times New Roman" panose="02020603050405020304" pitchFamily="18" charset="0"/>
              </a:rPr>
              <a:t>* Trò chơi 2:Thi xem đội nào nhanh.</a:t>
            </a:r>
            <a:br>
              <a:rPr lang="vi-VN" sz="2400" b="0" i="0" dirty="0">
                <a:solidFill>
                  <a:srgbClr val="00B0F0"/>
                </a:solidFill>
                <a:effectLst/>
                <a:latin typeface="Arial" panose="020B0604020202020204" pitchFamily="34" charset="0"/>
              </a:rPr>
            </a:br>
            <a:r>
              <a:rPr lang="vi-VN" sz="2400" b="0" i="0" dirty="0">
                <a:solidFill>
                  <a:srgbClr val="00B0F0"/>
                </a:solidFill>
                <a:effectLst/>
                <a:latin typeface="Times New Roman" panose="02020603050405020304" pitchFamily="18" charset="0"/>
              </a:rPr>
              <a:t>-  Cách chơi: cô sẽ mời 2 đội là đội trời nắng và đội trời mưa lên các bạn sẽ phải bật liên tục qua vòng lên chọn hình ảnh theo yêu cầu của cô gắn lên bảng, đội trời nắng sẽ lên chọn các hình ảnh về hiện tượng tự nhiên, đội trời mưa sẽ chọn các hình ảnh đúng của con người trước các hiện tượng thiên nhiên, mỗi bạn chỉ được chọn 1 hình ảnh, gắn xong chúng mình về cuối hàng đứng và bạn khác sẽ bật liên tục qua vòng lên chọn hình ảnh, thời gian sẽ là một bản nhạc, khi bản nhac kết thúc, đội nào tìm được nhiều hình ảnh theo yêu cầu hơn đội đấy sẽ được cô và các bạn khen.</a:t>
            </a:r>
            <a:br>
              <a:rPr lang="vi-VN" sz="2400" b="0" i="0" dirty="0">
                <a:solidFill>
                  <a:srgbClr val="00B0F0"/>
                </a:solidFill>
                <a:effectLst/>
                <a:latin typeface="Arial" panose="020B0604020202020204" pitchFamily="34" charset="0"/>
              </a:rPr>
            </a:br>
            <a:endParaRPr lang="vi-VN" sz="2400" dirty="0">
              <a:solidFill>
                <a:srgbClr val="00B0F0"/>
              </a:solidFill>
            </a:endParaRPr>
          </a:p>
        </p:txBody>
      </p:sp>
    </p:spTree>
    <p:extLst>
      <p:ext uri="{BB962C8B-B14F-4D97-AF65-F5344CB8AC3E}">
        <p14:creationId xmlns:p14="http://schemas.microsoft.com/office/powerpoint/2010/main" val="18937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35C49A-9360-4310-A9AD-5485750DC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62507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B9585-65AE-4A26-95E1-DB373E9CA380}"/>
              </a:ext>
            </a:extLst>
          </p:cNvPr>
          <p:cNvSpPr>
            <a:spLocks noGrp="1"/>
          </p:cNvSpPr>
          <p:nvPr>
            <p:ph type="title"/>
          </p:nvPr>
        </p:nvSpPr>
        <p:spPr/>
        <p:txBody>
          <a:bodyPr>
            <a:normAutofit fontScale="90000"/>
          </a:bodyPr>
          <a:lstStyle/>
          <a:p>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br>
              <a:rPr lang="vi-VN" sz="1800" b="1" i="0" dirty="0">
                <a:solidFill>
                  <a:srgbClr val="3C3C3C"/>
                </a:solidFill>
                <a:effectLst/>
                <a:latin typeface="Times New Roman" panose="02020603050405020304" pitchFamily="18" charset="0"/>
              </a:rPr>
            </a:br>
            <a:r>
              <a:rPr lang="vi-VN" sz="3100" b="1" i="0" dirty="0">
                <a:solidFill>
                  <a:srgbClr val="3C3C3C"/>
                </a:solidFill>
                <a:effectLst/>
              </a:rPr>
              <a:t>I. Mục đích yêu cầu</a:t>
            </a:r>
            <a:br>
              <a:rPr lang="vi-VN" sz="3100" b="0" i="0" dirty="0">
                <a:solidFill>
                  <a:srgbClr val="3C3C3C"/>
                </a:solidFill>
                <a:effectLst/>
              </a:rPr>
            </a:br>
            <a:r>
              <a:rPr lang="vi-VN" sz="3100" b="1" i="0" dirty="0">
                <a:solidFill>
                  <a:srgbClr val="3C3C3C"/>
                </a:solidFill>
                <a:effectLst/>
              </a:rPr>
              <a:t>1. Kiến thức</a:t>
            </a:r>
            <a:br>
              <a:rPr lang="vi-VN" sz="3100" b="0" i="0" dirty="0">
                <a:solidFill>
                  <a:srgbClr val="3C3C3C"/>
                </a:solidFill>
                <a:effectLst/>
              </a:rPr>
            </a:br>
            <a:r>
              <a:rPr lang="vi-VN" sz="3100" b="0" i="0" dirty="0">
                <a:solidFill>
                  <a:srgbClr val="3C3C3C"/>
                </a:solidFill>
                <a:effectLst/>
              </a:rPr>
              <a:t>- Trẻ biết về một số hiện tượng tự nhiên như : mưa, nắng,…</a:t>
            </a:r>
            <a:br>
              <a:rPr lang="vi-VN" sz="3100" b="0" i="0" dirty="0">
                <a:solidFill>
                  <a:srgbClr val="3C3C3C"/>
                </a:solidFill>
                <a:effectLst/>
              </a:rPr>
            </a:br>
            <a:r>
              <a:rPr lang="vi-VN" sz="3100" b="0" i="0" dirty="0">
                <a:solidFill>
                  <a:srgbClr val="3C3C3C"/>
                </a:solidFill>
                <a:effectLst/>
              </a:rPr>
              <a:t>- Trẻ biết lợi ích, tác hại của hiện tượng tự nhiên đối với đời sống của con người.</a:t>
            </a:r>
            <a:br>
              <a:rPr lang="vi-VN" sz="3100" b="0" i="0" dirty="0">
                <a:solidFill>
                  <a:srgbClr val="3C3C3C"/>
                </a:solidFill>
                <a:effectLst/>
              </a:rPr>
            </a:br>
            <a:r>
              <a:rPr lang="vi-VN" sz="3100" b="1" i="0" dirty="0">
                <a:solidFill>
                  <a:srgbClr val="3C3C3C"/>
                </a:solidFill>
                <a:effectLst/>
              </a:rPr>
              <a:t>2. Kỹ năng</a:t>
            </a:r>
            <a:br>
              <a:rPr lang="vi-VN" sz="3100" b="0" i="0" dirty="0">
                <a:solidFill>
                  <a:srgbClr val="3C3C3C"/>
                </a:solidFill>
                <a:effectLst/>
              </a:rPr>
            </a:br>
            <a:r>
              <a:rPr lang="vi-VN" sz="3100" b="0" i="0" dirty="0">
                <a:solidFill>
                  <a:srgbClr val="3C3C3C"/>
                </a:solidFill>
                <a:effectLst/>
              </a:rPr>
              <a:t>- Trẻ nhận biết nhanh những đặc điểm, dấu hiệu nổi bật của thiên nhiên.</a:t>
            </a:r>
            <a:br>
              <a:rPr lang="vi-VN" sz="3100" b="0" i="0" dirty="0">
                <a:solidFill>
                  <a:srgbClr val="3C3C3C"/>
                </a:solidFill>
                <a:effectLst/>
              </a:rPr>
            </a:br>
            <a:r>
              <a:rPr lang="vi-VN" sz="3100" b="0" i="0" dirty="0">
                <a:solidFill>
                  <a:srgbClr val="3C3C3C"/>
                </a:solidFill>
                <a:effectLst/>
              </a:rPr>
              <a:t>- Trẻ nói rõ ràng, mạch lạc.</a:t>
            </a:r>
            <a:br>
              <a:rPr lang="vi-VN" sz="3100" b="0" i="0" dirty="0">
                <a:solidFill>
                  <a:srgbClr val="3C3C3C"/>
                </a:solidFill>
                <a:effectLst/>
              </a:rPr>
            </a:br>
            <a:r>
              <a:rPr lang="vi-VN" sz="3100" b="0" i="0" dirty="0">
                <a:solidFill>
                  <a:srgbClr val="3C3C3C"/>
                </a:solidFill>
                <a:effectLst/>
              </a:rPr>
              <a:t>- Phát triển ở trẻ kỹ năng quan sát, tư duy, ghi nhớ có chủ định.</a:t>
            </a:r>
            <a:br>
              <a:rPr lang="vi-VN" sz="3100" b="0" i="0" dirty="0">
                <a:solidFill>
                  <a:srgbClr val="3C3C3C"/>
                </a:solidFill>
                <a:effectLst/>
              </a:rPr>
            </a:br>
            <a:r>
              <a:rPr lang="vi-VN" sz="3100" b="1" i="0" dirty="0">
                <a:solidFill>
                  <a:srgbClr val="3C3C3C"/>
                </a:solidFill>
                <a:effectLst/>
              </a:rPr>
              <a:t>3. Thái độ</a:t>
            </a:r>
            <a:br>
              <a:rPr lang="vi-VN" sz="3100" b="0" i="0" dirty="0">
                <a:solidFill>
                  <a:srgbClr val="3C3C3C"/>
                </a:solidFill>
                <a:effectLst/>
              </a:rPr>
            </a:br>
            <a:r>
              <a:rPr lang="vi-VN" sz="3100" b="0" i="0" dirty="0">
                <a:solidFill>
                  <a:srgbClr val="3C3C3C"/>
                </a:solidFill>
                <a:effectLst/>
              </a:rPr>
              <a:t>- Giáo dục trẻ biết giữ gìn sức khỏe khi thời tiết thay đổi để tự bảo vệ mình khi đi ngoài trời.</a:t>
            </a:r>
            <a:br>
              <a:rPr lang="vi-VN" sz="3100" b="0" i="0" dirty="0">
                <a:solidFill>
                  <a:srgbClr val="3C3C3C"/>
                </a:solidFill>
                <a:effectLst/>
              </a:rPr>
            </a:br>
            <a:endParaRPr lang="vi-VN" sz="3100" dirty="0"/>
          </a:p>
        </p:txBody>
      </p:sp>
    </p:spTree>
    <p:extLst>
      <p:ext uri="{BB962C8B-B14F-4D97-AF65-F5344CB8AC3E}">
        <p14:creationId xmlns:p14="http://schemas.microsoft.com/office/powerpoint/2010/main" val="24493316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2C261-8844-4B87-BAD7-280DC474578D}"/>
              </a:ext>
            </a:extLst>
          </p:cNvPr>
          <p:cNvSpPr>
            <a:spLocks noGrp="1"/>
          </p:cNvSpPr>
          <p:nvPr>
            <p:ph type="title"/>
          </p:nvPr>
        </p:nvSpPr>
        <p:spPr>
          <a:xfrm>
            <a:off x="1091381" y="365125"/>
            <a:ext cx="10262419" cy="1325563"/>
          </a:xfrm>
        </p:spPr>
        <p:txBody>
          <a:bodyPr/>
          <a:lstStyle/>
          <a:p>
            <a:r>
              <a:rPr lang="vi-VN" dirty="0">
                <a:solidFill>
                  <a:srgbClr val="00B0F0"/>
                </a:solidFill>
              </a:rPr>
              <a:t> Hoạt động 1: Ổn định tổ chức,                     giới thiệu bài</a:t>
            </a:r>
          </a:p>
        </p:txBody>
      </p:sp>
      <p:sp>
        <p:nvSpPr>
          <p:cNvPr id="3" name="Content Placeholder 2">
            <a:extLst>
              <a:ext uri="{FF2B5EF4-FFF2-40B4-BE49-F238E27FC236}">
                <a16:creationId xmlns:a16="http://schemas.microsoft.com/office/drawing/2014/main" id="{F55DC092-E9B9-42C3-B014-23A238994723}"/>
              </a:ext>
            </a:extLst>
          </p:cNvPr>
          <p:cNvSpPr>
            <a:spLocks noGrp="1"/>
          </p:cNvSpPr>
          <p:nvPr>
            <p:ph idx="1"/>
          </p:nvPr>
        </p:nvSpPr>
        <p:spPr/>
        <p:txBody>
          <a:bodyPr/>
          <a:lstStyle/>
          <a:p>
            <a:pPr marL="0" indent="0">
              <a:buNone/>
            </a:pPr>
            <a:r>
              <a:rPr lang="vi-VN" dirty="0">
                <a:solidFill>
                  <a:srgbClr val="00B0F0"/>
                </a:solidFill>
                <a:latin typeface="+mj-lt"/>
              </a:rPr>
              <a:t>   - Cô và trẻ hát bài hát: “ Trời nắng trời mưa”.</a:t>
            </a:r>
          </a:p>
          <a:p>
            <a:pPr marL="0" indent="0">
              <a:buNone/>
            </a:pPr>
            <a:r>
              <a:rPr lang="vi-VN" dirty="0">
                <a:solidFill>
                  <a:srgbClr val="00B0F0"/>
                </a:solidFill>
                <a:latin typeface="+mj-lt"/>
              </a:rPr>
              <a:t>   - Trò chuyện về bài hát:</a:t>
            </a:r>
          </a:p>
          <a:p>
            <a:pPr marL="0" indent="0">
              <a:buNone/>
            </a:pPr>
            <a:r>
              <a:rPr lang="vi-VN" dirty="0">
                <a:solidFill>
                  <a:srgbClr val="00B0F0"/>
                </a:solidFill>
                <a:latin typeface="+mj-lt"/>
              </a:rPr>
              <a:t>      + Các con hát bài hát gì?</a:t>
            </a:r>
          </a:p>
          <a:p>
            <a:pPr marL="0" indent="0">
              <a:buNone/>
            </a:pPr>
            <a:r>
              <a:rPr lang="vi-VN" dirty="0">
                <a:solidFill>
                  <a:srgbClr val="00B0F0"/>
                </a:solidFill>
                <a:latin typeface="+mj-lt"/>
              </a:rPr>
              <a:t>      + Bài hát nói đến hiện tượng gì?</a:t>
            </a:r>
          </a:p>
          <a:p>
            <a:pPr marL="0" indent="0">
              <a:buNone/>
            </a:pPr>
            <a:r>
              <a:rPr lang="vi-VN" b="0" i="0" dirty="0">
                <a:solidFill>
                  <a:srgbClr val="00B0F0"/>
                </a:solidFill>
                <a:effectLst/>
                <a:latin typeface="Times New Roman" panose="02020603050405020304" pitchFamily="18" charset="0"/>
              </a:rPr>
              <a:t>    - Để hiểu rõ về các hiện tượng tự nhiên, hôm nay cô sẽ cho các con tìm hiểu về một số hiện tượng tự nhiên nhé!</a:t>
            </a:r>
            <a:endParaRPr lang="vi-VN" dirty="0">
              <a:solidFill>
                <a:srgbClr val="00B0F0"/>
              </a:solidFill>
              <a:latin typeface="+mj-lt"/>
            </a:endParaRPr>
          </a:p>
          <a:p>
            <a:pPr marL="0" indent="0">
              <a:buNone/>
            </a:pPr>
            <a:r>
              <a:rPr lang="vi-VN" dirty="0">
                <a:solidFill>
                  <a:srgbClr val="00B0F0"/>
                </a:solidFill>
                <a:latin typeface="+mj-lt"/>
              </a:rPr>
              <a:t>   </a:t>
            </a:r>
          </a:p>
          <a:p>
            <a:pPr marL="0" indent="0">
              <a:buNone/>
            </a:pPr>
            <a:endParaRPr lang="vi-VN" dirty="0">
              <a:solidFill>
                <a:srgbClr val="00B0F0"/>
              </a:solidFill>
              <a:latin typeface="+mj-lt"/>
            </a:endParaRPr>
          </a:p>
        </p:txBody>
      </p:sp>
    </p:spTree>
    <p:extLst>
      <p:ext uri="{BB962C8B-B14F-4D97-AF65-F5344CB8AC3E}">
        <p14:creationId xmlns:p14="http://schemas.microsoft.com/office/powerpoint/2010/main" val="3524262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42FB-C600-4618-8134-99C77F1A61F3}"/>
              </a:ext>
            </a:extLst>
          </p:cNvPr>
          <p:cNvSpPr>
            <a:spLocks noGrp="1"/>
          </p:cNvSpPr>
          <p:nvPr>
            <p:ph type="title"/>
          </p:nvPr>
        </p:nvSpPr>
        <p:spPr>
          <a:xfrm>
            <a:off x="2425700" y="4340225"/>
            <a:ext cx="10515600" cy="1325563"/>
          </a:xfrm>
        </p:spPr>
        <p:txBody>
          <a:bodyPr/>
          <a:lstStyle/>
          <a:p>
            <a:r>
              <a:rPr lang="vi-VN" dirty="0"/>
              <a:t>Hoạt động 2: Khám phá</a:t>
            </a:r>
          </a:p>
        </p:txBody>
      </p:sp>
    </p:spTree>
    <p:extLst>
      <p:ext uri="{BB962C8B-B14F-4D97-AF65-F5344CB8AC3E}">
        <p14:creationId xmlns:p14="http://schemas.microsoft.com/office/powerpoint/2010/main" val="16129113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B565-FAE5-44B1-A6BE-C161AB8D42EB}"/>
              </a:ext>
            </a:extLst>
          </p:cNvPr>
          <p:cNvSpPr>
            <a:spLocks noGrp="1"/>
          </p:cNvSpPr>
          <p:nvPr>
            <p:ph type="title"/>
          </p:nvPr>
        </p:nvSpPr>
        <p:spPr>
          <a:xfrm>
            <a:off x="759542" y="0"/>
            <a:ext cx="10515600" cy="1325563"/>
          </a:xfrm>
        </p:spPr>
        <p:txBody>
          <a:bodyPr/>
          <a:lstStyle/>
          <a:p>
            <a:r>
              <a:rPr lang="vi-VN" dirty="0"/>
              <a:t>                           TRỜI MƯA</a:t>
            </a:r>
          </a:p>
        </p:txBody>
      </p:sp>
      <p:pic>
        <p:nvPicPr>
          <p:cNvPr id="5" name="Picture 4">
            <a:extLst>
              <a:ext uri="{FF2B5EF4-FFF2-40B4-BE49-F238E27FC236}">
                <a16:creationId xmlns:a16="http://schemas.microsoft.com/office/drawing/2014/main" id="{FAE192D7-94A7-4F7F-8278-97F77F7947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3729"/>
            <a:ext cx="12192000" cy="5904271"/>
          </a:xfrm>
          <a:prstGeom prst="rect">
            <a:avLst/>
          </a:prstGeom>
        </p:spPr>
      </p:pic>
    </p:spTree>
    <p:extLst>
      <p:ext uri="{BB962C8B-B14F-4D97-AF65-F5344CB8AC3E}">
        <p14:creationId xmlns:p14="http://schemas.microsoft.com/office/powerpoint/2010/main" val="111332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1553-7798-4894-9657-538CD917DEB3}"/>
              </a:ext>
            </a:extLst>
          </p:cNvPr>
          <p:cNvSpPr>
            <a:spLocks noGrp="1"/>
          </p:cNvSpPr>
          <p:nvPr>
            <p:ph type="title"/>
          </p:nvPr>
        </p:nvSpPr>
        <p:spPr>
          <a:xfrm>
            <a:off x="838200" y="-452284"/>
            <a:ext cx="10515600" cy="1573161"/>
          </a:xfrm>
        </p:spPr>
        <p:txBody>
          <a:bodyPr>
            <a:normAutofit/>
          </a:bodyPr>
          <a:lstStyle/>
          <a:p>
            <a:r>
              <a:rPr lang="vi-VN" dirty="0"/>
              <a:t>              </a:t>
            </a:r>
            <a:r>
              <a:rPr lang="vi-VN" sz="2700" dirty="0"/>
              <a:t>Khi trời sắp mưa các con thấy như thế nào?</a:t>
            </a:r>
          </a:p>
        </p:txBody>
      </p:sp>
      <p:pic>
        <p:nvPicPr>
          <p:cNvPr id="5" name="Picture 4">
            <a:extLst>
              <a:ext uri="{FF2B5EF4-FFF2-40B4-BE49-F238E27FC236}">
                <a16:creationId xmlns:a16="http://schemas.microsoft.com/office/drawing/2014/main" id="{203ABB65-ABEE-405D-A7F9-2E8F15A6D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6077"/>
            <a:ext cx="12192000" cy="6041922"/>
          </a:xfrm>
          <a:prstGeom prst="rect">
            <a:avLst/>
          </a:prstGeom>
        </p:spPr>
      </p:pic>
    </p:spTree>
    <p:extLst>
      <p:ext uri="{BB962C8B-B14F-4D97-AF65-F5344CB8AC3E}">
        <p14:creationId xmlns:p14="http://schemas.microsoft.com/office/powerpoint/2010/main" val="385326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FB87-A2D0-40E5-9578-103F4E6486C3}"/>
              </a:ext>
            </a:extLst>
          </p:cNvPr>
          <p:cNvSpPr>
            <a:spLocks noGrp="1"/>
          </p:cNvSpPr>
          <p:nvPr>
            <p:ph type="title"/>
          </p:nvPr>
        </p:nvSpPr>
        <p:spPr>
          <a:xfrm>
            <a:off x="1359310" y="3226313"/>
            <a:ext cx="9259529" cy="1325563"/>
          </a:xfrm>
        </p:spPr>
        <p:txBody>
          <a:bodyPr/>
          <a:lstStyle/>
          <a:p>
            <a:r>
              <a:rPr lang="vi-VN" b="0" i="0" dirty="0">
                <a:solidFill>
                  <a:srgbClr val="3C3C3C"/>
                </a:solidFill>
                <a:effectLst/>
                <a:latin typeface="Times New Roman" panose="02020603050405020304" pitchFamily="18" charset="0"/>
              </a:rPr>
              <a:t> Mưa có tác dụng như thế nào với cuộc sống của chúng ta?</a:t>
            </a:r>
            <a:endParaRPr lang="vi-VN" dirty="0"/>
          </a:p>
        </p:txBody>
      </p:sp>
    </p:spTree>
    <p:extLst>
      <p:ext uri="{BB962C8B-B14F-4D97-AF65-F5344CB8AC3E}">
        <p14:creationId xmlns:p14="http://schemas.microsoft.com/office/powerpoint/2010/main" val="237517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E7728-428B-407E-995B-CD7576CA1D93}"/>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99A60B5-4DDB-4909-A2AD-2F7DE576FD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10300" cy="3517900"/>
          </a:xfrm>
        </p:spPr>
      </p:pic>
      <p:pic>
        <p:nvPicPr>
          <p:cNvPr id="7" name="Picture 6">
            <a:extLst>
              <a:ext uri="{FF2B5EF4-FFF2-40B4-BE49-F238E27FC236}">
                <a16:creationId xmlns:a16="http://schemas.microsoft.com/office/drawing/2014/main" id="{2EABF184-44AE-4CB1-96CC-2D2A54304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0300" y="0"/>
            <a:ext cx="5981700" cy="3517900"/>
          </a:xfrm>
          <a:prstGeom prst="rect">
            <a:avLst/>
          </a:prstGeom>
        </p:spPr>
      </p:pic>
      <p:pic>
        <p:nvPicPr>
          <p:cNvPr id="9" name="Picture 8">
            <a:extLst>
              <a:ext uri="{FF2B5EF4-FFF2-40B4-BE49-F238E27FC236}">
                <a16:creationId xmlns:a16="http://schemas.microsoft.com/office/drawing/2014/main" id="{A9A3915C-C299-4EEE-972C-6C4943BFF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17900"/>
            <a:ext cx="6210300" cy="3340100"/>
          </a:xfrm>
          <a:prstGeom prst="rect">
            <a:avLst/>
          </a:prstGeom>
        </p:spPr>
      </p:pic>
      <p:pic>
        <p:nvPicPr>
          <p:cNvPr id="11" name="Picture 10">
            <a:extLst>
              <a:ext uri="{FF2B5EF4-FFF2-40B4-BE49-F238E27FC236}">
                <a16:creationId xmlns:a16="http://schemas.microsoft.com/office/drawing/2014/main" id="{9102BD58-B964-4F44-8614-88AC5E23A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0300" y="3517900"/>
            <a:ext cx="5981700" cy="3340099"/>
          </a:xfrm>
          <a:prstGeom prst="rect">
            <a:avLst/>
          </a:prstGeom>
        </p:spPr>
      </p:pic>
    </p:spTree>
    <p:extLst>
      <p:ext uri="{BB962C8B-B14F-4D97-AF65-F5344CB8AC3E}">
        <p14:creationId xmlns:p14="http://schemas.microsoft.com/office/powerpoint/2010/main" val="8650846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6034-4779-4894-A54A-F32054C83AD1}"/>
              </a:ext>
            </a:extLst>
          </p:cNvPr>
          <p:cNvSpPr>
            <a:spLocks noGrp="1"/>
          </p:cNvSpPr>
          <p:nvPr>
            <p:ph type="title"/>
          </p:nvPr>
        </p:nvSpPr>
        <p:spPr>
          <a:xfrm>
            <a:off x="1418304" y="4278363"/>
            <a:ext cx="8512277" cy="1325563"/>
          </a:xfrm>
        </p:spPr>
        <p:txBody>
          <a:bodyPr>
            <a:normAutofit/>
          </a:bodyPr>
          <a:lstStyle/>
          <a:p>
            <a:r>
              <a:rPr lang="vi-VN" sz="3200" dirty="0"/>
              <a:t>Nếu mưa quá nhiều sẽ ảnh hưởng đến cuộc sống của chúng ta như thế nào?</a:t>
            </a:r>
          </a:p>
        </p:txBody>
      </p:sp>
    </p:spTree>
    <p:extLst>
      <p:ext uri="{BB962C8B-B14F-4D97-AF65-F5344CB8AC3E}">
        <p14:creationId xmlns:p14="http://schemas.microsoft.com/office/powerpoint/2010/main" val="41754969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170</TotalTime>
  <Words>792</Words>
  <Application>Microsoft Office PowerPoint</Application>
  <PresentationFormat>Màn hình rộng</PresentationFormat>
  <Paragraphs>28</Paragraphs>
  <Slides>19</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19</vt:i4>
      </vt:variant>
    </vt:vector>
  </HeadingPairs>
  <TitlesOfParts>
    <vt:vector size="24" baseType="lpstr">
      <vt:lpstr>Arial</vt:lpstr>
      <vt:lpstr>Calibri</vt:lpstr>
      <vt:lpstr>Calibri Light</vt:lpstr>
      <vt:lpstr>Times New Roman</vt:lpstr>
      <vt:lpstr>Office Theme</vt:lpstr>
      <vt:lpstr>UBND QUẬN LONG BIÊN TRƯỜNG MẦM NON BẮC CẦU</vt:lpstr>
      <vt:lpstr>                     I. Mục đích yêu cầu 1. Kiến thức - Trẻ biết về một số hiện tượng tự nhiên như : mưa, nắng,… - Trẻ biết lợi ích, tác hại của hiện tượng tự nhiên đối với đời sống của con người. 2. Kỹ năng - Trẻ nhận biết nhanh những đặc điểm, dấu hiệu nổi bật của thiên nhiên. - Trẻ nói rõ ràng, mạch lạc. - Phát triển ở trẻ kỹ năng quan sát, tư duy, ghi nhớ có chủ định. 3. Thái độ - Giáo dục trẻ biết giữ gìn sức khỏe khi thời tiết thay đổi để tự bảo vệ mình khi đi ngoài trời. </vt:lpstr>
      <vt:lpstr> Hoạt động 1: Ổn định tổ chức,                     giới thiệu bài</vt:lpstr>
      <vt:lpstr>Hoạt động 2: Khám phá</vt:lpstr>
      <vt:lpstr>                           TRỜI MƯA</vt:lpstr>
      <vt:lpstr>              Khi trời sắp mưa các con thấy như thế nào?</vt:lpstr>
      <vt:lpstr> Mưa có tác dụng như thế nào với cuộc sống của chúng ta?</vt:lpstr>
      <vt:lpstr>Bản trình bày PowerPoint</vt:lpstr>
      <vt:lpstr>Nếu mưa quá nhiều sẽ ảnh hưởng đến cuộc sống của chúng ta như thế nào?</vt:lpstr>
      <vt:lpstr>Bản trình bày PowerPoint</vt:lpstr>
      <vt:lpstr>Mưa là 1 hiện tượng thiên nhiên cũng đem lại lợi ích cho cuộc sống con người: Cung cấp nước cho ăn, uống, sinh hoạt, lao động sản xuất...làm cho cây cối xanh tươi, đâm chồi nảy lộc. Nhưng nếu mưa nhiều sẽ cũng dẫn đến nhiều hậu quả nghiêm trọng: lũ lụt gây chết người, vật, phá hỏng nhiều công trình...</vt:lpstr>
      <vt:lpstr>                           TRỜI NẮNG</vt:lpstr>
      <vt:lpstr>Trời nắng có lợi ích gì với cuộc sống của  chúng ta?</vt:lpstr>
      <vt:lpstr>Bản trình bày PowerPoint</vt:lpstr>
      <vt:lpstr>Nếu nắng nóng kéo dài sẽ ảnh hưởng đến điều gì?</vt:lpstr>
      <vt:lpstr>Bản trình bày PowerPoint</vt:lpstr>
      <vt:lpstr>Bản trình bày PowerPoint</vt:lpstr>
      <vt:lpstr>   Hoạt động 3: Luyện tập * Trò chơi 1: Trời nắng, trời mưa -Cách chơi : khi cô nói trời nắng các con lấy tay che nắng, cô nói gió thổi nhẹ các con giả vờ nghiêng ngả, gió thổi mạnh các con nói ào ào nghiêng mạnh hơn, cô nói trời mưa các con nói che mưa, mưa nhỏ các con nói tí tách, mưa to các con nói lộp bộp,lộp bộp, sấm chớp đùng đùng. * Trò chơi 2:Thi xem đội nào nhanh. -  Cách chơi: cô sẽ mời 2 đội là đội trời nắng và đội trời mưa lên các bạn sẽ phải bật liên tục qua vòng lên chọn hình ảnh theo yêu cầu của cô gắn lên bảng, đội trời nắng sẽ lên chọn các hình ảnh về hiện tượng tự nhiên, đội trời mưa sẽ chọn các hình ảnh đúng của con người trước các hiện tượng thiên nhiên, mỗi bạn chỉ được chọn 1 hình ảnh, gắn xong chúng mình về cuối hàng đứng và bạn khác sẽ bật liên tục qua vòng lên chọn hình ảnh, thời gian sẽ là một bản nhạc, khi bản nhac kết thúc, đội nào tìm được nhiều hình ảnh theo yêu cầu hơn đội đấy sẽ được cô và các bạn khen. </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QUẬN LONG BIÊN TRƯỜNG MẦM NON ÁNH SAO</dc:title>
  <dc:creator>NGHE COMPPUTER</dc:creator>
  <cp:lastModifiedBy>12268</cp:lastModifiedBy>
  <cp:revision>8</cp:revision>
  <dcterms:created xsi:type="dcterms:W3CDTF">2021-10-18T04:20:54Z</dcterms:created>
  <dcterms:modified xsi:type="dcterms:W3CDTF">2023-02-15T10:28:41Z</dcterms:modified>
</cp:coreProperties>
</file>