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1" r:id="rId4"/>
    <p:sldId id="266" r:id="rId5"/>
    <p:sldId id="267" r:id="rId6"/>
    <p:sldId id="268" r:id="rId7"/>
    <p:sldId id="269" r:id="rId8"/>
    <p:sldId id="282" r:id="rId9"/>
    <p:sldId id="271" r:id="rId10"/>
    <p:sldId id="272" r:id="rId11"/>
    <p:sldId id="273" r:id="rId12"/>
    <p:sldId id="274" r:id="rId13"/>
    <p:sldId id="279" r:id="rId14"/>
    <p:sldId id="275" r:id="rId15"/>
    <p:sldId id="280" r:id="rId16"/>
    <p:sldId id="276" r:id="rId17"/>
    <p:sldId id="278" r:id="rId18"/>
    <p:sldId id="27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EBBE65-B40F-4FD5-A9A0-5537755C3A8A}" type="datetimeFigureOut">
              <a:rPr lang="en-US" smtClean="0"/>
              <a:t>16/2/2023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15375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73856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768938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216826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EBBE65-B40F-4FD5-A9A0-5537755C3A8A}" type="datetimeFigureOut">
              <a:rPr lang="en-US" smtClean="0"/>
              <a:t>16/2/2023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66576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EBBE65-B40F-4FD5-A9A0-5537755C3A8A}" type="datetimeFigureOut">
              <a:rPr lang="en-US" smtClean="0"/>
              <a:t>16/2/2023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869342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EBBE65-B40F-4FD5-A9A0-5537755C3A8A}" type="datetimeFigureOut">
              <a:rPr lang="en-US" smtClean="0"/>
              <a:t>16/2/2023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22811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EBBE65-B40F-4FD5-A9A0-5537755C3A8A}" type="datetimeFigureOut">
              <a:rPr lang="en-US" smtClean="0"/>
              <a:t>16/2/2023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83364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BBE65-B40F-4FD5-A9A0-5537755C3A8A}" type="datetimeFigureOut">
              <a:rPr lang="en-US" smtClean="0"/>
              <a:t>16/2/2023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3808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EBBE65-B40F-4FD5-A9A0-5537755C3A8A}" type="datetimeFigureOut">
              <a:rPr lang="en-US" smtClean="0"/>
              <a:t>16/2/2023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09365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EBBE65-B40F-4FD5-A9A0-5537755C3A8A}" type="datetimeFigureOut">
              <a:rPr lang="en-US" smtClean="0"/>
              <a:t>16/2/2023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4277596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BBE65-B40F-4FD5-A9A0-5537755C3A8A}" type="datetimeFigureOut">
              <a:rPr lang="en-US" smtClean="0"/>
              <a:t>16/2/2023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42F3C-995D-46D2-8187-95C5DF182E29}" type="slidenum">
              <a:rPr lang="en-US" smtClean="0"/>
              <a:t>‹#›</a:t>
            </a:fld>
            <a:endParaRPr lang="en-US"/>
          </a:p>
        </p:txBody>
      </p:sp>
    </p:spTree>
    <p:extLst>
      <p:ext uri="{BB962C8B-B14F-4D97-AF65-F5344CB8AC3E}">
        <p14:creationId xmlns:p14="http://schemas.microsoft.com/office/powerpoint/2010/main" val="244269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png"/><Relationship Id="rId12"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15240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28800" y="152400"/>
            <a:ext cx="7543800" cy="523220"/>
          </a:xfrm>
          <a:prstGeom prst="rect">
            <a:avLst/>
          </a:prstGeom>
          <a:noFill/>
        </p:spPr>
        <p:txBody>
          <a:bodyPr wrap="square" rtlCol="0">
            <a:spAutoFit/>
          </a:bodyPr>
          <a:lstStyle/>
          <a:p>
            <a:r>
              <a:rPr lang="en-US" sz="2800" b="1" dirty="0">
                <a:solidFill>
                  <a:srgbClr val="7030A0"/>
                </a:solidFill>
                <a:latin typeface="Times New Roman" pitchFamily="18" charset="0"/>
                <a:cs typeface="Times New Roman" pitchFamily="18" charset="0"/>
              </a:rPr>
              <a:t>ỦY BAN NHÂN DÂN QUẬN LONG BIÊN</a:t>
            </a:r>
          </a:p>
        </p:txBody>
      </p:sp>
      <p:sp>
        <p:nvSpPr>
          <p:cNvPr id="7" name="TextBox 6"/>
          <p:cNvSpPr txBox="1"/>
          <p:nvPr/>
        </p:nvSpPr>
        <p:spPr>
          <a:xfrm>
            <a:off x="2514599" y="656465"/>
            <a:ext cx="5486400" cy="523220"/>
          </a:xfrm>
          <a:prstGeom prst="rect">
            <a:avLst/>
          </a:prstGeom>
          <a:noFill/>
        </p:spPr>
        <p:txBody>
          <a:bodyPr wrap="square" rtlCol="0">
            <a:spAutoFit/>
          </a:bodyPr>
          <a:lstStyle/>
          <a:p>
            <a:r>
              <a:rPr lang="en-US" sz="2800" b="1" dirty="0">
                <a:solidFill>
                  <a:srgbClr val="7030A0"/>
                </a:solidFill>
                <a:latin typeface="Times New Roman" pitchFamily="18" charset="0"/>
                <a:cs typeface="Times New Roman" pitchFamily="18" charset="0"/>
              </a:rPr>
              <a:t>TRƯỜNG MẦM NON BẮC CẦU</a:t>
            </a:r>
          </a:p>
        </p:txBody>
      </p:sp>
      <p:pic>
        <p:nvPicPr>
          <p:cNvPr id="1027" name="Picture 3" descr="C:\Users\khanh\Downloads\33a548a0aa8262dc3b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3226" y="1219200"/>
            <a:ext cx="1534638" cy="15619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210144" y="2818238"/>
            <a:ext cx="893385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Lĩnh</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vực</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phát</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triển</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nhận</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thức</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TextBox 11"/>
          <p:cNvSpPr txBox="1"/>
          <p:nvPr/>
        </p:nvSpPr>
        <p:spPr>
          <a:xfrm>
            <a:off x="838200" y="3733800"/>
            <a:ext cx="7696200" cy="584775"/>
          </a:xfrm>
          <a:prstGeom prst="rect">
            <a:avLst/>
          </a:prstGeom>
          <a:noFill/>
        </p:spPr>
        <p:txBody>
          <a:bodyPr wrap="square" rtlCol="0">
            <a:spAutoFit/>
          </a:bodyPr>
          <a:lstStyle/>
          <a:p>
            <a:r>
              <a:rPr lang="en-US" sz="3200" b="1" dirty="0" err="1">
                <a:solidFill>
                  <a:srgbClr val="0070C0"/>
                </a:solidFill>
                <a:latin typeface="Times New Roman" pitchFamily="18" charset="0"/>
                <a:cs typeface="Times New Roman" pitchFamily="18" charset="0"/>
              </a:rPr>
              <a:t>Nhận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biết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tập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nói</a:t>
            </a:r>
            <a:r>
              <a:rPr lang="en-US" sz="3200" b="1" dirty="0">
                <a:solidFill>
                  <a:srgbClr val="0070C0"/>
                </a:solidFill>
                <a:latin typeface="Times New Roman" pitchFamily="18" charset="0"/>
                <a:cs typeface="Times New Roman" pitchFamily="18" charset="0"/>
              </a:rPr>
              <a:t>: Rau </a:t>
            </a:r>
            <a:r>
              <a:rPr lang="en-US" sz="3200" b="1" dirty="0" err="1">
                <a:solidFill>
                  <a:srgbClr val="0070C0"/>
                </a:solidFill>
                <a:latin typeface="Times New Roman" pitchFamily="18" charset="0"/>
                <a:cs typeface="Times New Roman" pitchFamily="18" charset="0"/>
              </a:rPr>
              <a:t>bắp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cải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hào</a:t>
            </a:r>
            <a:endParaRPr lang="en-US" sz="3200" b="1" dirty="0">
              <a:solidFill>
                <a:srgbClr val="0070C0"/>
              </a:solidFill>
              <a:latin typeface="Times New Roman" pitchFamily="18" charset="0"/>
              <a:cs typeface="Times New Roman" pitchFamily="18" charset="0"/>
            </a:endParaRPr>
          </a:p>
        </p:txBody>
      </p:sp>
      <p:sp>
        <p:nvSpPr>
          <p:cNvPr id="13" name="TextBox 12"/>
          <p:cNvSpPr txBox="1"/>
          <p:nvPr/>
        </p:nvSpPr>
        <p:spPr>
          <a:xfrm>
            <a:off x="1819572" y="4470112"/>
            <a:ext cx="5715000" cy="584775"/>
          </a:xfrm>
          <a:prstGeom prst="rect">
            <a:avLst/>
          </a:prstGeom>
          <a:noFill/>
        </p:spPr>
        <p:txBody>
          <a:bodyPr wrap="square" rtlCol="0">
            <a:spAutoFit/>
          </a:bodyPr>
          <a:lstStyle/>
          <a:p>
            <a:r>
              <a:rPr lang="en-US" sz="3200" b="1" dirty="0" err="1">
                <a:solidFill>
                  <a:srgbClr val="00B050"/>
                </a:solidFill>
                <a:latin typeface="Times New Roman" pitchFamily="18" charset="0"/>
                <a:cs typeface="Times New Roman" pitchFamily="18" charset="0"/>
              </a:rPr>
              <a:t>Lứa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tuổi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trẻ</a:t>
            </a:r>
            <a:r>
              <a:rPr lang="en-US" sz="3200" b="1" dirty="0">
                <a:solidFill>
                  <a:srgbClr val="00B050"/>
                </a:solidFill>
                <a:latin typeface="Times New Roman" pitchFamily="18" charset="0"/>
                <a:cs typeface="Times New Roman" pitchFamily="18" charset="0"/>
              </a:rPr>
              <a:t> 24- 36 </a:t>
            </a:r>
            <a:r>
              <a:rPr lang="en-US" sz="3200" b="1" dirty="0" err="1">
                <a:solidFill>
                  <a:srgbClr val="00B050"/>
                </a:solidFill>
                <a:latin typeface="Times New Roman" pitchFamily="18" charset="0"/>
                <a:cs typeface="Times New Roman" pitchFamily="18" charset="0"/>
              </a:rPr>
              <a:t>tháng</a:t>
            </a:r>
            <a:endParaRPr lang="en-US" sz="3200" b="1" dirty="0">
              <a:solidFill>
                <a:srgbClr val="00B050"/>
              </a:solidFill>
              <a:latin typeface="Times New Roman" pitchFamily="18" charset="0"/>
              <a:cs typeface="Times New Roman" pitchFamily="18" charset="0"/>
            </a:endParaRPr>
          </a:p>
        </p:txBody>
      </p:sp>
      <p:sp>
        <p:nvSpPr>
          <p:cNvPr id="14" name="TextBox 13"/>
          <p:cNvSpPr txBox="1"/>
          <p:nvPr/>
        </p:nvSpPr>
        <p:spPr>
          <a:xfrm>
            <a:off x="1764722" y="4923739"/>
            <a:ext cx="5843155" cy="584775"/>
          </a:xfrm>
          <a:prstGeom prst="rect">
            <a:avLst/>
          </a:prstGeom>
          <a:noFill/>
        </p:spPr>
        <p:txBody>
          <a:bodyPr wrap="square" rtlCol="0">
            <a:spAutoFit/>
          </a:bodyPr>
          <a:lstStyle/>
          <a:p>
            <a:r>
              <a:rPr lang="en-US" sz="3200" b="1" dirty="0" err="1">
                <a:solidFill>
                  <a:schemeClr val="accent6">
                    <a:lumMod val="75000"/>
                  </a:schemeClr>
                </a:solidFill>
                <a:latin typeface="Times New Roman" pitchFamily="18" charset="0"/>
                <a:cs typeface="Times New Roman" pitchFamily="18" charset="0"/>
              </a:rPr>
              <a:t>Giáo</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viên</a:t>
            </a:r>
            <a:r>
              <a:rPr lang="en-US" sz="3200" b="1" dirty="0" smtClean="0">
                <a:solidFill>
                  <a:schemeClr val="accent6">
                    <a:lumMod val="75000"/>
                  </a:schemeClr>
                </a:solidFill>
                <a:latin typeface="Times New Roman" pitchFamily="18" charset="0"/>
                <a:cs typeface="Times New Roman" pitchFamily="18" charset="0"/>
              </a:rPr>
              <a:t>: </a:t>
            </a:r>
            <a:r>
              <a:rPr lang="vi-VN" sz="3200" b="1" smtClean="0">
                <a:solidFill>
                  <a:schemeClr val="accent6">
                    <a:lumMod val="75000"/>
                  </a:schemeClr>
                </a:solidFill>
                <a:latin typeface="Times New Roman" pitchFamily="18" charset="0"/>
                <a:cs typeface="Times New Roman" pitchFamily="18" charset="0"/>
              </a:rPr>
              <a:t>Phạm Thị Thu Hằng</a:t>
            </a:r>
            <a:endParaRPr lang="en-US" sz="3200"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469904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8909">
        <p15:prstTrans prst="curtains"/>
      </p:transition>
    </mc:Choice>
    <mc:Fallback xmlns="">
      <p:transition spd="slow" advTm="28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2" presetClass="entr" presetSubtype="4"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6" presetClass="entr" presetSubtype="16" fill="hold" nodeType="withEffect">
                                  <p:stCondLst>
                                    <p:cond delay="75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par>
                                <p:cTn id="18" presetID="42" presetClass="entr" presetSubtype="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42" presetClass="entr" presetSubtype="0" fill="hold" grpId="0" nodeType="withEffect">
                                  <p:stCondLst>
                                    <p:cond delay="25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16" presetClass="entr" presetSubtype="21" fill="hold" grpId="0" nodeType="withEffect">
                                  <p:stCondLst>
                                    <p:cond delay="300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905000"/>
            <a:ext cx="4191000" cy="3129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745" y="1905000"/>
            <a:ext cx="3962400" cy="3118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309255" y="762000"/>
            <a:ext cx="6248400" cy="584775"/>
          </a:xfrm>
          <a:prstGeom prst="rect">
            <a:avLst/>
          </a:prstGeom>
          <a:noFill/>
        </p:spPr>
        <p:txBody>
          <a:bodyPr wrap="square" rtlCol="0">
            <a:spAutoFit/>
          </a:bodyPr>
          <a:lstStyle/>
          <a:p>
            <a:pPr algn="ct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So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sánh</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rau</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bắp</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cải</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củ</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su</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hào</a:t>
            </a:r>
            <a:endPar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1309255" y="5410200"/>
            <a:ext cx="1804556" cy="461665"/>
          </a:xfrm>
          <a:prstGeom prst="rect">
            <a:avLst/>
          </a:prstGeom>
          <a:noFill/>
        </p:spPr>
        <p:txBody>
          <a:bodyPr wrap="square" rtlCol="0">
            <a:spAutoFit/>
          </a:bodyPr>
          <a:lstStyle/>
          <a:p>
            <a:r>
              <a:rPr lang="en-US" sz="2400" b="1" dirty="0">
                <a:solidFill>
                  <a:srgbClr val="C00000"/>
                </a:solidFill>
                <a:latin typeface="Times New Roman" pitchFamily="18" charset="0"/>
                <a:cs typeface="Times New Roman" pitchFamily="18" charset="0"/>
              </a:rPr>
              <a:t>Rau </a:t>
            </a:r>
            <a:r>
              <a:rPr lang="en-US" sz="2400" b="1" dirty="0" err="1">
                <a:solidFill>
                  <a:srgbClr val="C00000"/>
                </a:solidFill>
                <a:latin typeface="Times New Roman" pitchFamily="18" charset="0"/>
                <a:cs typeface="Times New Roman" pitchFamily="18" charset="0"/>
              </a:rPr>
              <a:t>bắp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cải</a:t>
            </a:r>
            <a:endParaRPr lang="en-US" sz="2400" b="1" dirty="0">
              <a:solidFill>
                <a:srgbClr val="C00000"/>
              </a:solidFill>
              <a:latin typeface="Times New Roman" pitchFamily="18" charset="0"/>
              <a:cs typeface="Times New Roman" pitchFamily="18" charset="0"/>
            </a:endParaRPr>
          </a:p>
        </p:txBody>
      </p:sp>
      <p:sp>
        <p:nvSpPr>
          <p:cNvPr id="4" name="TextBox 3"/>
          <p:cNvSpPr txBox="1"/>
          <p:nvPr/>
        </p:nvSpPr>
        <p:spPr>
          <a:xfrm>
            <a:off x="6172200" y="5410199"/>
            <a:ext cx="1524000" cy="461665"/>
          </a:xfrm>
          <a:prstGeom prst="rect">
            <a:avLst/>
          </a:prstGeom>
          <a:noFill/>
        </p:spPr>
        <p:txBody>
          <a:bodyPr wrap="square" rtlCol="0">
            <a:spAutoFit/>
          </a:bodyPr>
          <a:lstStyle/>
          <a:p>
            <a:r>
              <a:rPr lang="en-US" sz="2400" b="1" dirty="0" err="1">
                <a:solidFill>
                  <a:srgbClr val="C00000"/>
                </a:solidFill>
                <a:latin typeface="Times New Roman" pitchFamily="18" charset="0"/>
                <a:cs typeface="Times New Roman" pitchFamily="18" charset="0"/>
              </a:rPr>
              <a:t>Củ</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su</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hào</a:t>
            </a:r>
            <a:endParaRPr lang="en-US" sz="2400" b="1" dirty="0">
              <a:solidFill>
                <a:srgbClr val="C00000"/>
              </a:solidFill>
              <a:latin typeface="Times New Roman" pitchFamily="18" charset="0"/>
              <a:cs typeface="Times New Roman" pitchFamily="18" charset="0"/>
            </a:endParaRPr>
          </a:p>
        </p:txBody>
      </p:sp>
      <p:pic>
        <p:nvPicPr>
          <p:cNvPr id="5" name="FILE_20211206_205134_Thoại 057">
            <a:hlinkClick r:id="" action="ppaction://media"/>
            <a:extLst>
              <a:ext uri="{FF2B5EF4-FFF2-40B4-BE49-F238E27FC236}">
                <a16:creationId xmlns:a16="http://schemas.microsoft.com/office/drawing/2014/main" id="{02EF85ED-D666-45FA-BCE6-5EFB9C6653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3292" y="846138"/>
            <a:ext cx="487363" cy="487363"/>
          </a:xfrm>
          <a:prstGeom prst="rect">
            <a:avLst/>
          </a:prstGeom>
        </p:spPr>
      </p:pic>
    </p:spTree>
    <p:extLst>
      <p:ext uri="{BB962C8B-B14F-4D97-AF65-F5344CB8AC3E}">
        <p14:creationId xmlns:p14="http://schemas.microsoft.com/office/powerpoint/2010/main" val="1584547365"/>
      </p:ext>
    </p:extLst>
  </p:cSld>
  <p:clrMapOvr>
    <a:masterClrMapping/>
  </p:clrMapOvr>
  <mc:AlternateContent xmlns:mc="http://schemas.openxmlformats.org/markup-compatibility/2006" xmlns:p14="http://schemas.microsoft.com/office/powerpoint/2010/main">
    <mc:Choice Requires="p14">
      <p:transition spd="slow" p14:dur="1600" advTm="32345">
        <p14:prism isInverted="1"/>
      </p:transition>
    </mc:Choice>
    <mc:Fallback xmlns="">
      <p:transition spd="slow" advTm="32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13" fill="hold"/>
                                        <p:tgtEl>
                                          <p:spTgt spid="5"/>
                                        </p:tgtEl>
                                      </p:cBhvr>
                                    </p:cmd>
                                  </p:childTnLst>
                                </p:cTn>
                              </p:par>
                              <p:par>
                                <p:cTn id="7" presetID="2" presetClass="entr" presetSubtype="4" fill="hold" grpId="0" nodeType="withEffect">
                                  <p:stCondLst>
                                    <p:cond delay="5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par>
                                <p:cTn id="11" presetID="22" presetClass="entr" presetSubtype="4" fill="hold" nodeType="withEffect">
                                  <p:stCondLst>
                                    <p:cond delay="1000"/>
                                  </p:stCondLst>
                                  <p:childTnLst>
                                    <p:set>
                                      <p:cBhvr>
                                        <p:cTn id="12" dur="1" fill="hold">
                                          <p:stCondLst>
                                            <p:cond delay="0"/>
                                          </p:stCondLst>
                                        </p:cTn>
                                        <p:tgtEl>
                                          <p:spTgt spid="7172"/>
                                        </p:tgtEl>
                                        <p:attrNameLst>
                                          <p:attrName>style.visibility</p:attrName>
                                        </p:attrNameLst>
                                      </p:cBhvr>
                                      <p:to>
                                        <p:strVal val="visible"/>
                                      </p:to>
                                    </p:set>
                                    <p:animEffect transition="in" filter="wipe(down)">
                                      <p:cBhvr>
                                        <p:cTn id="13" dur="500"/>
                                        <p:tgtEl>
                                          <p:spTgt spid="7172"/>
                                        </p:tgtEl>
                                      </p:cBhvr>
                                    </p:animEffect>
                                  </p:childTnLst>
                                </p:cTn>
                              </p:par>
                              <p:par>
                                <p:cTn id="14" presetID="22" presetClass="entr" presetSubtype="4" fill="hold" nodeType="withEffect">
                                  <p:stCondLst>
                                    <p:cond delay="1000"/>
                                  </p:stCondLst>
                                  <p:childTnLst>
                                    <p:set>
                                      <p:cBhvr>
                                        <p:cTn id="15" dur="1" fill="hold">
                                          <p:stCondLst>
                                            <p:cond delay="0"/>
                                          </p:stCondLst>
                                        </p:cTn>
                                        <p:tgtEl>
                                          <p:spTgt spid="7171"/>
                                        </p:tgtEl>
                                        <p:attrNameLst>
                                          <p:attrName>style.visibility</p:attrName>
                                        </p:attrNameLst>
                                      </p:cBhvr>
                                      <p:to>
                                        <p:strVal val="visible"/>
                                      </p:to>
                                    </p:set>
                                    <p:animEffect transition="in" filter="wipe(down)">
                                      <p:cBhvr>
                                        <p:cTn id="16" dur="500"/>
                                        <p:tgtEl>
                                          <p:spTgt spid="7171"/>
                                        </p:tgtEl>
                                      </p:cBhvr>
                                    </p:animEffect>
                                  </p:childTnLst>
                                </p:cTn>
                              </p:par>
                              <p:par>
                                <p:cTn id="17" presetID="42" presetClass="entr" presetSubtype="0" fill="hold" grpId="0" nodeType="withEffect">
                                  <p:stCondLst>
                                    <p:cond delay="2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00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6964" y="-13855"/>
            <a:ext cx="9162473" cy="6871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76400" y="228600"/>
            <a:ext cx="5029200" cy="584775"/>
          </a:xfrm>
          <a:prstGeom prst="rect">
            <a:avLst/>
          </a:prstGeom>
          <a:noFill/>
        </p:spPr>
        <p:txBody>
          <a:bodyPr wrap="square" rtlCol="0">
            <a:spAutoFit/>
          </a:bodyPr>
          <a:lstStyle/>
          <a:p>
            <a:pPr algn="ctr"/>
            <a:r>
              <a:rPr lang="en-US" sz="3200" dirty="0" err="1">
                <a:solidFill>
                  <a:srgbClr val="0070C0"/>
                </a:solidFill>
                <a:latin typeface="Times New Roman" pitchFamily="18" charset="0"/>
                <a:cs typeface="Times New Roman" pitchFamily="18" charset="0"/>
              </a:rPr>
              <a:t>Mở</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rộng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Kể</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tên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các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loại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rau</a:t>
            </a:r>
            <a:endParaRPr lang="en-US" sz="3200" dirty="0">
              <a:solidFill>
                <a:srgbClr val="0070C0"/>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066800"/>
            <a:ext cx="3490912" cy="234141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7973" y="1066800"/>
            <a:ext cx="3276600" cy="232063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354" y="3810000"/>
            <a:ext cx="3539404" cy="2286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7300" y="3835339"/>
            <a:ext cx="3276600" cy="2286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164556" y="3440668"/>
            <a:ext cx="1143000" cy="369332"/>
          </a:xfrm>
          <a:prstGeom prst="rect">
            <a:avLst/>
          </a:prstGeom>
          <a:noFill/>
        </p:spPr>
        <p:txBody>
          <a:bodyPr wrap="square" rtlCol="0">
            <a:spAutoFit/>
          </a:bodyPr>
          <a:lstStyle/>
          <a:p>
            <a:r>
              <a:rPr lang="en-US" b="1" dirty="0" err="1">
                <a:solidFill>
                  <a:srgbClr val="FF0000"/>
                </a:solidFill>
                <a:latin typeface="Times New Roman" pitchFamily="18" charset="0"/>
                <a:cs typeface="Times New Roman" pitchFamily="18" charset="0"/>
              </a:rPr>
              <a:t>Củ</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rốt</a:t>
            </a:r>
            <a:endParaRPr lang="en-US" b="1" dirty="0">
              <a:solidFill>
                <a:srgbClr val="FF0000"/>
              </a:solidFill>
              <a:latin typeface="Times New Roman" pitchFamily="18" charset="0"/>
              <a:cs typeface="Times New Roman" pitchFamily="18" charset="0"/>
            </a:endParaRPr>
          </a:p>
        </p:txBody>
      </p:sp>
      <p:sp>
        <p:nvSpPr>
          <p:cNvPr id="10" name="TextBox 9"/>
          <p:cNvSpPr txBox="1"/>
          <p:nvPr/>
        </p:nvSpPr>
        <p:spPr>
          <a:xfrm>
            <a:off x="6019800" y="3440668"/>
            <a:ext cx="1524000" cy="369332"/>
          </a:xfrm>
          <a:prstGeom prst="rect">
            <a:avLst/>
          </a:prstGeom>
          <a:noFill/>
        </p:spPr>
        <p:txBody>
          <a:bodyPr wrap="square" rtlCol="0">
            <a:spAutoFit/>
          </a:bodyPr>
          <a:lstStyle/>
          <a:p>
            <a:r>
              <a:rPr lang="en-US" b="1" dirty="0" err="1">
                <a:solidFill>
                  <a:srgbClr val="FF0000"/>
                </a:solidFill>
                <a:latin typeface="Times New Roman" pitchFamily="18" charset="0"/>
                <a:cs typeface="Times New Roman" pitchFamily="18" charset="0"/>
              </a:rPr>
              <a:t>Củ</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trắng</a:t>
            </a:r>
            <a:endParaRPr lang="en-US" b="1" dirty="0">
              <a:solidFill>
                <a:srgbClr val="FF0000"/>
              </a:solidFill>
              <a:latin typeface="Times New Roman" pitchFamily="18" charset="0"/>
              <a:cs typeface="Times New Roman" pitchFamily="18" charset="0"/>
            </a:endParaRPr>
          </a:p>
        </p:txBody>
      </p:sp>
      <p:sp>
        <p:nvSpPr>
          <p:cNvPr id="12" name="TextBox 11"/>
          <p:cNvSpPr txBox="1"/>
          <p:nvPr/>
        </p:nvSpPr>
        <p:spPr>
          <a:xfrm>
            <a:off x="2286000" y="6096000"/>
            <a:ext cx="1295400" cy="369332"/>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Rau </a:t>
            </a:r>
            <a:r>
              <a:rPr lang="en-US" b="1" dirty="0" err="1">
                <a:solidFill>
                  <a:srgbClr val="FF0000"/>
                </a:solidFill>
                <a:latin typeface="Times New Roman" pitchFamily="18" charset="0"/>
                <a:cs typeface="Times New Roman" pitchFamily="18" charset="0"/>
              </a:rPr>
              <a:t>cải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bẹ</a:t>
            </a:r>
            <a:endParaRPr lang="en-US" b="1" dirty="0">
              <a:solidFill>
                <a:srgbClr val="FF0000"/>
              </a:solidFill>
              <a:latin typeface="Times New Roman" pitchFamily="18" charset="0"/>
              <a:cs typeface="Times New Roman" pitchFamily="18" charset="0"/>
            </a:endParaRPr>
          </a:p>
        </p:txBody>
      </p:sp>
      <p:sp>
        <p:nvSpPr>
          <p:cNvPr id="13" name="TextBox 12"/>
          <p:cNvSpPr txBox="1"/>
          <p:nvPr/>
        </p:nvSpPr>
        <p:spPr>
          <a:xfrm>
            <a:off x="6359236" y="6096000"/>
            <a:ext cx="1219200" cy="369332"/>
          </a:xfrm>
          <a:prstGeom prst="rect">
            <a:avLst/>
          </a:prstGeom>
          <a:noFill/>
        </p:spPr>
        <p:txBody>
          <a:bodyPr wrap="square" rtlCol="0">
            <a:spAutoFit/>
          </a:bodyPr>
          <a:lstStyle/>
          <a:p>
            <a:r>
              <a:rPr lang="en-US" b="1" dirty="0" err="1">
                <a:solidFill>
                  <a:srgbClr val="FF0000"/>
                </a:solidFill>
                <a:latin typeface="Times New Roman" pitchFamily="18" charset="0"/>
                <a:cs typeface="Times New Roman" pitchFamily="18" charset="0"/>
              </a:rPr>
              <a:t>Quả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endParaRPr lang="en-US" b="1" dirty="0">
              <a:solidFill>
                <a:srgbClr val="FF0000"/>
              </a:solidFill>
              <a:latin typeface="Times New Roman" pitchFamily="18" charset="0"/>
              <a:cs typeface="Times New Roman" pitchFamily="18" charset="0"/>
            </a:endParaRPr>
          </a:p>
        </p:txBody>
      </p:sp>
      <p:pic>
        <p:nvPicPr>
          <p:cNvPr id="3" name="FILE_20211128_154222_Thoại 020">
            <a:hlinkClick r:id="" action="ppaction://media"/>
            <a:extLst>
              <a:ext uri="{FF2B5EF4-FFF2-40B4-BE49-F238E27FC236}">
                <a16:creationId xmlns:a16="http://schemas.microsoft.com/office/drawing/2014/main" id="{B2836303-2BBB-4A26-9FFB-5DE1AE4D3F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1109" y="452724"/>
            <a:ext cx="487363" cy="487363"/>
          </a:xfrm>
          <a:prstGeom prst="rect">
            <a:avLst/>
          </a:prstGeom>
        </p:spPr>
      </p:pic>
    </p:spTree>
    <p:extLst>
      <p:ext uri="{BB962C8B-B14F-4D97-AF65-F5344CB8AC3E}">
        <p14:creationId xmlns:p14="http://schemas.microsoft.com/office/powerpoint/2010/main" val="1418782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2965">
        <p15:prstTrans prst="fallOver"/>
      </p:transition>
    </mc:Choice>
    <mc:Fallback xmlns="">
      <p:transition spd="slow" advTm="229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65" fill="hold"/>
                                        <p:tgtEl>
                                          <p:spTgt spid="3"/>
                                        </p:tgtEl>
                                      </p:cBhvr>
                                    </p:cmd>
                                  </p:childTnLst>
                                </p:cTn>
                              </p:par>
                              <p:par>
                                <p:cTn id="7" presetID="16" presetClass="entr" presetSubtype="21"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par>
                                <p:cTn id="10" presetID="22" presetClass="entr" presetSubtype="4" fill="hold" nodeType="withEffect">
                                  <p:stCondLst>
                                    <p:cond delay="5000"/>
                                  </p:stCondLst>
                                  <p:childTnLst>
                                    <p:set>
                                      <p:cBhvr>
                                        <p:cTn id="11" dur="1" fill="hold">
                                          <p:stCondLst>
                                            <p:cond delay="0"/>
                                          </p:stCondLst>
                                        </p:cTn>
                                        <p:tgtEl>
                                          <p:spTgt spid="8195"/>
                                        </p:tgtEl>
                                        <p:attrNameLst>
                                          <p:attrName>style.visibility</p:attrName>
                                        </p:attrNameLst>
                                      </p:cBhvr>
                                      <p:to>
                                        <p:strVal val="visible"/>
                                      </p:to>
                                    </p:set>
                                    <p:animEffect transition="in" filter="wipe(down)">
                                      <p:cBhvr>
                                        <p:cTn id="12" dur="500"/>
                                        <p:tgtEl>
                                          <p:spTgt spid="8195"/>
                                        </p:tgtEl>
                                      </p:cBhvr>
                                    </p:animEffect>
                                  </p:childTnLst>
                                </p:cTn>
                              </p:par>
                              <p:par>
                                <p:cTn id="13" presetID="42" presetClass="entr" presetSubtype="0" fill="hold" grpId="0" nodeType="withEffect">
                                  <p:stCondLst>
                                    <p:cond delay="5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22" presetClass="entr" presetSubtype="4" fill="hold" nodeType="withEffect">
                                  <p:stCondLst>
                                    <p:cond delay="8000"/>
                                  </p:stCondLst>
                                  <p:childTnLst>
                                    <p:set>
                                      <p:cBhvr>
                                        <p:cTn id="19" dur="1" fill="hold">
                                          <p:stCondLst>
                                            <p:cond delay="0"/>
                                          </p:stCondLst>
                                        </p:cTn>
                                        <p:tgtEl>
                                          <p:spTgt spid="8196"/>
                                        </p:tgtEl>
                                        <p:attrNameLst>
                                          <p:attrName>style.visibility</p:attrName>
                                        </p:attrNameLst>
                                      </p:cBhvr>
                                      <p:to>
                                        <p:strVal val="visible"/>
                                      </p:to>
                                    </p:set>
                                    <p:animEffect transition="in" filter="wipe(down)">
                                      <p:cBhvr>
                                        <p:cTn id="20" dur="500"/>
                                        <p:tgtEl>
                                          <p:spTgt spid="8196"/>
                                        </p:tgtEl>
                                      </p:cBhvr>
                                    </p:animEffect>
                                  </p:childTnLst>
                                </p:cTn>
                              </p:par>
                              <p:par>
                                <p:cTn id="21" presetID="42" presetClass="entr" presetSubtype="0" fill="hold" grpId="0" nodeType="withEffect">
                                  <p:stCondLst>
                                    <p:cond delay="8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21" presetClass="entr" presetSubtype="1" fill="hold" nodeType="withEffect">
                                  <p:stCondLst>
                                    <p:cond delay="12000"/>
                                  </p:stCondLst>
                                  <p:childTnLst>
                                    <p:set>
                                      <p:cBhvr>
                                        <p:cTn id="27" dur="1" fill="hold">
                                          <p:stCondLst>
                                            <p:cond delay="0"/>
                                          </p:stCondLst>
                                        </p:cTn>
                                        <p:tgtEl>
                                          <p:spTgt spid="8197"/>
                                        </p:tgtEl>
                                        <p:attrNameLst>
                                          <p:attrName>style.visibility</p:attrName>
                                        </p:attrNameLst>
                                      </p:cBhvr>
                                      <p:to>
                                        <p:strVal val="visible"/>
                                      </p:to>
                                    </p:set>
                                    <p:animEffect transition="in" filter="wheel(1)">
                                      <p:cBhvr>
                                        <p:cTn id="28" dur="2000"/>
                                        <p:tgtEl>
                                          <p:spTgt spid="8197"/>
                                        </p:tgtEl>
                                      </p:cBhvr>
                                    </p:animEffect>
                                  </p:childTnLst>
                                </p:cTn>
                              </p:par>
                              <p:par>
                                <p:cTn id="29" presetID="42" presetClass="entr" presetSubtype="0" fill="hold" nodeType="withEffect">
                                  <p:stCondLst>
                                    <p:cond delay="1250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1000"/>
                                        <p:tgtEl>
                                          <p:spTgt spid="12">
                                            <p:txEl>
                                              <p:pRg st="0" end="0"/>
                                            </p:txEl>
                                          </p:spTgt>
                                        </p:tgtEl>
                                      </p:cBhvr>
                                    </p:animEffect>
                                    <p:anim calcmode="lin" valueType="num">
                                      <p:cBhvr>
                                        <p:cTn id="3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4" presetID="21" presetClass="entr" presetSubtype="1" fill="hold" nodeType="withEffect">
                                  <p:stCondLst>
                                    <p:cond delay="15000"/>
                                  </p:stCondLst>
                                  <p:childTnLst>
                                    <p:set>
                                      <p:cBhvr>
                                        <p:cTn id="35" dur="1" fill="hold">
                                          <p:stCondLst>
                                            <p:cond delay="0"/>
                                          </p:stCondLst>
                                        </p:cTn>
                                        <p:tgtEl>
                                          <p:spTgt spid="8199"/>
                                        </p:tgtEl>
                                        <p:attrNameLst>
                                          <p:attrName>style.visibility</p:attrName>
                                        </p:attrNameLst>
                                      </p:cBhvr>
                                      <p:to>
                                        <p:strVal val="visible"/>
                                      </p:to>
                                    </p:set>
                                    <p:animEffect transition="in" filter="wheel(1)">
                                      <p:cBhvr>
                                        <p:cTn id="36" dur="2000"/>
                                        <p:tgtEl>
                                          <p:spTgt spid="8199"/>
                                        </p:tgtEl>
                                      </p:cBhvr>
                                    </p:animEffect>
                                  </p:childTnLst>
                                </p:cTn>
                              </p:par>
                              <p:par>
                                <p:cTn id="37" presetID="42" presetClass="entr" presetSubtype="0" fill="hold" nodeType="withEffect">
                                  <p:stCondLst>
                                    <p:cond delay="1550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1000"/>
                                        <p:tgtEl>
                                          <p:spTgt spid="13">
                                            <p:txEl>
                                              <p:pRg st="0" end="0"/>
                                            </p:txEl>
                                          </p:spTgt>
                                        </p:tgtEl>
                                      </p:cBhvr>
                                    </p:animEffect>
                                    <p:anim calcmode="lin" valueType="num">
                                      <p:cBhvr>
                                        <p:cTn id="4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6"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100" y="-24581"/>
            <a:ext cx="12573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00400" y="595087"/>
            <a:ext cx="3124200" cy="707886"/>
          </a:xfrm>
          <a:prstGeom prst="rect">
            <a:avLst/>
          </a:prstGeom>
          <a:noFill/>
        </p:spPr>
        <p:txBody>
          <a:bodyPr wrap="square" rtlCol="0">
            <a:spAutoFit/>
          </a:bodyPr>
          <a:lstStyle/>
          <a:p>
            <a:pPr algn="ctr"/>
            <a:r>
              <a:rPr lang="en-US" sz="4000" b="1" dirty="0" err="1">
                <a:solidFill>
                  <a:srgbClr val="0070C0"/>
                </a:solidFill>
                <a:latin typeface="Times New Roman" pitchFamily="18" charset="0"/>
                <a:cs typeface="Times New Roman" pitchFamily="18" charset="0"/>
              </a:rPr>
              <a:t>Giáo</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dục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trẻ</a:t>
            </a:r>
            <a:endParaRPr lang="en-US" sz="4000" b="1" dirty="0">
              <a:solidFill>
                <a:srgbClr val="0070C0"/>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05000"/>
            <a:ext cx="3505200" cy="308109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905000"/>
            <a:ext cx="3817257" cy="308109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FILE_20211128_154400_Thoại 023">
            <a:hlinkClick r:id="" action="ppaction://media"/>
            <a:extLst>
              <a:ext uri="{FF2B5EF4-FFF2-40B4-BE49-F238E27FC236}">
                <a16:creationId xmlns:a16="http://schemas.microsoft.com/office/drawing/2014/main" id="{6DD4D048-E196-4D7C-9B32-AA804C6217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1437" y="705348"/>
            <a:ext cx="487363" cy="487363"/>
          </a:xfrm>
          <a:prstGeom prst="rect">
            <a:avLst/>
          </a:prstGeom>
        </p:spPr>
      </p:pic>
    </p:spTree>
    <p:extLst>
      <p:ext uri="{BB962C8B-B14F-4D97-AF65-F5344CB8AC3E}">
        <p14:creationId xmlns:p14="http://schemas.microsoft.com/office/powerpoint/2010/main" val="394459443"/>
      </p:ext>
    </p:extLst>
  </p:cSld>
  <p:clrMapOvr>
    <a:masterClrMapping/>
  </p:clrMapOvr>
  <mc:AlternateContent xmlns:mc="http://schemas.openxmlformats.org/markup-compatibility/2006" xmlns:p14="http://schemas.microsoft.com/office/powerpoint/2010/main">
    <mc:Choice Requires="p14">
      <p:transition spd="slow" p14:dur="1200" advTm="19435">
        <p14:prism/>
      </p:transition>
    </mc:Choice>
    <mc:Fallback xmlns="">
      <p:transition spd="slow" advTm="194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5"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6" presetClass="entr" presetSubtype="21" fill="hold" nodeType="withEffect">
                                  <p:stCondLst>
                                    <p:cond delay="1500"/>
                                  </p:stCondLst>
                                  <p:childTnLst>
                                    <p:set>
                                      <p:cBhvr>
                                        <p:cTn id="11" dur="1" fill="hold">
                                          <p:stCondLst>
                                            <p:cond delay="0"/>
                                          </p:stCondLst>
                                        </p:cTn>
                                        <p:tgtEl>
                                          <p:spTgt spid="11267"/>
                                        </p:tgtEl>
                                        <p:attrNameLst>
                                          <p:attrName>style.visibility</p:attrName>
                                        </p:attrNameLst>
                                      </p:cBhvr>
                                      <p:to>
                                        <p:strVal val="visible"/>
                                      </p:to>
                                    </p:set>
                                    <p:animEffect transition="in" filter="barn(inVertical)">
                                      <p:cBhvr>
                                        <p:cTn id="12" dur="500"/>
                                        <p:tgtEl>
                                          <p:spTgt spid="11267"/>
                                        </p:tgtEl>
                                      </p:cBhvr>
                                    </p:animEffect>
                                  </p:childTnLst>
                                </p:cTn>
                              </p:par>
                              <p:par>
                                <p:cTn id="13" presetID="16" presetClass="entr" presetSubtype="21" fill="hold" nodeType="withEffect">
                                  <p:stCondLst>
                                    <p:cond delay="3000"/>
                                  </p:stCondLst>
                                  <p:childTnLst>
                                    <p:set>
                                      <p:cBhvr>
                                        <p:cTn id="14" dur="1" fill="hold">
                                          <p:stCondLst>
                                            <p:cond delay="0"/>
                                          </p:stCondLst>
                                        </p:cTn>
                                        <p:tgtEl>
                                          <p:spTgt spid="11268"/>
                                        </p:tgtEl>
                                        <p:attrNameLst>
                                          <p:attrName>style.visibility</p:attrName>
                                        </p:attrNameLst>
                                      </p:cBhvr>
                                      <p:to>
                                        <p:strVal val="visible"/>
                                      </p:to>
                                    </p:set>
                                    <p:animEffect transition="in" filter="barn(inVertical)">
                                      <p:cBhvr>
                                        <p:cTn id="15"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8867-3888-4039-B634-CF3E61F3DCC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EE3DB2C-00B6-4BCC-A841-1F3FD4102C11}"/>
              </a:ext>
            </a:extLst>
          </p:cNvPr>
          <p:cNvPicPr>
            <a:picLocks noGrp="1" noChangeAspect="1"/>
          </p:cNvPicPr>
          <p:nvPr>
            <p:ph idx="1"/>
          </p:nvPr>
        </p:nvPicPr>
        <p:blipFill>
          <a:blip r:embed="rId4"/>
          <a:stretch>
            <a:fillRect/>
          </a:stretch>
        </p:blipFill>
        <p:spPr>
          <a:xfrm>
            <a:off x="9832" y="0"/>
            <a:ext cx="9144000" cy="6858000"/>
          </a:xfrm>
          <a:prstGeom prst="rect">
            <a:avLst/>
          </a:prstGeom>
        </p:spPr>
      </p:pic>
      <p:sp>
        <p:nvSpPr>
          <p:cNvPr id="5" name="TextBox 4">
            <a:extLst>
              <a:ext uri="{FF2B5EF4-FFF2-40B4-BE49-F238E27FC236}">
                <a16:creationId xmlns:a16="http://schemas.microsoft.com/office/drawing/2014/main" id="{0E1BEF16-AE19-4B0F-815E-0A16D82E3393}"/>
              </a:ext>
            </a:extLst>
          </p:cNvPr>
          <p:cNvSpPr txBox="1"/>
          <p:nvPr/>
        </p:nvSpPr>
        <p:spPr>
          <a:xfrm>
            <a:off x="1676400" y="430640"/>
            <a:ext cx="6553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Trò</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chơi</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Ai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tinh</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mắt</a:t>
            </a:r>
            <a:endPar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id="{930F642C-6A0F-4162-AEA5-D48ED62F54BF}"/>
              </a:ext>
            </a:extLst>
          </p:cNvPr>
          <p:cNvSpPr txBox="1"/>
          <p:nvPr/>
        </p:nvSpPr>
        <p:spPr>
          <a:xfrm>
            <a:off x="457200" y="1417638"/>
            <a:ext cx="8362336" cy="3416320"/>
          </a:xfrm>
          <a:prstGeom prst="rect">
            <a:avLst/>
          </a:prstGeom>
          <a:noFill/>
        </p:spPr>
        <p:txBody>
          <a:bodyPr wrap="square" rtlCol="0">
            <a:spAutoFit/>
          </a:bodyPr>
          <a:lstStyle/>
          <a:p>
            <a:pPr algn="ctr"/>
            <a:r>
              <a:rPr lang="vi-VN" sz="4400" b="1" dirty="0">
                <a:solidFill>
                  <a:srgbClr val="FF0000"/>
                </a:solidFill>
                <a:latin typeface="+mj-lt"/>
              </a:rPr>
              <a:t>Cách chơi:</a:t>
            </a:r>
            <a:endParaRPr lang="en-GB" sz="4400" b="1" dirty="0">
              <a:solidFill>
                <a:srgbClr val="FF0000"/>
              </a:solidFill>
              <a:latin typeface="+mj-lt"/>
            </a:endParaRPr>
          </a:p>
          <a:p>
            <a:r>
              <a:rPr lang="vi-VN" sz="4400" dirty="0">
                <a:latin typeface="+mj-lt"/>
              </a:rPr>
              <a:t> </a:t>
            </a:r>
            <a:r>
              <a:rPr lang="vi-VN" sz="3200" dirty="0">
                <a:latin typeface="+mj-lt"/>
              </a:rPr>
              <a:t>Trên màn hình của cô có 2 loại rau đó là rau bắp cải và củ su hào các con hãy quan sát thât kĩ xem rau nào biến mất thì các con đọc tên thât to rau đó lên nhé. Bạn nào đọc nhanh và đúng là bạn đó chiến thắng.</a:t>
            </a:r>
            <a:endParaRPr lang="en-US" sz="4400" dirty="0">
              <a:latin typeface="+mj-lt"/>
            </a:endParaRPr>
          </a:p>
        </p:txBody>
      </p:sp>
      <p:pic>
        <p:nvPicPr>
          <p:cNvPr id="7" name="FILE_20211128_154616_Thoại 026">
            <a:hlinkClick r:id="" action="ppaction://media"/>
            <a:extLst>
              <a:ext uri="{FF2B5EF4-FFF2-40B4-BE49-F238E27FC236}">
                <a16:creationId xmlns:a16="http://schemas.microsoft.com/office/drawing/2014/main" id="{FD17D6EF-A988-4BC6-BC92-8A71474E5B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6414" y="707461"/>
            <a:ext cx="487363" cy="487363"/>
          </a:xfrm>
          <a:prstGeom prst="rect">
            <a:avLst/>
          </a:prstGeom>
        </p:spPr>
      </p:pic>
    </p:spTree>
    <p:extLst>
      <p:ext uri="{BB962C8B-B14F-4D97-AF65-F5344CB8AC3E}">
        <p14:creationId xmlns:p14="http://schemas.microsoft.com/office/powerpoint/2010/main" val="353878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6873">
        <p15:prstTrans prst="peelOff"/>
      </p:transition>
    </mc:Choice>
    <mc:Fallback xmlns="">
      <p:transition spd="slow" advTm="368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50" fill="hold"/>
                                        <p:tgtEl>
                                          <p:spTgt spid="7"/>
                                        </p:tgtEl>
                                      </p:cBhvr>
                                    </p:cmd>
                                  </p:childTnLst>
                                </p:cTn>
                              </p:par>
                              <p:par>
                                <p:cTn id="7" presetID="10"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31" presetClass="entr" presetSubtype="0" fill="hold" grpId="0" nodeType="with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33600" y="518893"/>
            <a:ext cx="4953000" cy="707886"/>
          </a:xfrm>
          <a:prstGeom prst="rect">
            <a:avLst/>
          </a:prstGeom>
          <a:noFill/>
        </p:spPr>
        <p:txBody>
          <a:bodyPr wrap="square" rtlCol="0">
            <a:spAutoFit/>
          </a:bodyPr>
          <a:lstStyle/>
          <a:p>
            <a:r>
              <a:rPr lang="en-US" sz="4000" b="1" dirty="0" err="1">
                <a:solidFill>
                  <a:srgbClr val="0070C0"/>
                </a:solidFill>
                <a:latin typeface="Times New Roman" pitchFamily="18" charset="0"/>
                <a:cs typeface="Times New Roman" pitchFamily="18" charset="0"/>
              </a:rPr>
              <a:t>Trò</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chơi</a:t>
            </a:r>
            <a:r>
              <a:rPr lang="en-US" sz="4000" b="1" dirty="0">
                <a:solidFill>
                  <a:srgbClr val="0070C0"/>
                </a:solidFill>
                <a:latin typeface="Times New Roman" pitchFamily="18" charset="0"/>
                <a:cs typeface="Times New Roman" pitchFamily="18" charset="0"/>
              </a:rPr>
              <a:t>: Ai </a:t>
            </a:r>
            <a:r>
              <a:rPr lang="en-US" sz="4000" b="1" dirty="0" err="1">
                <a:solidFill>
                  <a:srgbClr val="0070C0"/>
                </a:solidFill>
                <a:latin typeface="Times New Roman" pitchFamily="18" charset="0"/>
                <a:cs typeface="Times New Roman" pitchFamily="18" charset="0"/>
              </a:rPr>
              <a:t>tinh</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mắt</a:t>
            </a:r>
            <a:endParaRPr lang="en-US" sz="4000" b="1" dirty="0">
              <a:solidFill>
                <a:srgbClr val="0070C0"/>
              </a:solidFill>
              <a:latin typeface="Times New Roman" pitchFamily="18" charset="0"/>
              <a:cs typeface="Times New Roman" pitchFamily="18" charset="0"/>
            </a:endParaRPr>
          </a:p>
        </p:txBody>
      </p:sp>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55" y="1753826"/>
            <a:ext cx="2819400" cy="18589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779876"/>
            <a:ext cx="2743200" cy="18478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255" y="3918095"/>
            <a:ext cx="2840182" cy="18478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4633" y="3918095"/>
            <a:ext cx="2698967" cy="18589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9301" y="1802317"/>
            <a:ext cx="2819400" cy="18589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7858" y="3886200"/>
            <a:ext cx="2841625" cy="18478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FILE_20211205_145849_Thoại 051">
            <a:hlinkClick r:id="" action="ppaction://media"/>
            <a:extLst>
              <a:ext uri="{FF2B5EF4-FFF2-40B4-BE49-F238E27FC236}">
                <a16:creationId xmlns:a16="http://schemas.microsoft.com/office/drawing/2014/main" id="{2F341281-F94B-42D5-A054-8224F8E706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1719" y="723865"/>
            <a:ext cx="487363" cy="487363"/>
          </a:xfrm>
          <a:prstGeom prst="rect">
            <a:avLst/>
          </a:prstGeom>
        </p:spPr>
      </p:pic>
    </p:spTree>
    <p:extLst>
      <p:ext uri="{BB962C8B-B14F-4D97-AF65-F5344CB8AC3E}">
        <p14:creationId xmlns:p14="http://schemas.microsoft.com/office/powerpoint/2010/main" val="464725720"/>
      </p:ext>
    </p:extLst>
  </p:cSld>
  <p:clrMapOvr>
    <a:masterClrMapping/>
  </p:clrMapOvr>
  <mc:AlternateContent xmlns:mc="http://schemas.openxmlformats.org/markup-compatibility/2006" xmlns:p14="http://schemas.microsoft.com/office/powerpoint/2010/main">
    <mc:Choice Requires="p14">
      <p:transition spd="slow" p14:dur="1400" advTm="38150">
        <p14:doors dir="vert"/>
      </p:transition>
    </mc:Choice>
    <mc:Fallback xmlns="">
      <p:transition spd="slow" advTm="38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25" fill="hold"/>
                                        <p:tgtEl>
                                          <p:spTgt spid="5"/>
                                        </p:tgtEl>
                                      </p:cBhvr>
                                    </p:cmd>
                                  </p:childTnLst>
                                </p:cTn>
                              </p:par>
                              <p:par>
                                <p:cTn id="7" presetID="6" presetClass="exit" presetSubtype="32" fill="hold" nodeType="withEffect">
                                  <p:stCondLst>
                                    <p:cond delay="5000"/>
                                  </p:stCondLst>
                                  <p:childTnLst>
                                    <p:animEffect transition="out" filter="circle(out)">
                                      <p:cBhvr>
                                        <p:cTn id="8" dur="2000"/>
                                        <p:tgtEl>
                                          <p:spTgt spid="9220"/>
                                        </p:tgtEl>
                                      </p:cBhvr>
                                    </p:animEffect>
                                    <p:set>
                                      <p:cBhvr>
                                        <p:cTn id="9" dur="1" fill="hold">
                                          <p:stCondLst>
                                            <p:cond delay="1999"/>
                                          </p:stCondLst>
                                        </p:cTn>
                                        <p:tgtEl>
                                          <p:spTgt spid="9220"/>
                                        </p:tgtEl>
                                        <p:attrNameLst>
                                          <p:attrName>style.visibility</p:attrName>
                                        </p:attrNameLst>
                                      </p:cBhvr>
                                      <p:to>
                                        <p:strVal val="hidden"/>
                                      </p:to>
                                    </p:set>
                                  </p:childTnLst>
                                </p:cTn>
                              </p:par>
                              <p:par>
                                <p:cTn id="10" presetID="6" presetClass="exit" presetSubtype="32" fill="hold" nodeType="withEffect">
                                  <p:stCondLst>
                                    <p:cond delay="9500"/>
                                  </p:stCondLst>
                                  <p:childTnLst>
                                    <p:animEffect transition="out" filter="circle(out)">
                                      <p:cBhvr>
                                        <p:cTn id="11" dur="2000"/>
                                        <p:tgtEl>
                                          <p:spTgt spid="9221"/>
                                        </p:tgtEl>
                                      </p:cBhvr>
                                    </p:animEffect>
                                    <p:set>
                                      <p:cBhvr>
                                        <p:cTn id="12" dur="1" fill="hold">
                                          <p:stCondLst>
                                            <p:cond delay="1999"/>
                                          </p:stCondLst>
                                        </p:cTn>
                                        <p:tgtEl>
                                          <p:spTgt spid="9221"/>
                                        </p:tgtEl>
                                        <p:attrNameLst>
                                          <p:attrName>style.visibility</p:attrName>
                                        </p:attrNameLst>
                                      </p:cBhvr>
                                      <p:to>
                                        <p:strVal val="hidden"/>
                                      </p:to>
                                    </p:set>
                                  </p:childTnLst>
                                </p:cTn>
                              </p:par>
                              <p:par>
                                <p:cTn id="13" presetID="6" presetClass="exit" presetSubtype="32" fill="hold" nodeType="withEffect">
                                  <p:stCondLst>
                                    <p:cond delay="14000"/>
                                  </p:stCondLst>
                                  <p:childTnLst>
                                    <p:animEffect transition="out" filter="circle(out)">
                                      <p:cBhvr>
                                        <p:cTn id="14" dur="2000"/>
                                        <p:tgtEl>
                                          <p:spTgt spid="9"/>
                                        </p:tgtEl>
                                      </p:cBhvr>
                                    </p:animEffect>
                                    <p:set>
                                      <p:cBhvr>
                                        <p:cTn id="15" dur="1" fill="hold">
                                          <p:stCondLst>
                                            <p:cond delay="1999"/>
                                          </p:stCondLst>
                                        </p:cTn>
                                        <p:tgtEl>
                                          <p:spTgt spid="9"/>
                                        </p:tgtEl>
                                        <p:attrNameLst>
                                          <p:attrName>style.visibility</p:attrName>
                                        </p:attrNameLst>
                                      </p:cBhvr>
                                      <p:to>
                                        <p:strVal val="hidden"/>
                                      </p:to>
                                    </p:set>
                                  </p:childTnLst>
                                </p:cTn>
                              </p:par>
                              <p:par>
                                <p:cTn id="16" presetID="6" presetClass="exit" presetSubtype="32" fill="hold" nodeType="withEffect">
                                  <p:stCondLst>
                                    <p:cond delay="21000"/>
                                  </p:stCondLst>
                                  <p:childTnLst>
                                    <p:animEffect transition="out" filter="circle(out)">
                                      <p:cBhvr>
                                        <p:cTn id="17" dur="2000"/>
                                        <p:tgtEl>
                                          <p:spTgt spid="9222"/>
                                        </p:tgtEl>
                                      </p:cBhvr>
                                    </p:animEffect>
                                    <p:set>
                                      <p:cBhvr>
                                        <p:cTn id="18" dur="1" fill="hold">
                                          <p:stCondLst>
                                            <p:cond delay="1999"/>
                                          </p:stCondLst>
                                        </p:cTn>
                                        <p:tgtEl>
                                          <p:spTgt spid="9222"/>
                                        </p:tgtEl>
                                        <p:attrNameLst>
                                          <p:attrName>style.visibility</p:attrName>
                                        </p:attrNameLst>
                                      </p:cBhvr>
                                      <p:to>
                                        <p:strVal val="hidden"/>
                                      </p:to>
                                    </p:set>
                                  </p:childTnLst>
                                </p:cTn>
                              </p:par>
                              <p:par>
                                <p:cTn id="19" presetID="6" presetClass="exit" presetSubtype="32" fill="hold" nodeType="withEffect">
                                  <p:stCondLst>
                                    <p:cond delay="26500"/>
                                  </p:stCondLst>
                                  <p:childTnLst>
                                    <p:animEffect transition="out" filter="circle(out)">
                                      <p:cBhvr>
                                        <p:cTn id="20" dur="2000"/>
                                        <p:tgtEl>
                                          <p:spTgt spid="9223"/>
                                        </p:tgtEl>
                                      </p:cBhvr>
                                    </p:animEffect>
                                    <p:set>
                                      <p:cBhvr>
                                        <p:cTn id="21" dur="1" fill="hold">
                                          <p:stCondLst>
                                            <p:cond delay="1999"/>
                                          </p:stCondLst>
                                        </p:cTn>
                                        <p:tgtEl>
                                          <p:spTgt spid="9223"/>
                                        </p:tgtEl>
                                        <p:attrNameLst>
                                          <p:attrName>style.visibility</p:attrName>
                                        </p:attrNameLst>
                                      </p:cBhvr>
                                      <p:to>
                                        <p:strVal val="hidden"/>
                                      </p:to>
                                    </p:set>
                                  </p:childTnLst>
                                </p:cTn>
                              </p:par>
                              <p:par>
                                <p:cTn id="22" presetID="6" presetClass="exit" presetSubtype="32" fill="hold" nodeType="withEffect">
                                  <p:stCondLst>
                                    <p:cond delay="30000"/>
                                  </p:stCondLst>
                                  <p:childTnLst>
                                    <p:animEffect transition="out" filter="circle(out)">
                                      <p:cBhvr>
                                        <p:cTn id="23" dur="2000"/>
                                        <p:tgtEl>
                                          <p:spTgt spid="1026"/>
                                        </p:tgtEl>
                                      </p:cBhvr>
                                    </p:animEffect>
                                    <p:set>
                                      <p:cBhvr>
                                        <p:cTn id="24"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66B9-C40B-4C4E-9E87-1F8B718FC860}"/>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9405CD44-D6A1-4D47-88BC-8EFA481C7836}"/>
              </a:ext>
            </a:extLst>
          </p:cNvPr>
          <p:cNvPicPr>
            <a:picLocks noGrp="1" noChangeAspect="1"/>
          </p:cNvPicPr>
          <p:nvPr>
            <p:ph idx="1"/>
          </p:nvPr>
        </p:nvPicPr>
        <p:blipFill>
          <a:blip r:embed="rId4"/>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4C5D8204-C08F-4F74-96D2-471EC238E304}"/>
              </a:ext>
            </a:extLst>
          </p:cNvPr>
          <p:cNvSpPr txBox="1"/>
          <p:nvPr/>
        </p:nvSpPr>
        <p:spPr>
          <a:xfrm>
            <a:off x="1752600" y="586641"/>
            <a:ext cx="5943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Trò</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chơi</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Đi</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siêu</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thị</a:t>
            </a:r>
            <a:endPar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54A1A9A7-3CA5-410C-8F7B-603FE0AA625C}"/>
              </a:ext>
            </a:extLst>
          </p:cNvPr>
          <p:cNvSpPr txBox="1"/>
          <p:nvPr/>
        </p:nvSpPr>
        <p:spPr>
          <a:xfrm>
            <a:off x="685800" y="2057400"/>
            <a:ext cx="7848600" cy="3231654"/>
          </a:xfrm>
          <a:prstGeom prst="rect">
            <a:avLst/>
          </a:prstGeom>
          <a:noFill/>
        </p:spPr>
        <p:txBody>
          <a:bodyPr wrap="square" rtlCol="0">
            <a:spAutoFit/>
          </a:bodyPr>
          <a:lstStyle/>
          <a:p>
            <a:pPr algn="ctr"/>
            <a:r>
              <a:rPr lang="vi-VN" sz="4400" b="1" dirty="0">
                <a:solidFill>
                  <a:srgbClr val="FF0000"/>
                </a:solidFill>
                <a:latin typeface="+mj-lt"/>
              </a:rPr>
              <a:t>Cách chơi: </a:t>
            </a:r>
            <a:endParaRPr lang="en-GB" sz="4400" b="1" dirty="0">
              <a:solidFill>
                <a:srgbClr val="FF0000"/>
              </a:solidFill>
              <a:latin typeface="+mj-lt"/>
            </a:endParaRPr>
          </a:p>
          <a:p>
            <a:r>
              <a:rPr lang="vi-VN" sz="3200" dirty="0">
                <a:latin typeface="Times New Roman" panose="02020603050405020304" pitchFamily="18" charset="0"/>
                <a:cs typeface="Times New Roman" panose="02020603050405020304" pitchFamily="18" charset="0"/>
              </a:rPr>
              <a:t>Trên màn hình của cô xuất hiện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một</a:t>
            </a:r>
            <a:r>
              <a:rPr lang="en-GB"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bạn đi siêu thị</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bạn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đã</a:t>
            </a:r>
            <a:r>
              <a:rPr lang="vi-VN" sz="3200" dirty="0">
                <a:latin typeface="Times New Roman" panose="02020603050405020304" pitchFamily="18" charset="0"/>
                <a:cs typeface="Times New Roman" panose="02020603050405020304" pitchFamily="18" charset="0"/>
              </a:rPr>
              <a:t> mua đươc rất nhi</a:t>
            </a:r>
            <a:r>
              <a:rPr lang="en-GB" sz="3200" dirty="0">
                <a:latin typeface="Times New Roman" panose="02020603050405020304" pitchFamily="18" charset="0"/>
                <a:cs typeface="Times New Roman" panose="02020603050405020304" pitchFamily="18" charset="0"/>
              </a:rPr>
              <a:t>ề</a:t>
            </a:r>
            <a:r>
              <a:rPr lang="vi-VN" sz="3200" dirty="0">
                <a:latin typeface="Times New Roman" panose="02020603050405020304" pitchFamily="18" charset="0"/>
                <a:cs typeface="Times New Roman" panose="02020603050405020304" pitchFamily="18" charset="0"/>
              </a:rPr>
              <a:t>u các loại rau, </a:t>
            </a:r>
            <a:r>
              <a:rPr lang="en-GB" sz="3200" dirty="0" err="1">
                <a:latin typeface="Times New Roman" panose="02020603050405020304" pitchFamily="18" charset="0"/>
                <a:cs typeface="Times New Roman" panose="02020603050405020304" pitchFamily="18" charset="0"/>
              </a:rPr>
              <a:t>nhưng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vẫn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thiếu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rau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bắp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cải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hào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nữa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bé</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hãy</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giúp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bạn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tìm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xem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đâu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rau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bắp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cải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đâu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hào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nhé</a:t>
            </a:r>
            <a:r>
              <a:rPr lang="en-GB"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3" name="FILE_20211206_221353_Thoại 064">
            <a:hlinkClick r:id="" action="ppaction://media"/>
            <a:extLst>
              <a:ext uri="{FF2B5EF4-FFF2-40B4-BE49-F238E27FC236}">
                <a16:creationId xmlns:a16="http://schemas.microsoft.com/office/drawing/2014/main" id="{99874CFE-13B8-4D5D-A415-39B73E88F6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151" y="758457"/>
            <a:ext cx="487363" cy="487363"/>
          </a:xfrm>
          <a:prstGeom prst="rect">
            <a:avLst/>
          </a:prstGeom>
        </p:spPr>
      </p:pic>
    </p:spTree>
    <p:extLst>
      <p:ext uri="{BB962C8B-B14F-4D97-AF65-F5344CB8AC3E}">
        <p14:creationId xmlns:p14="http://schemas.microsoft.com/office/powerpoint/2010/main" val="2856635874"/>
      </p:ext>
    </p:extLst>
  </p:cSld>
  <p:clrMapOvr>
    <a:masterClrMapping/>
  </p:clrMapOvr>
  <mc:AlternateContent xmlns:mc="http://schemas.openxmlformats.org/markup-compatibility/2006" xmlns:p14="http://schemas.microsoft.com/office/powerpoint/2010/main">
    <mc:Choice Requires="p14">
      <p:transition spd="slow" p14:dur="1250" advTm="36873">
        <p14:switch dir="r"/>
      </p:transition>
    </mc:Choice>
    <mc:Fallback xmlns="">
      <p:transition spd="slow" advTm="368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73"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26"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0" y="609600"/>
            <a:ext cx="4953000" cy="707886"/>
          </a:xfrm>
          <a:prstGeom prst="rect">
            <a:avLst/>
          </a:prstGeom>
          <a:noFill/>
        </p:spPr>
        <p:txBody>
          <a:bodyPr wrap="square" rtlCol="0">
            <a:spAutoFit/>
          </a:bodyPr>
          <a:lstStyle/>
          <a:p>
            <a:r>
              <a:rPr lang="en-US" sz="4000" b="1" dirty="0" err="1">
                <a:solidFill>
                  <a:srgbClr val="0070C0"/>
                </a:solidFill>
                <a:latin typeface="Times New Roman" pitchFamily="18" charset="0"/>
                <a:cs typeface="Times New Roman" pitchFamily="18" charset="0"/>
              </a:rPr>
              <a:t>Trò</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chơi</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Đi</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siêu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thị</a:t>
            </a:r>
            <a:endParaRPr lang="en-US" sz="4000" b="1" dirty="0">
              <a:solidFill>
                <a:srgbClr val="0070C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657" y="3388915"/>
            <a:ext cx="2324101" cy="143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7CF5129-1701-418D-90BE-F29D844C08CF}"/>
              </a:ext>
            </a:extLst>
          </p:cNvPr>
          <p:cNvPicPr>
            <a:picLocks noChangeAspect="1"/>
          </p:cNvPicPr>
          <p:nvPr/>
        </p:nvPicPr>
        <p:blipFill>
          <a:blip r:embed="rId6"/>
          <a:stretch>
            <a:fillRect/>
          </a:stretch>
        </p:blipFill>
        <p:spPr>
          <a:xfrm>
            <a:off x="3204714" y="1431711"/>
            <a:ext cx="2711844" cy="1786420"/>
          </a:xfrm>
          <a:prstGeom prst="rect">
            <a:avLst/>
          </a:prstGeom>
        </p:spPr>
      </p:pic>
      <p:pic>
        <p:nvPicPr>
          <p:cNvPr id="6" name="Picture 5">
            <a:extLst>
              <a:ext uri="{FF2B5EF4-FFF2-40B4-BE49-F238E27FC236}">
                <a16:creationId xmlns:a16="http://schemas.microsoft.com/office/drawing/2014/main" id="{8C365F11-00E1-4933-8EA9-96A0ABE2090C}"/>
              </a:ext>
            </a:extLst>
          </p:cNvPr>
          <p:cNvPicPr>
            <a:picLocks noChangeAspect="1"/>
          </p:cNvPicPr>
          <p:nvPr/>
        </p:nvPicPr>
        <p:blipFill>
          <a:blip r:embed="rId7"/>
          <a:stretch>
            <a:fillRect/>
          </a:stretch>
        </p:blipFill>
        <p:spPr>
          <a:xfrm>
            <a:off x="6223981" y="4945253"/>
            <a:ext cx="2519336" cy="1638109"/>
          </a:xfrm>
          <a:prstGeom prst="rect">
            <a:avLst/>
          </a:prstGeom>
        </p:spPr>
      </p:pic>
      <p:pic>
        <p:nvPicPr>
          <p:cNvPr id="7" name="Picture 6">
            <a:extLst>
              <a:ext uri="{FF2B5EF4-FFF2-40B4-BE49-F238E27FC236}">
                <a16:creationId xmlns:a16="http://schemas.microsoft.com/office/drawing/2014/main" id="{9E1D43F8-3FBB-49E5-9076-D391A8ABB3FE}"/>
              </a:ext>
            </a:extLst>
          </p:cNvPr>
          <p:cNvPicPr>
            <a:picLocks noChangeAspect="1"/>
          </p:cNvPicPr>
          <p:nvPr/>
        </p:nvPicPr>
        <p:blipFill>
          <a:blip r:embed="rId8"/>
          <a:stretch>
            <a:fillRect/>
          </a:stretch>
        </p:blipFill>
        <p:spPr>
          <a:xfrm>
            <a:off x="211852" y="1477351"/>
            <a:ext cx="2661021" cy="1786420"/>
          </a:xfrm>
          <a:prstGeom prst="rect">
            <a:avLst/>
          </a:prstGeom>
        </p:spPr>
      </p:pic>
      <p:pic>
        <p:nvPicPr>
          <p:cNvPr id="8" name="Picture 7">
            <a:extLst>
              <a:ext uri="{FF2B5EF4-FFF2-40B4-BE49-F238E27FC236}">
                <a16:creationId xmlns:a16="http://schemas.microsoft.com/office/drawing/2014/main" id="{EF0D033F-6458-4651-A24A-0493E08826E0}"/>
              </a:ext>
            </a:extLst>
          </p:cNvPr>
          <p:cNvPicPr>
            <a:picLocks noChangeAspect="1"/>
          </p:cNvPicPr>
          <p:nvPr/>
        </p:nvPicPr>
        <p:blipFill>
          <a:blip r:embed="rId9"/>
          <a:stretch>
            <a:fillRect/>
          </a:stretch>
        </p:blipFill>
        <p:spPr>
          <a:xfrm>
            <a:off x="3343517" y="4917980"/>
            <a:ext cx="2522557" cy="1786420"/>
          </a:xfrm>
          <a:prstGeom prst="rect">
            <a:avLst/>
          </a:prstGeom>
        </p:spPr>
      </p:pic>
      <p:pic>
        <p:nvPicPr>
          <p:cNvPr id="9" name="Picture 8">
            <a:extLst>
              <a:ext uri="{FF2B5EF4-FFF2-40B4-BE49-F238E27FC236}">
                <a16:creationId xmlns:a16="http://schemas.microsoft.com/office/drawing/2014/main" id="{7EC1453C-797F-4AF6-963B-2638C26DAC00}"/>
              </a:ext>
            </a:extLst>
          </p:cNvPr>
          <p:cNvPicPr>
            <a:picLocks noChangeAspect="1"/>
          </p:cNvPicPr>
          <p:nvPr/>
        </p:nvPicPr>
        <p:blipFill>
          <a:blip r:embed="rId10"/>
          <a:stretch>
            <a:fillRect/>
          </a:stretch>
        </p:blipFill>
        <p:spPr>
          <a:xfrm>
            <a:off x="211853" y="4928306"/>
            <a:ext cx="2661020" cy="1720487"/>
          </a:xfrm>
          <a:prstGeom prst="rect">
            <a:avLst/>
          </a:prstGeom>
        </p:spPr>
      </p:pic>
      <p:pic>
        <p:nvPicPr>
          <p:cNvPr id="10" name="Picture 9">
            <a:extLst>
              <a:ext uri="{FF2B5EF4-FFF2-40B4-BE49-F238E27FC236}">
                <a16:creationId xmlns:a16="http://schemas.microsoft.com/office/drawing/2014/main" id="{4D5B8291-9E0B-4403-AFB8-8367F2CCB8E4}"/>
              </a:ext>
            </a:extLst>
          </p:cNvPr>
          <p:cNvPicPr>
            <a:picLocks noChangeAspect="1"/>
          </p:cNvPicPr>
          <p:nvPr/>
        </p:nvPicPr>
        <p:blipFill>
          <a:blip r:embed="rId11"/>
          <a:stretch>
            <a:fillRect/>
          </a:stretch>
        </p:blipFill>
        <p:spPr>
          <a:xfrm>
            <a:off x="6345904" y="1381388"/>
            <a:ext cx="2562917" cy="1786420"/>
          </a:xfrm>
          <a:prstGeom prst="rect">
            <a:avLst/>
          </a:prstGeom>
        </p:spPr>
      </p:pic>
      <p:pic>
        <p:nvPicPr>
          <p:cNvPr id="11" name="FILE_20211206_221033_Thoại 062">
            <a:hlinkClick r:id="" action="ppaction://media"/>
            <a:extLst>
              <a:ext uri="{FF2B5EF4-FFF2-40B4-BE49-F238E27FC236}">
                <a16:creationId xmlns:a16="http://schemas.microsoft.com/office/drawing/2014/main" id="{FFFB6996-9F7A-4DA6-9D6D-DF50C54D66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 y="358775"/>
            <a:ext cx="487363" cy="487363"/>
          </a:xfrm>
          <a:prstGeom prst="rect">
            <a:avLst/>
          </a:prstGeom>
        </p:spPr>
      </p:pic>
    </p:spTree>
    <p:extLst>
      <p:ext uri="{BB962C8B-B14F-4D97-AF65-F5344CB8AC3E}">
        <p14:creationId xmlns:p14="http://schemas.microsoft.com/office/powerpoint/2010/main" val="4264563714"/>
      </p:ext>
    </p:extLst>
  </p:cSld>
  <p:clrMapOvr>
    <a:masterClrMapping/>
  </p:clrMapOvr>
  <mc:AlternateContent xmlns:mc="http://schemas.openxmlformats.org/markup-compatibility/2006" xmlns:p14="http://schemas.microsoft.com/office/powerpoint/2010/main">
    <mc:Choice Requires="p14">
      <p:transition spd="slow" p14:dur="1600" advTm="22547">
        <p14:prism isContent="1" isInverted="1"/>
      </p:transition>
    </mc:Choice>
    <mc:Fallback xmlns="">
      <p:transition spd="slow" advTm="225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485" fill="hold"/>
                                        <p:tgtEl>
                                          <p:spTgt spid="11"/>
                                        </p:tgtEl>
                                      </p:cBhvr>
                                    </p:cmd>
                                  </p:childTnLst>
                                </p:cTn>
                              </p:par>
                              <p:par>
                                <p:cTn id="7" presetID="31" presetClass="entr" presetSubtype="0" fill="hold" nodeType="withEffect">
                                  <p:stCondLst>
                                    <p:cond delay="1000"/>
                                  </p:stCondLst>
                                  <p:childTnLst>
                                    <p:set>
                                      <p:cBhvr>
                                        <p:cTn id="8" dur="1" fill="hold">
                                          <p:stCondLst>
                                            <p:cond delay="0"/>
                                          </p:stCondLst>
                                        </p:cTn>
                                        <p:tgtEl>
                                          <p:spTgt spid="10243"/>
                                        </p:tgtEl>
                                        <p:attrNameLst>
                                          <p:attrName>style.visibility</p:attrName>
                                        </p:attrNameLst>
                                      </p:cBhvr>
                                      <p:to>
                                        <p:strVal val="visible"/>
                                      </p:to>
                                    </p:set>
                                    <p:anim calcmode="lin" valueType="num">
                                      <p:cBhvr>
                                        <p:cTn id="9" dur="1000" fill="hold"/>
                                        <p:tgtEl>
                                          <p:spTgt spid="10243"/>
                                        </p:tgtEl>
                                        <p:attrNameLst>
                                          <p:attrName>ppt_w</p:attrName>
                                        </p:attrNameLst>
                                      </p:cBhvr>
                                      <p:tavLst>
                                        <p:tav tm="0">
                                          <p:val>
                                            <p:fltVal val="0"/>
                                          </p:val>
                                        </p:tav>
                                        <p:tav tm="100000">
                                          <p:val>
                                            <p:strVal val="#ppt_w"/>
                                          </p:val>
                                        </p:tav>
                                      </p:tavLst>
                                    </p:anim>
                                    <p:anim calcmode="lin" valueType="num">
                                      <p:cBhvr>
                                        <p:cTn id="10" dur="1000" fill="hold"/>
                                        <p:tgtEl>
                                          <p:spTgt spid="10243"/>
                                        </p:tgtEl>
                                        <p:attrNameLst>
                                          <p:attrName>ppt_h</p:attrName>
                                        </p:attrNameLst>
                                      </p:cBhvr>
                                      <p:tavLst>
                                        <p:tav tm="0">
                                          <p:val>
                                            <p:fltVal val="0"/>
                                          </p:val>
                                        </p:tav>
                                        <p:tav tm="100000">
                                          <p:val>
                                            <p:strVal val="#ppt_h"/>
                                          </p:val>
                                        </p:tav>
                                      </p:tavLst>
                                    </p:anim>
                                    <p:anim calcmode="lin" valueType="num">
                                      <p:cBhvr>
                                        <p:cTn id="11" dur="1000" fill="hold"/>
                                        <p:tgtEl>
                                          <p:spTgt spid="10243"/>
                                        </p:tgtEl>
                                        <p:attrNameLst>
                                          <p:attrName>style.rotation</p:attrName>
                                        </p:attrNameLst>
                                      </p:cBhvr>
                                      <p:tavLst>
                                        <p:tav tm="0">
                                          <p:val>
                                            <p:fltVal val="90"/>
                                          </p:val>
                                        </p:tav>
                                        <p:tav tm="100000">
                                          <p:val>
                                            <p:fltVal val="0"/>
                                          </p:val>
                                        </p:tav>
                                      </p:tavLst>
                                    </p:anim>
                                    <p:animEffect transition="in" filter="fade">
                                      <p:cBhvr>
                                        <p:cTn id="12" dur="1000"/>
                                        <p:tgtEl>
                                          <p:spTgt spid="10243"/>
                                        </p:tgtEl>
                                      </p:cBhvr>
                                    </p:animEffect>
                                  </p:childTnLst>
                                </p:cTn>
                              </p:par>
                              <p:par>
                                <p:cTn id="13" presetID="6" presetClass="emph" presetSubtype="0" fill="hold" nodeType="withEffect">
                                  <p:stCondLst>
                                    <p:cond delay="9500"/>
                                  </p:stCondLst>
                                  <p:childTnLst>
                                    <p:animScale>
                                      <p:cBhvr>
                                        <p:cTn id="14" dur="2000" fill="hold"/>
                                        <p:tgtEl>
                                          <p:spTgt spid="5"/>
                                        </p:tgtEl>
                                      </p:cBhvr>
                                      <p:by x="150000" y="150000"/>
                                    </p:animScale>
                                  </p:childTnLst>
                                </p:cTn>
                              </p:par>
                              <p:par>
                                <p:cTn id="15" presetID="6" presetClass="emph" presetSubtype="0" fill="hold" nodeType="withEffect">
                                  <p:stCondLst>
                                    <p:cond delay="20000"/>
                                  </p:stCondLst>
                                  <p:childTnLst>
                                    <p:animScale>
                                      <p:cBhvr>
                                        <p:cTn id="1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784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2971800"/>
            <a:ext cx="8153400" cy="707886"/>
          </a:xfrm>
          <a:prstGeom prst="rect">
            <a:avLst/>
          </a:prstGeom>
          <a:noFill/>
        </p:spPr>
        <p:txBody>
          <a:bodyPr wrap="square" rtlCol="0">
            <a:spAutoFit/>
          </a:bodyPr>
          <a:lstStyle/>
          <a:p>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Cô</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chúc</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buổi</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thật</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vui</a:t>
            </a:r>
            <a:endPar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FILE_20211128_154801_Thoại 030">
            <a:hlinkClick r:id="" action="ppaction://media"/>
            <a:extLst>
              <a:ext uri="{FF2B5EF4-FFF2-40B4-BE49-F238E27FC236}">
                <a16:creationId xmlns:a16="http://schemas.microsoft.com/office/drawing/2014/main" id="{776102F7-1423-444F-938F-D10EE807EF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258" y="602456"/>
            <a:ext cx="487363" cy="487363"/>
          </a:xfrm>
          <a:prstGeom prst="rect">
            <a:avLst/>
          </a:prstGeom>
        </p:spPr>
      </p:pic>
    </p:spTree>
    <p:extLst>
      <p:ext uri="{BB962C8B-B14F-4D97-AF65-F5344CB8AC3E}">
        <p14:creationId xmlns:p14="http://schemas.microsoft.com/office/powerpoint/2010/main" val="763502567"/>
      </p:ext>
    </p:extLst>
  </p:cSld>
  <p:clrMapOvr>
    <a:masterClrMapping/>
  </p:clrMapOvr>
  <mc:AlternateContent xmlns:mc="http://schemas.openxmlformats.org/markup-compatibility/2006" xmlns:p14="http://schemas.microsoft.com/office/powerpoint/2010/main">
    <mc:Choice Requires="p14">
      <p:transition spd="slow" p14:dur="4400" advTm="6385">
        <p14:honeycomb/>
      </p:transition>
    </mc:Choice>
    <mc:Fallback xmlns="">
      <p:transition spd="slow" advTm="6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971800" y="1544782"/>
            <a:ext cx="3505200" cy="1569660"/>
          </a:xfrm>
          <a:prstGeom prst="rect">
            <a:avLst/>
          </a:prstGeom>
          <a:noFill/>
        </p:spPr>
        <p:txBody>
          <a:bodyPr wrap="square" rtlCol="0">
            <a:spAutoFit/>
          </a:bodyPr>
          <a:lstStyle/>
          <a:p>
            <a:r>
              <a:rPr lang="en-US" sz="4800" b="1" dirty="0" err="1">
                <a:solidFill>
                  <a:schemeClr val="tx2"/>
                </a:solidFill>
                <a:latin typeface="Times New Roman" pitchFamily="18" charset="0"/>
                <a:cs typeface="Times New Roman" pitchFamily="18" charset="0"/>
              </a:rPr>
              <a:t>Xin</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chào</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và</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hẹn</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gặp</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lại</a:t>
            </a:r>
            <a:endParaRPr lang="en-US" sz="4800" b="1" dirty="0">
              <a:solidFill>
                <a:schemeClr val="tx2"/>
              </a:solidFill>
              <a:latin typeface="Times New Roman" pitchFamily="18" charset="0"/>
              <a:cs typeface="Times New Roman" pitchFamily="18" charset="0"/>
            </a:endParaRPr>
          </a:p>
        </p:txBody>
      </p:sp>
      <p:pic>
        <p:nvPicPr>
          <p:cNvPr id="3" name="FILE_20211128_154819_Thoại 036">
            <a:hlinkClick r:id="" action="ppaction://media"/>
            <a:extLst>
              <a:ext uri="{FF2B5EF4-FFF2-40B4-BE49-F238E27FC236}">
                <a16:creationId xmlns:a16="http://schemas.microsoft.com/office/drawing/2014/main" id="{7F0B2D65-8715-4AA8-B7C5-D47D05C6AA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366149"/>
            <a:ext cx="487363" cy="487363"/>
          </a:xfrm>
          <a:prstGeom prst="rect">
            <a:avLst/>
          </a:prstGeom>
        </p:spPr>
      </p:pic>
    </p:spTree>
    <p:extLst>
      <p:ext uri="{BB962C8B-B14F-4D97-AF65-F5344CB8AC3E}">
        <p14:creationId xmlns:p14="http://schemas.microsoft.com/office/powerpoint/2010/main" val="3901503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689">
        <p15:prstTrans prst="airplane"/>
      </p:transition>
    </mc:Choice>
    <mc:Fallback xmlns="">
      <p:transition spd="slow" advTm="56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9" fill="hold"/>
                                        <p:tgtEl>
                                          <p:spTgt spid="3"/>
                                        </p:tgtEl>
                                      </p:cBhvr>
                                    </p:cmd>
                                  </p:childTnLst>
                                </p:cTn>
                              </p:par>
                              <p:par>
                                <p:cTn id="7" presetID="26" presetClass="entr" presetSubtype="0" fill="hold" grpId="0" nodeType="withEffect">
                                  <p:stCondLst>
                                    <p:cond delay="50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187DE9D-F26E-4951-A38C-8ACEA03148F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3999" cy="6858000"/>
          </a:xfrm>
        </p:spPr>
      </p:pic>
      <p:pic>
        <p:nvPicPr>
          <p:cNvPr id="9" name="4837550700045040274">
            <a:hlinkClick r:id="" action="ppaction://media"/>
            <a:extLst>
              <a:ext uri="{FF2B5EF4-FFF2-40B4-BE49-F238E27FC236}">
                <a16:creationId xmlns:a16="http://schemas.microsoft.com/office/drawing/2014/main" id="{D0C06C72-9CE1-4877-B829-78C9C64464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899" y="495300"/>
            <a:ext cx="8458200" cy="5867400"/>
          </a:xfrm>
          <a:prstGeom prst="rect">
            <a:avLst/>
          </a:prstGeom>
        </p:spPr>
      </p:pic>
    </p:spTree>
    <p:extLst>
      <p:ext uri="{BB962C8B-B14F-4D97-AF65-F5344CB8AC3E}">
        <p14:creationId xmlns:p14="http://schemas.microsoft.com/office/powerpoint/2010/main" val="2443991901"/>
      </p:ext>
    </p:extLst>
  </p:cSld>
  <p:clrMapOvr>
    <a:masterClrMapping/>
  </p:clrMapOvr>
  <mc:AlternateContent xmlns:mc="http://schemas.openxmlformats.org/markup-compatibility/2006" xmlns:p14="http://schemas.microsoft.com/office/powerpoint/2010/main">
    <mc:Choice Requires="p14">
      <p:transition spd="slow" advTm="50086">
        <p14:flash/>
      </p:transition>
    </mc:Choice>
    <mc:Fallback xmlns="">
      <p:transition spd="slow" advTm="500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295400"/>
          </a:xfrm>
        </p:spPr>
        <p:txBody>
          <a:bodyPr/>
          <a:lstStyle/>
          <a:p>
            <a:endParaRPr lang="en-US"/>
          </a:p>
        </p:txBody>
      </p:sp>
      <p:pic>
        <p:nvPicPr>
          <p:cNvPr id="717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29349"/>
            <a:ext cx="9469398" cy="698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2217387"/>
            <a:ext cx="6477000" cy="1200329"/>
          </a:xfrm>
          <a:prstGeom prst="rect">
            <a:avLst/>
          </a:prstGeom>
          <a:noFill/>
        </p:spPr>
        <p:txBody>
          <a:bodyPr wrap="square" rtlCol="0">
            <a:spAutoFit/>
          </a:bodyPr>
          <a:lstStyle/>
          <a:p>
            <a:r>
              <a:rPr lang="en-US" sz="3600" dirty="0" err="1">
                <a:solidFill>
                  <a:srgbClr val="0070C0"/>
                </a:solidFill>
                <a:latin typeface="Times New Roman" pitchFamily="18" charset="0"/>
                <a:ea typeface="BatangChe" pitchFamily="49" charset="-127"/>
                <a:cs typeface="Times New Roman" pitchFamily="18" charset="0"/>
              </a:rPr>
              <a:t>Các</a:t>
            </a:r>
            <a:r>
              <a:rPr lang="en-US" sz="3600" dirty="0">
                <a:solidFill>
                  <a:srgbClr val="0070C0"/>
                </a:solidFill>
                <a:latin typeface="Times New Roman" pitchFamily="18" charset="0"/>
                <a:ea typeface="BatangChe" pitchFamily="49" charset="-127"/>
                <a:cs typeface="Times New Roman" pitchFamily="18" charset="0"/>
              </a:rPr>
              <a:t> con </a:t>
            </a:r>
            <a:r>
              <a:rPr lang="en-US" sz="3600" dirty="0" err="1">
                <a:solidFill>
                  <a:srgbClr val="0070C0"/>
                </a:solidFill>
                <a:latin typeface="Times New Roman" pitchFamily="18" charset="0"/>
                <a:ea typeface="BatangChe" pitchFamily="49" charset="-127"/>
                <a:cs typeface="Times New Roman" pitchFamily="18" charset="0"/>
              </a:rPr>
              <a:t>vừa</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hát</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bài</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hát</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gì</a:t>
            </a:r>
            <a:r>
              <a:rPr lang="en-US" sz="3600" dirty="0">
                <a:solidFill>
                  <a:srgbClr val="0070C0"/>
                </a:solidFill>
                <a:latin typeface="Times New Roman" pitchFamily="18" charset="0"/>
                <a:ea typeface="BatangChe" pitchFamily="49" charset="-127"/>
                <a:cs typeface="Times New Roman" pitchFamily="18" charset="0"/>
              </a:rPr>
              <a:t>?</a:t>
            </a:r>
          </a:p>
          <a:p>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Bài</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hát</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nhắc</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đến</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rau</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gì</a:t>
            </a:r>
            <a:r>
              <a:rPr lang="en-US" sz="3600" dirty="0">
                <a:solidFill>
                  <a:srgbClr val="0070C0"/>
                </a:solidFill>
                <a:latin typeface="Times New Roman" pitchFamily="18" charset="0"/>
                <a:ea typeface="BatangChe" pitchFamily="49" charset="-127"/>
                <a:cs typeface="Times New Roman" pitchFamily="18" charset="0"/>
              </a:rPr>
              <a:t>?</a:t>
            </a:r>
          </a:p>
        </p:txBody>
      </p:sp>
      <p:pic>
        <p:nvPicPr>
          <p:cNvPr id="3" name="FILE_20211128_153028_Thoại 002">
            <a:hlinkClick r:id="" action="ppaction://media"/>
            <a:extLst>
              <a:ext uri="{FF2B5EF4-FFF2-40B4-BE49-F238E27FC236}">
                <a16:creationId xmlns:a16="http://schemas.microsoft.com/office/drawing/2014/main" id="{6E63D390-EDFB-4737-A57D-FDAEBFD3DE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561" y="304800"/>
            <a:ext cx="487363" cy="487363"/>
          </a:xfrm>
          <a:prstGeom prst="rect">
            <a:avLst/>
          </a:prstGeom>
        </p:spPr>
      </p:pic>
    </p:spTree>
    <p:extLst>
      <p:ext uri="{BB962C8B-B14F-4D97-AF65-F5344CB8AC3E}">
        <p14:creationId xmlns:p14="http://schemas.microsoft.com/office/powerpoint/2010/main" val="899675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3816">
        <p15:prstTrans prst="crush"/>
      </p:transition>
    </mc:Choice>
    <mc:Fallback xmlns="">
      <p:transition spd="slow" advTm="138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6" fill="hold"/>
                                        <p:tgtEl>
                                          <p:spTgt spid="3"/>
                                        </p:tgtEl>
                                      </p:cBhvr>
                                    </p:cmd>
                                  </p:childTnLst>
                                </p:cTn>
                              </p:par>
                              <p:par>
                                <p:cTn id="7" presetID="2" presetClass="entr" presetSubtype="4"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338" y="-74105"/>
            <a:ext cx="9144000" cy="683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675968"/>
            <a:ext cx="7319643"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628900" y="5832317"/>
            <a:ext cx="3886200" cy="646331"/>
          </a:xfrm>
          <a:prstGeom prst="rect">
            <a:avLst/>
          </a:prstGeom>
          <a:noFill/>
        </p:spPr>
        <p:txBody>
          <a:bodyPr wrap="square" rtlCol="0">
            <a:spAutoFit/>
          </a:bodyPr>
          <a:lstStyle/>
          <a:p>
            <a:pPr algn="ctr"/>
            <a:r>
              <a:rPr lang="en-US" sz="3600" b="1" dirty="0">
                <a:solidFill>
                  <a:srgbClr val="0070C0"/>
                </a:solidFill>
                <a:latin typeface="Times New Roman" pitchFamily="18" charset="0"/>
                <a:cs typeface="Times New Roman" pitchFamily="18" charset="0"/>
              </a:rPr>
              <a:t>RAU BẮP CẢI</a:t>
            </a:r>
          </a:p>
        </p:txBody>
      </p:sp>
      <p:pic>
        <p:nvPicPr>
          <p:cNvPr id="3" name="FILE_20211128_153141_Thoại 003">
            <a:hlinkClick r:id="" action="ppaction://media"/>
            <a:extLst>
              <a:ext uri="{FF2B5EF4-FFF2-40B4-BE49-F238E27FC236}">
                <a16:creationId xmlns:a16="http://schemas.microsoft.com/office/drawing/2014/main" id="{FE3381A5-F94A-49B0-9193-5B8F787A51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619" y="94887"/>
            <a:ext cx="487363" cy="487363"/>
          </a:xfrm>
          <a:prstGeom prst="rect">
            <a:avLst/>
          </a:prstGeom>
        </p:spPr>
      </p:pic>
    </p:spTree>
    <p:extLst>
      <p:ext uri="{BB962C8B-B14F-4D97-AF65-F5344CB8AC3E}">
        <p14:creationId xmlns:p14="http://schemas.microsoft.com/office/powerpoint/2010/main" val="1980297966"/>
      </p:ext>
    </p:extLst>
  </p:cSld>
  <p:clrMapOvr>
    <a:masterClrMapping/>
  </p:clrMapOvr>
  <mc:AlternateContent xmlns:mc="http://schemas.openxmlformats.org/markup-compatibility/2006" xmlns:p14="http://schemas.microsoft.com/office/powerpoint/2010/main">
    <mc:Choice Requires="p14">
      <p:transition spd="slow" p14:dur="1600" advTm="56494">
        <p14:gallery dir="l"/>
      </p:transition>
    </mc:Choice>
    <mc:Fallback xmlns="">
      <p:transition spd="slow" advTm="564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94" fill="hold"/>
                                        <p:tgtEl>
                                          <p:spTgt spid="3"/>
                                        </p:tgtEl>
                                      </p:cBhvr>
                                    </p:cmd>
                                  </p:childTnLst>
                                </p:cTn>
                              </p:par>
                              <p:par>
                                <p:cTn id="7" presetID="6" presetClass="entr" presetSubtype="16" fill="hold" nodeType="withEffect">
                                  <p:stCondLst>
                                    <p:cond delay="500"/>
                                  </p:stCondLst>
                                  <p:childTnLst>
                                    <p:set>
                                      <p:cBhvr>
                                        <p:cTn id="8" dur="1" fill="hold">
                                          <p:stCondLst>
                                            <p:cond delay="0"/>
                                          </p:stCondLst>
                                        </p:cTn>
                                        <p:tgtEl>
                                          <p:spTgt spid="1027"/>
                                        </p:tgtEl>
                                        <p:attrNameLst>
                                          <p:attrName>style.visibility</p:attrName>
                                        </p:attrNameLst>
                                      </p:cBhvr>
                                      <p:to>
                                        <p:strVal val="visible"/>
                                      </p:to>
                                    </p:set>
                                    <p:animEffect transition="in" filter="circle(in)">
                                      <p:cBhvr>
                                        <p:cTn id="9" dur="2000"/>
                                        <p:tgtEl>
                                          <p:spTgt spid="1027"/>
                                        </p:tgtEl>
                                      </p:cBhvr>
                                    </p:animEffect>
                                  </p:childTnLst>
                                </p:cTn>
                              </p:par>
                              <p:par>
                                <p:cTn id="10" presetID="42"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8784"/>
            <a:ext cx="9144000" cy="684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838200"/>
            <a:ext cx="7291301" cy="4849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838200"/>
            <a:ext cx="7291301" cy="4924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4B4A089D-3838-4C57-89A6-0386161D9D43}"/>
              </a:ext>
            </a:extLst>
          </p:cNvPr>
          <p:cNvSpPr txBox="1"/>
          <p:nvPr/>
        </p:nvSpPr>
        <p:spPr>
          <a:xfrm>
            <a:off x="2246671" y="5898432"/>
            <a:ext cx="4650658" cy="646331"/>
          </a:xfrm>
          <a:prstGeom prst="rect">
            <a:avLst/>
          </a:prstGeom>
          <a:noFill/>
        </p:spPr>
        <p:txBody>
          <a:bodyPr wrap="square">
            <a:spAutoFit/>
          </a:bodyPr>
          <a:lstStyle/>
          <a:p>
            <a:pPr algn="ctr"/>
            <a:r>
              <a:rPr lang="en-US" sz="3600" b="1" dirty="0">
                <a:solidFill>
                  <a:srgbClr val="0070C0"/>
                </a:solidFill>
                <a:latin typeface="Times New Roman" pitchFamily="18" charset="0"/>
                <a:cs typeface="Times New Roman" pitchFamily="18" charset="0"/>
              </a:rPr>
              <a:t>RAU BẮP CẢI</a:t>
            </a:r>
          </a:p>
        </p:txBody>
      </p:sp>
      <p:pic>
        <p:nvPicPr>
          <p:cNvPr id="4" name="FILE_20211128_153237_Thoại 006">
            <a:hlinkClick r:id="" action="ppaction://media"/>
            <a:extLst>
              <a:ext uri="{FF2B5EF4-FFF2-40B4-BE49-F238E27FC236}">
                <a16:creationId xmlns:a16="http://schemas.microsoft.com/office/drawing/2014/main" id="{6109ACDF-92E9-4E01-A2B4-77FC0816AF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7037" y="252515"/>
            <a:ext cx="487363" cy="487363"/>
          </a:xfrm>
          <a:prstGeom prst="rect">
            <a:avLst/>
          </a:prstGeom>
        </p:spPr>
      </p:pic>
    </p:spTree>
    <p:extLst>
      <p:ext uri="{BB962C8B-B14F-4D97-AF65-F5344CB8AC3E}">
        <p14:creationId xmlns:p14="http://schemas.microsoft.com/office/powerpoint/2010/main" val="3111427086"/>
      </p:ext>
    </p:extLst>
  </p:cSld>
  <p:clrMapOvr>
    <a:masterClrMapping/>
  </p:clrMapOvr>
  <mc:AlternateContent xmlns:mc="http://schemas.openxmlformats.org/markup-compatibility/2006" xmlns:p14="http://schemas.microsoft.com/office/powerpoint/2010/main">
    <mc:Choice Requires="p14">
      <p:transition spd="slow" p14:dur="1250" advTm="17995">
        <p14:flip dir="r"/>
      </p:transition>
    </mc:Choice>
    <mc:Fallback xmlns="">
      <p:transition spd="slow" advTm="179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5" fill="hold"/>
                                        <p:tgtEl>
                                          <p:spTgt spid="4"/>
                                        </p:tgtEl>
                                      </p:cBhvr>
                                    </p:cmd>
                                  </p:childTnLst>
                                </p:cTn>
                              </p:par>
                              <p:par>
                                <p:cTn id="7" presetID="21" presetClass="entr" presetSubtype="1" fill="hold" nodeType="withEffect">
                                  <p:stCondLst>
                                    <p:cond delay="250"/>
                                  </p:stCondLst>
                                  <p:childTnLst>
                                    <p:set>
                                      <p:cBhvr>
                                        <p:cTn id="8" dur="1" fill="hold">
                                          <p:stCondLst>
                                            <p:cond delay="0"/>
                                          </p:stCondLst>
                                        </p:cTn>
                                        <p:tgtEl>
                                          <p:spTgt spid="2052"/>
                                        </p:tgtEl>
                                        <p:attrNameLst>
                                          <p:attrName>style.visibility</p:attrName>
                                        </p:attrNameLst>
                                      </p:cBhvr>
                                      <p:to>
                                        <p:strVal val="visible"/>
                                      </p:to>
                                    </p:set>
                                    <p:animEffect transition="in" filter="wheel(1)">
                                      <p:cBhvr>
                                        <p:cTn id="9"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152" b="4986"/>
          <a:stretch/>
        </p:blipFill>
        <p:spPr bwMode="auto">
          <a:xfrm>
            <a:off x="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270164"/>
            <a:ext cx="6781800" cy="646331"/>
          </a:xfrm>
          <a:prstGeom prst="rect">
            <a:avLst/>
          </a:prstGeom>
          <a:noFill/>
        </p:spPr>
        <p:txBody>
          <a:bodyPr wrap="square" rtlCol="0">
            <a:spAutoFit/>
          </a:bodyPr>
          <a:lstStyle/>
          <a:p>
            <a:r>
              <a:rPr lang="en-US" sz="3600" dirty="0" err="1">
                <a:solidFill>
                  <a:srgbClr val="0070C0"/>
                </a:solidFill>
                <a:latin typeface="Times New Roman" pitchFamily="18" charset="0"/>
                <a:cs typeface="Times New Roman" pitchFamily="18" charset="0"/>
              </a:rPr>
              <a:t>Các</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món</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ăn</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chế</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biến</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từ</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rau</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bắp</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cải</a:t>
            </a:r>
            <a:endParaRPr lang="en-US" sz="3600" dirty="0">
              <a:solidFill>
                <a:srgbClr val="0070C0"/>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524000"/>
            <a:ext cx="5410200" cy="432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4619" y="1503218"/>
            <a:ext cx="5772416" cy="432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667000" y="1676400"/>
            <a:ext cx="457200" cy="381000"/>
          </a:xfrm>
          <a:prstGeom prst="rect">
            <a:avLst/>
          </a:prstGeom>
          <a:noFill/>
        </p:spPr>
        <p:txBody>
          <a:bodyPr wrap="square" rtlCol="0">
            <a:spAutoFit/>
          </a:bodyPr>
          <a:lstStyle/>
          <a:p>
            <a:endParaRPr lang="en-US" dirty="0"/>
          </a:p>
        </p:txBody>
      </p:sp>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7582" y="1504311"/>
            <a:ext cx="6665036" cy="4416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2329" y="1417638"/>
            <a:ext cx="7162800" cy="4754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FILE_20211128_153321_Thoại 007">
            <a:hlinkClick r:id="" action="ppaction://media"/>
            <a:extLst>
              <a:ext uri="{FF2B5EF4-FFF2-40B4-BE49-F238E27FC236}">
                <a16:creationId xmlns:a16="http://schemas.microsoft.com/office/drawing/2014/main" id="{BBF0AAF9-B73F-4366-9929-0E2FF46B28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2452" y="429132"/>
            <a:ext cx="487363" cy="487363"/>
          </a:xfrm>
          <a:prstGeom prst="rect">
            <a:avLst/>
          </a:prstGeom>
        </p:spPr>
      </p:pic>
    </p:spTree>
    <p:extLst>
      <p:ext uri="{BB962C8B-B14F-4D97-AF65-F5344CB8AC3E}">
        <p14:creationId xmlns:p14="http://schemas.microsoft.com/office/powerpoint/2010/main" val="208975889"/>
      </p:ext>
    </p:extLst>
  </p:cSld>
  <p:clrMapOvr>
    <a:masterClrMapping/>
  </p:clrMapOvr>
  <p:transition spd="med" advTm="3234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45" fill="hold"/>
                                        <p:tgtEl>
                                          <p:spTgt spid="3"/>
                                        </p:tgtEl>
                                      </p:cBhvr>
                                    </p:cmd>
                                  </p:childTnLst>
                                </p:cTn>
                              </p:par>
                              <p:par>
                                <p:cTn id="7" presetID="16" presetClass="entr" presetSubtype="21"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par>
                                <p:cTn id="10" presetID="16" presetClass="entr" presetSubtype="21" fill="hold" nodeType="withEffect">
                                  <p:stCondLst>
                                    <p:cond delay="700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21" presetClass="entr" presetSubtype="1" fill="hold" nodeType="withEffect">
                                  <p:stCondLst>
                                    <p:cond delay="10000"/>
                                  </p:stCondLst>
                                  <p:childTnLst>
                                    <p:set>
                                      <p:cBhvr>
                                        <p:cTn id="14" dur="1" fill="hold">
                                          <p:stCondLst>
                                            <p:cond delay="0"/>
                                          </p:stCondLst>
                                        </p:cTn>
                                        <p:tgtEl>
                                          <p:spTgt spid="3077"/>
                                        </p:tgtEl>
                                        <p:attrNameLst>
                                          <p:attrName>style.visibility</p:attrName>
                                        </p:attrNameLst>
                                      </p:cBhvr>
                                      <p:to>
                                        <p:strVal val="visible"/>
                                      </p:to>
                                    </p:set>
                                    <p:animEffect transition="in" filter="wheel(1)">
                                      <p:cBhvr>
                                        <p:cTn id="15" dur="2000"/>
                                        <p:tgtEl>
                                          <p:spTgt spid="3077"/>
                                        </p:tgtEl>
                                      </p:cBhvr>
                                    </p:animEffect>
                                  </p:childTnLst>
                                </p:cTn>
                              </p:par>
                              <p:par>
                                <p:cTn id="16" presetID="21" presetClass="entr" presetSubtype="1" fill="hold" nodeType="withEffect">
                                  <p:stCondLst>
                                    <p:cond delay="12500"/>
                                  </p:stCondLst>
                                  <p:childTnLst>
                                    <p:set>
                                      <p:cBhvr>
                                        <p:cTn id="17" dur="1" fill="hold">
                                          <p:stCondLst>
                                            <p:cond delay="0"/>
                                          </p:stCondLst>
                                        </p:cTn>
                                        <p:tgtEl>
                                          <p:spTgt spid="3078"/>
                                        </p:tgtEl>
                                        <p:attrNameLst>
                                          <p:attrName>style.visibility</p:attrName>
                                        </p:attrNameLst>
                                      </p:cBhvr>
                                      <p:to>
                                        <p:strVal val="visible"/>
                                      </p:to>
                                    </p:set>
                                    <p:animEffect transition="in" filter="wheel(1)">
                                      <p:cBhvr>
                                        <p:cTn id="18"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75565"/>
            <a:ext cx="7246137" cy="541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362200" y="6086692"/>
            <a:ext cx="4724400" cy="646331"/>
          </a:xfrm>
          <a:prstGeom prst="rect">
            <a:avLst/>
          </a:prstGeom>
          <a:noFill/>
        </p:spPr>
        <p:txBody>
          <a:bodyPr wrap="square" rtlCol="0">
            <a:spAutoFit/>
          </a:bodyPr>
          <a:lstStyle/>
          <a:p>
            <a:pPr algn="ctr"/>
            <a:r>
              <a:rPr lang="en-US" sz="3600" b="1" dirty="0">
                <a:solidFill>
                  <a:srgbClr val="0070C0"/>
                </a:solidFill>
                <a:latin typeface="Times New Roman" pitchFamily="18" charset="0"/>
                <a:cs typeface="Times New Roman" pitchFamily="18" charset="0"/>
              </a:rPr>
              <a:t>CỦ SU HÀO</a:t>
            </a:r>
          </a:p>
        </p:txBody>
      </p:sp>
      <p:pic>
        <p:nvPicPr>
          <p:cNvPr id="3" name="FILE_20211128_153755_Thoại 010">
            <a:hlinkClick r:id="" action="ppaction://media"/>
            <a:extLst>
              <a:ext uri="{FF2B5EF4-FFF2-40B4-BE49-F238E27FC236}">
                <a16:creationId xmlns:a16="http://schemas.microsoft.com/office/drawing/2014/main" id="{6CF92316-6588-4B0C-A6D8-D27B09500A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6855" y="274638"/>
            <a:ext cx="487363" cy="487363"/>
          </a:xfrm>
          <a:prstGeom prst="rect">
            <a:avLst/>
          </a:prstGeom>
        </p:spPr>
      </p:pic>
    </p:spTree>
    <p:extLst>
      <p:ext uri="{BB962C8B-B14F-4D97-AF65-F5344CB8AC3E}">
        <p14:creationId xmlns:p14="http://schemas.microsoft.com/office/powerpoint/2010/main" val="63555353"/>
      </p:ext>
    </p:extLst>
  </p:cSld>
  <p:clrMapOvr>
    <a:masterClrMapping/>
  </p:clrMapOvr>
  <mc:AlternateContent xmlns:mc="http://schemas.openxmlformats.org/markup-compatibility/2006" xmlns:p14="http://schemas.microsoft.com/office/powerpoint/2010/main">
    <mc:Choice Requires="p14">
      <p:transition spd="slow" p14:dur="2000" advTm="37082">
        <p14:ferris dir="l"/>
      </p:transition>
    </mc:Choice>
    <mc:Fallback xmlns="">
      <p:transition spd="slow" advTm="370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082" fill="hold"/>
                                        <p:tgtEl>
                                          <p:spTgt spid="3"/>
                                        </p:tgtEl>
                                      </p:cBhvr>
                                    </p:cmd>
                                  </p:childTnLst>
                                </p:cTn>
                              </p:par>
                              <p:par>
                                <p:cTn id="7" presetID="6" presetClass="entr" presetSubtype="16" fill="hold" nodeType="withEffect">
                                  <p:stCondLst>
                                    <p:cond delay="750"/>
                                  </p:stCondLst>
                                  <p:childTnLst>
                                    <p:set>
                                      <p:cBhvr>
                                        <p:cTn id="8" dur="1" fill="hold">
                                          <p:stCondLst>
                                            <p:cond delay="0"/>
                                          </p:stCondLst>
                                        </p:cTn>
                                        <p:tgtEl>
                                          <p:spTgt spid="4099"/>
                                        </p:tgtEl>
                                        <p:attrNameLst>
                                          <p:attrName>style.visibility</p:attrName>
                                        </p:attrNameLst>
                                      </p:cBhvr>
                                      <p:to>
                                        <p:strVal val="visible"/>
                                      </p:to>
                                    </p:set>
                                    <p:animEffect transition="in" filter="circle(in)">
                                      <p:cBhvr>
                                        <p:cTn id="9" dur="2000"/>
                                        <p:tgtEl>
                                          <p:spTgt spid="4099"/>
                                        </p:tgtEl>
                                      </p:cBhvr>
                                    </p:animEffect>
                                  </p:childTnLst>
                                </p:cTn>
                              </p:par>
                              <p:par>
                                <p:cTn id="10" presetID="42" presetClass="entr" presetSubtype="0" fill="hold" grpId="0" nodeType="withEffect">
                                  <p:stCondLst>
                                    <p:cond delay="1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49AE-DABB-4F94-8F98-E24028377EA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FAB121C-18E4-47E2-80AE-07FC3679B1C2}"/>
              </a:ext>
            </a:extLst>
          </p:cNvPr>
          <p:cNvPicPr>
            <a:picLocks noGrp="1" noChangeAspect="1"/>
          </p:cNvPicPr>
          <p:nvPr>
            <p:ph idx="1"/>
          </p:nvPr>
        </p:nvPicPr>
        <p:blipFill>
          <a:blip r:embed="rId4"/>
          <a:stretch>
            <a:fillRect/>
          </a:stretch>
        </p:blipFill>
        <p:spPr>
          <a:xfrm>
            <a:off x="-4916" y="0"/>
            <a:ext cx="9148916" cy="6861687"/>
          </a:xfrm>
          <a:prstGeom prst="rect">
            <a:avLst/>
          </a:prstGeom>
        </p:spPr>
      </p:pic>
      <p:pic>
        <p:nvPicPr>
          <p:cNvPr id="5" name="Picture 4">
            <a:extLst>
              <a:ext uri="{FF2B5EF4-FFF2-40B4-BE49-F238E27FC236}">
                <a16:creationId xmlns:a16="http://schemas.microsoft.com/office/drawing/2014/main" id="{6385212D-0A8C-469B-A2A0-FA1368CC3C54}"/>
              </a:ext>
            </a:extLst>
          </p:cNvPr>
          <p:cNvPicPr>
            <a:picLocks noChangeAspect="1"/>
          </p:cNvPicPr>
          <p:nvPr/>
        </p:nvPicPr>
        <p:blipFill>
          <a:blip r:embed="rId5"/>
          <a:stretch>
            <a:fillRect/>
          </a:stretch>
        </p:blipFill>
        <p:spPr>
          <a:xfrm>
            <a:off x="843973" y="1060498"/>
            <a:ext cx="7456054" cy="4737003"/>
          </a:xfrm>
          <a:prstGeom prst="rect">
            <a:avLst/>
          </a:prstGeom>
        </p:spPr>
      </p:pic>
      <p:pic>
        <p:nvPicPr>
          <p:cNvPr id="6" name="FILE_20211128_153852_Thoại 012">
            <a:hlinkClick r:id="" action="ppaction://media"/>
            <a:extLst>
              <a:ext uri="{FF2B5EF4-FFF2-40B4-BE49-F238E27FC236}">
                <a16:creationId xmlns:a16="http://schemas.microsoft.com/office/drawing/2014/main" id="{DB6CF1C9-D98F-44A7-81E0-1CE5171754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0291" y="248670"/>
            <a:ext cx="487363" cy="487363"/>
          </a:xfrm>
          <a:prstGeom prst="rect">
            <a:avLst/>
          </a:prstGeom>
        </p:spPr>
      </p:pic>
    </p:spTree>
    <p:extLst>
      <p:ext uri="{BB962C8B-B14F-4D97-AF65-F5344CB8AC3E}">
        <p14:creationId xmlns:p14="http://schemas.microsoft.com/office/powerpoint/2010/main" val="1807184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7020">
        <p15:prstTrans prst="fallOver"/>
      </p:transition>
    </mc:Choice>
    <mc:Fallback xmlns="">
      <p:transition spd="slow" advTm="17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0" fill="hold"/>
                                        <p:tgtEl>
                                          <p:spTgt spid="6"/>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27374" cy="684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12944" y="310577"/>
            <a:ext cx="6992856" cy="646331"/>
          </a:xfrm>
          <a:prstGeom prst="rect">
            <a:avLst/>
          </a:prstGeom>
          <a:noFill/>
        </p:spPr>
        <p:txBody>
          <a:bodyPr wrap="square" rtlCol="0">
            <a:spAutoFit/>
          </a:bodyPr>
          <a:lstStyle/>
          <a:p>
            <a:pPr algn="ctr"/>
            <a:r>
              <a:rPr lang="en-US" sz="3600" b="1" dirty="0" err="1">
                <a:solidFill>
                  <a:srgbClr val="0070C0"/>
                </a:solidFill>
                <a:latin typeface="Times New Roman" pitchFamily="18" charset="0"/>
                <a:cs typeface="Times New Roman" pitchFamily="18" charset="0"/>
              </a:rPr>
              <a:t>Các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món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ăn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chế</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biến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từ</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củ</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hào</a:t>
            </a:r>
            <a:endParaRPr lang="en-US" sz="3600" b="1" dirty="0">
              <a:solidFill>
                <a:srgbClr val="0070C0"/>
              </a:solidFill>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19200"/>
            <a:ext cx="6400800" cy="479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4600" y="1752600"/>
            <a:ext cx="762000" cy="369332"/>
          </a:xfrm>
          <a:prstGeom prst="rect">
            <a:avLst/>
          </a:prstGeom>
          <a:noFill/>
        </p:spPr>
        <p:txBody>
          <a:bodyPr wrap="square" rtlCol="0">
            <a:spAutoFit/>
          </a:bodyPr>
          <a:lstStyle/>
          <a:p>
            <a:endParaRPr lang="en-US" dirty="0"/>
          </a:p>
        </p:txBody>
      </p:sp>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2944" y="1182533"/>
            <a:ext cx="6857999" cy="479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670" y="1147896"/>
            <a:ext cx="7256545" cy="482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670" y="1105121"/>
            <a:ext cx="7256545" cy="501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FILE_20211128_154025_Thoại 015">
            <a:hlinkClick r:id="" action="ppaction://media"/>
            <a:extLst>
              <a:ext uri="{FF2B5EF4-FFF2-40B4-BE49-F238E27FC236}">
                <a16:creationId xmlns:a16="http://schemas.microsoft.com/office/drawing/2014/main" id="{32C14C2F-B3F1-4489-AA85-6B547E85BE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6194" y="375981"/>
            <a:ext cx="487363" cy="487363"/>
          </a:xfrm>
          <a:prstGeom prst="rect">
            <a:avLst/>
          </a:prstGeom>
        </p:spPr>
      </p:pic>
    </p:spTree>
    <p:extLst>
      <p:ext uri="{BB962C8B-B14F-4D97-AF65-F5344CB8AC3E}">
        <p14:creationId xmlns:p14="http://schemas.microsoft.com/office/powerpoint/2010/main" val="3271650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2345">
        <p15:prstTrans prst="drape"/>
      </p:transition>
    </mc:Choice>
    <mc:Fallback xmlns="">
      <p:transition spd="slow" advTm="32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345" fill="hold"/>
                                        <p:tgtEl>
                                          <p:spTgt spid="3"/>
                                        </p:tgtEl>
                                      </p:cBhvr>
                                    </p:cmd>
                                  </p:childTnLst>
                                </p:cTn>
                              </p:par>
                              <p:par>
                                <p:cTn id="7" presetID="16" presetClass="entr" presetSubtype="21" fill="hold" grpId="0" nodeType="withEffect">
                                  <p:stCondLst>
                                    <p:cond delay="75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par>
                                <p:cTn id="10" presetID="2" presetClass="entr" presetSubtype="4" fill="hold" nodeType="withEffect">
                                  <p:stCondLst>
                                    <p:cond delay="8000"/>
                                  </p:stCondLst>
                                  <p:childTnLst>
                                    <p:set>
                                      <p:cBhvr>
                                        <p:cTn id="11" dur="1" fill="hold">
                                          <p:stCondLst>
                                            <p:cond delay="0"/>
                                          </p:stCondLst>
                                        </p:cTn>
                                        <p:tgtEl>
                                          <p:spTgt spid="6147"/>
                                        </p:tgtEl>
                                        <p:attrNameLst>
                                          <p:attrName>style.visibility</p:attrName>
                                        </p:attrNameLst>
                                      </p:cBhvr>
                                      <p:to>
                                        <p:strVal val="visible"/>
                                      </p:to>
                                    </p:set>
                                    <p:anim calcmode="lin" valueType="num">
                                      <p:cBhvr additive="base">
                                        <p:cTn id="12" dur="500" fill="hold"/>
                                        <p:tgtEl>
                                          <p:spTgt spid="6147"/>
                                        </p:tgtEl>
                                        <p:attrNameLst>
                                          <p:attrName>ppt_x</p:attrName>
                                        </p:attrNameLst>
                                      </p:cBhvr>
                                      <p:tavLst>
                                        <p:tav tm="0">
                                          <p:val>
                                            <p:strVal val="#ppt_x"/>
                                          </p:val>
                                        </p:tav>
                                        <p:tav tm="100000">
                                          <p:val>
                                            <p:strVal val="#ppt_x"/>
                                          </p:val>
                                        </p:tav>
                                      </p:tavLst>
                                    </p:anim>
                                    <p:anim calcmode="lin" valueType="num">
                                      <p:cBhvr additive="base">
                                        <p:cTn id="13" dur="500" fill="hold"/>
                                        <p:tgtEl>
                                          <p:spTgt spid="6147"/>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10000"/>
                                  </p:stCondLst>
                                  <p:childTnLst>
                                    <p:set>
                                      <p:cBhvr>
                                        <p:cTn id="15" dur="1" fill="hold">
                                          <p:stCondLst>
                                            <p:cond delay="0"/>
                                          </p:stCondLst>
                                        </p:cTn>
                                        <p:tgtEl>
                                          <p:spTgt spid="6152"/>
                                        </p:tgtEl>
                                        <p:attrNameLst>
                                          <p:attrName>style.visibility</p:attrName>
                                        </p:attrNameLst>
                                      </p:cBhvr>
                                      <p:to>
                                        <p:strVal val="visible"/>
                                      </p:to>
                                    </p:set>
                                    <p:animEffect transition="in" filter="fade">
                                      <p:cBhvr>
                                        <p:cTn id="16" dur="500"/>
                                        <p:tgtEl>
                                          <p:spTgt spid="6152"/>
                                        </p:tgtEl>
                                      </p:cBhvr>
                                    </p:animEffect>
                                  </p:childTnLst>
                                </p:cTn>
                              </p:par>
                              <p:par>
                                <p:cTn id="17" presetID="16" presetClass="entr" presetSubtype="21" fill="hold" nodeType="withEffect">
                                  <p:stCondLst>
                                    <p:cond delay="12000"/>
                                  </p:stCondLst>
                                  <p:childTnLst>
                                    <p:set>
                                      <p:cBhvr>
                                        <p:cTn id="18" dur="1" fill="hold">
                                          <p:stCondLst>
                                            <p:cond delay="0"/>
                                          </p:stCondLst>
                                        </p:cTn>
                                        <p:tgtEl>
                                          <p:spTgt spid="6153"/>
                                        </p:tgtEl>
                                        <p:attrNameLst>
                                          <p:attrName>style.visibility</p:attrName>
                                        </p:attrNameLst>
                                      </p:cBhvr>
                                      <p:to>
                                        <p:strVal val="visible"/>
                                      </p:to>
                                    </p:set>
                                    <p:animEffect transition="in" filter="barn(inVertical)">
                                      <p:cBhvr>
                                        <p:cTn id="19" dur="500"/>
                                        <p:tgtEl>
                                          <p:spTgt spid="6153"/>
                                        </p:tgtEl>
                                      </p:cBhvr>
                                    </p:animEffect>
                                  </p:childTnLst>
                                </p:cTn>
                              </p:par>
                              <p:par>
                                <p:cTn id="20" presetID="6" presetClass="entr" presetSubtype="16" fill="hold" nodeType="withEffect">
                                  <p:stCondLst>
                                    <p:cond delay="14000"/>
                                  </p:stCondLst>
                                  <p:childTnLst>
                                    <p:set>
                                      <p:cBhvr>
                                        <p:cTn id="21" dur="1" fill="hold">
                                          <p:stCondLst>
                                            <p:cond delay="0"/>
                                          </p:stCondLst>
                                        </p:cTn>
                                        <p:tgtEl>
                                          <p:spTgt spid="6154"/>
                                        </p:tgtEl>
                                        <p:attrNameLst>
                                          <p:attrName>style.visibility</p:attrName>
                                        </p:attrNameLst>
                                      </p:cBhvr>
                                      <p:to>
                                        <p:strVal val="visible"/>
                                      </p:to>
                                    </p:set>
                                    <p:animEffect transition="in" filter="circle(in)">
                                      <p:cBhvr>
                                        <p:cTn id="22" dur="20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TotalTime>
  <Words>283</Words>
  <Application>Microsoft Office PowerPoint</Application>
  <PresentationFormat>On-screen Show (4:3)</PresentationFormat>
  <Paragraphs>32</Paragraphs>
  <Slides>18</Slides>
  <Notes>0</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BatangChe</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dc:creator>
  <cp:lastModifiedBy>Admin</cp:lastModifiedBy>
  <cp:revision>24</cp:revision>
  <dcterms:created xsi:type="dcterms:W3CDTF">2021-11-18T18:42:59Z</dcterms:created>
  <dcterms:modified xsi:type="dcterms:W3CDTF">2023-02-15T17:41:17Z</dcterms:modified>
</cp:coreProperties>
</file>