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76" r:id="rId5"/>
    <p:sldId id="259" r:id="rId6"/>
    <p:sldId id="285" r:id="rId7"/>
    <p:sldId id="277" r:id="rId8"/>
    <p:sldId id="289" r:id="rId9"/>
    <p:sldId id="282" r:id="rId10"/>
    <p:sldId id="290" r:id="rId11"/>
    <p:sldId id="278" r:id="rId12"/>
    <p:sldId id="280" r:id="rId13"/>
    <p:sldId id="286" r:id="rId14"/>
    <p:sldId id="292" r:id="rId15"/>
    <p:sldId id="283" r:id="rId16"/>
    <p:sldId id="288" r:id="rId17"/>
    <p:sldId id="293" r:id="rId18"/>
    <p:sldId id="294"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5" autoAdjust="0"/>
    <p:restoredTop sz="94660"/>
  </p:normalViewPr>
  <p:slideViewPr>
    <p:cSldViewPr snapToGrid="0">
      <p:cViewPr varScale="1">
        <p:scale>
          <a:sx n="65" d="100"/>
          <a:sy n="65" d="100"/>
        </p:scale>
        <p:origin x="8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vi-VN" sz="4800" dirty="0"/>
              <a:t>UBND QUẬN LONG BIÊN</a:t>
            </a:r>
            <a:br>
              <a:rPr lang="vi-VN" sz="4800" dirty="0"/>
            </a:br>
            <a:r>
              <a:rPr lang="vi-VN" sz="4800" dirty="0"/>
              <a:t>TRƯỜNG MẦM NON </a:t>
            </a:r>
            <a:r>
              <a:rPr lang="en-US" sz="4800" dirty="0">
                <a:latin typeface="Times New Roman" panose="02020603050405020304" pitchFamily="18" charset="0"/>
                <a:cs typeface="Times New Roman" panose="02020603050405020304" pitchFamily="18" charset="0"/>
              </a:rPr>
              <a:t>BẮC CẦU</a:t>
            </a:r>
            <a:endParaRPr lang="vi-V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592826" y="2601118"/>
            <a:ext cx="9163664" cy="1744739"/>
          </a:xfrm>
        </p:spPr>
        <p:txBody>
          <a:bodyPr>
            <a:normAutofit fontScale="25000" lnSpcReduction="20000"/>
          </a:bodyPr>
          <a:lstStyle/>
          <a:p>
            <a:r>
              <a:rPr lang="vi-VN" sz="14400" dirty="0">
                <a:solidFill>
                  <a:srgbClr val="FF0000"/>
                </a:solidFill>
                <a:latin typeface="+mj-lt"/>
              </a:rPr>
              <a:t>PHÁT TRIỂN NGÔN NGỮ</a:t>
            </a:r>
          </a:p>
          <a:p>
            <a:r>
              <a:rPr lang="vi-VN" sz="14400" dirty="0">
                <a:solidFill>
                  <a:srgbClr val="FF0000"/>
                </a:solidFill>
                <a:latin typeface="+mj-lt"/>
              </a:rPr>
              <a:t>Câu chuyện: Chú Vịt xám</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a:t>
            </a:r>
            <a:r>
              <a:rPr lang="en-US" sz="11100" dirty="0" err="1">
                <a:solidFill>
                  <a:srgbClr val="FF3300"/>
                </a:solidFill>
                <a:latin typeface="Times New Roman" panose="02020603050405020304" pitchFamily="18" charset="0"/>
                <a:cs typeface="Times New Roman" panose="02020603050405020304" pitchFamily="18" charset="0"/>
              </a:rPr>
              <a:t>Đỗ</a:t>
            </a:r>
            <a:r>
              <a:rPr lang="en-US" sz="11100" dirty="0">
                <a:solidFill>
                  <a:srgbClr val="FF3300"/>
                </a:solidFill>
                <a:latin typeface="Times New Roman" panose="02020603050405020304" pitchFamily="18" charset="0"/>
                <a:cs typeface="Times New Roman" panose="02020603050405020304" pitchFamily="18" charset="0"/>
              </a:rPr>
              <a:t> </a:t>
            </a:r>
            <a:r>
              <a:rPr lang="en-US" sz="11100" dirty="0" err="1">
                <a:solidFill>
                  <a:srgbClr val="FF3300"/>
                </a:solidFill>
                <a:latin typeface="Times New Roman" panose="02020603050405020304" pitchFamily="18" charset="0"/>
                <a:cs typeface="Times New Roman" panose="02020603050405020304" pitchFamily="18" charset="0"/>
              </a:rPr>
              <a:t>Thị</a:t>
            </a:r>
            <a:r>
              <a:rPr lang="en-US" sz="11100" dirty="0">
                <a:solidFill>
                  <a:srgbClr val="FF3300"/>
                </a:solidFill>
                <a:latin typeface="Times New Roman" panose="02020603050405020304" pitchFamily="18" charset="0"/>
                <a:cs typeface="Times New Roman" panose="02020603050405020304" pitchFamily="18" charset="0"/>
              </a:rPr>
              <a:t> </a:t>
            </a:r>
            <a:r>
              <a:rPr lang="en-US" sz="11100" dirty="0" err="1">
                <a:solidFill>
                  <a:srgbClr val="FF3300"/>
                </a:solidFill>
                <a:latin typeface="Times New Roman" panose="02020603050405020304" pitchFamily="18" charset="0"/>
                <a:cs typeface="Times New Roman" panose="02020603050405020304" pitchFamily="18" charset="0"/>
              </a:rPr>
              <a:t>Luyện</a:t>
            </a:r>
            <a:endParaRPr lang="vi-VN" sz="11100" dirty="0">
              <a:solidFill>
                <a:srgbClr val="FF3300"/>
              </a:solidFill>
              <a:latin typeface="Times New Roman" panose="02020603050405020304" pitchFamily="18" charset="0"/>
              <a:cs typeface="Times New Roman" panose="02020603050405020304" pitchFamily="18" charset="0"/>
            </a:endParaRP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pic>
        <p:nvPicPr>
          <p:cNvPr id="7" name="Hình ảnh 6">
            <a:extLst>
              <a:ext uri="{FF2B5EF4-FFF2-40B4-BE49-F238E27FC236}">
                <a16:creationId xmlns:a16="http://schemas.microsoft.com/office/drawing/2014/main" id="{D01CFF07-BEA8-2917-A002-9CBBE873B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6" y="0"/>
            <a:ext cx="2175889" cy="2175889"/>
          </a:xfrm>
          <a:prstGeom prst="rect">
            <a:avLst/>
          </a:prstGeom>
        </p:spPr>
      </p:pic>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DEE3-8F2A-46B7-8273-F4453A263875}"/>
              </a:ext>
            </a:extLst>
          </p:cNvPr>
          <p:cNvSpPr>
            <a:spLocks noGrp="1"/>
          </p:cNvSpPr>
          <p:nvPr>
            <p:ph type="title"/>
          </p:nvPr>
        </p:nvSpPr>
        <p:spPr>
          <a:xfrm>
            <a:off x="838200" y="719086"/>
            <a:ext cx="10515600" cy="4570669"/>
          </a:xfrm>
        </p:spPr>
        <p:txBody>
          <a:bodyPr>
            <a:normAutofit fontScale="90000"/>
          </a:bodyPr>
          <a:lstStyle/>
          <a:p>
            <a:r>
              <a:rPr lang="vi-VN" b="0" i="0" dirty="0">
                <a:solidFill>
                  <a:srgbClr val="000000"/>
                </a:solidFill>
                <a:effectLst/>
                <a:latin typeface="Times New Roman" panose="02020603050405020304" pitchFamily="18" charset="0"/>
              </a:rPr>
              <a:t>Trước khi đi chơi, vịt mẹ đã dặn vịt con như thế nào?( Trích dẫn : Trước khi đi Vịt mẹ dặn Vịt con.....Cáo ăn thịt các con đấy) + Chú Vịt nào dã không nghe lời mẹ dặn? Chú Vịt Xám đã đi đâu? (Trên đường đi chú đã nhìn thấy một cái ao có rất nhiều cá tôm đang tung tăng bơi lội. Thích quá! Chú nhảy xuống mò lấy mò để).</a:t>
            </a:r>
            <a:endParaRPr lang="vi-VN" dirty="0"/>
          </a:p>
        </p:txBody>
      </p:sp>
    </p:spTree>
    <p:extLst>
      <p:ext uri="{BB962C8B-B14F-4D97-AF65-F5344CB8AC3E}">
        <p14:creationId xmlns:p14="http://schemas.microsoft.com/office/powerpoint/2010/main" val="3990785783"/>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3AB-D541-4438-B0EC-4F0352BB18F5}"/>
              </a:ext>
            </a:extLst>
          </p:cNvPr>
          <p:cNvSpPr>
            <a:spLocks noGrp="1"/>
          </p:cNvSpPr>
          <p:nvPr>
            <p:ph type="title"/>
          </p:nvPr>
        </p:nvSpPr>
        <p:spPr>
          <a:xfrm>
            <a:off x="838200" y="0"/>
            <a:ext cx="10515600" cy="1022555"/>
          </a:xfrm>
        </p:spPr>
        <p:txBody>
          <a:bodyPr>
            <a:normAutofit/>
          </a:bodyPr>
          <a:lstStyle/>
          <a:p>
            <a:r>
              <a:rPr lang="vi-VN" dirty="0"/>
              <a:t>          </a:t>
            </a:r>
          </a:p>
        </p:txBody>
      </p:sp>
      <p:pic>
        <p:nvPicPr>
          <p:cNvPr id="4" name="Picture 3">
            <a:extLst>
              <a:ext uri="{FF2B5EF4-FFF2-40B4-BE49-F238E27FC236}">
                <a16:creationId xmlns:a16="http://schemas.microsoft.com/office/drawing/2014/main" id="{AB9062B3-EEEE-4F30-98EC-146DD24C4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17342" cy="6858000"/>
          </a:xfrm>
          <a:prstGeom prst="rect">
            <a:avLst/>
          </a:prstGeom>
        </p:spPr>
      </p:pic>
      <p:pic>
        <p:nvPicPr>
          <p:cNvPr id="7" name="Picture 6">
            <a:extLst>
              <a:ext uri="{FF2B5EF4-FFF2-40B4-BE49-F238E27FC236}">
                <a16:creationId xmlns:a16="http://schemas.microsoft.com/office/drawing/2014/main" id="{4EC1F88C-1531-43FB-9C26-0CFCD49F0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342" y="0"/>
            <a:ext cx="6174658" cy="6858000"/>
          </a:xfrm>
          <a:prstGeom prst="rect">
            <a:avLst/>
          </a:prstGeom>
        </p:spPr>
      </p:pic>
    </p:spTree>
    <p:extLst>
      <p:ext uri="{BB962C8B-B14F-4D97-AF65-F5344CB8AC3E}">
        <p14:creationId xmlns:p14="http://schemas.microsoft.com/office/powerpoint/2010/main" val="17885430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4AE7-3582-4F16-881E-B0CE87315190}"/>
              </a:ext>
            </a:extLst>
          </p:cNvPr>
          <p:cNvSpPr>
            <a:spLocks noGrp="1"/>
          </p:cNvSpPr>
          <p:nvPr>
            <p:ph type="title"/>
          </p:nvPr>
        </p:nvSpPr>
        <p:spPr>
          <a:xfrm>
            <a:off x="4820265" y="856737"/>
            <a:ext cx="8295968" cy="1325563"/>
          </a:xfrm>
        </p:spPr>
        <p:txBody>
          <a:bodyPr>
            <a:normAutofit fontScale="90000"/>
          </a:bodyPr>
          <a:lstStyle/>
          <a:p>
            <a:br>
              <a:rPr lang="vi-VN" sz="3200" dirty="0"/>
            </a:br>
            <a:br>
              <a:rPr lang="vi-VN" sz="3200" dirty="0"/>
            </a:br>
            <a:br>
              <a:rPr lang="vi-VN" sz="3200" dirty="0"/>
            </a:br>
            <a:r>
              <a:rPr lang="vi-VN" sz="4000" b="0" i="0" dirty="0">
                <a:solidFill>
                  <a:srgbClr val="000000"/>
                </a:solidFill>
                <a:effectLst/>
                <a:latin typeface="Times New Roman" panose="02020603050405020304" pitchFamily="18" charset="0"/>
              </a:rPr>
              <a:t>Khi nghe tiếng kêu "Vít vít vít" của Vịt Xám thì con gì đã tỉnh giấc?</a:t>
            </a:r>
            <a:br>
              <a:rPr lang="vi-VN" sz="3200" dirty="0"/>
            </a:br>
            <a:br>
              <a:rPr lang="vi-VN" sz="3200" dirty="0"/>
            </a:br>
            <a:br>
              <a:rPr lang="vi-VN" sz="3200" dirty="0"/>
            </a:br>
            <a:endParaRPr lang="vi-VN" sz="3200" dirty="0"/>
          </a:p>
        </p:txBody>
      </p:sp>
    </p:spTree>
    <p:extLst>
      <p:ext uri="{BB962C8B-B14F-4D97-AF65-F5344CB8AC3E}">
        <p14:creationId xmlns:p14="http://schemas.microsoft.com/office/powerpoint/2010/main" val="28804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51275-5D2A-4ECC-A8D7-9F04BC52F4C0}"/>
              </a:ext>
            </a:extLst>
          </p:cNvPr>
          <p:cNvSpPr>
            <a:spLocks noGrp="1"/>
          </p:cNvSpPr>
          <p:nvPr>
            <p:ph type="title"/>
          </p:nvPr>
        </p:nvSpPr>
        <p:spPr>
          <a:xfrm>
            <a:off x="838200" y="365125"/>
            <a:ext cx="10515600" cy="4944294"/>
          </a:xfrm>
        </p:spPr>
        <p:txBody>
          <a:bodyPr>
            <a:normAutofit fontScale="90000"/>
          </a:bodyPr>
          <a:lstStyle/>
          <a:p>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Cô đố các con, con Cáo đã nói gì khi nghe tiếng vịt xám kêu?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....Cáo hí hửng đi về phía bờ ao để tìm vịt xám.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Con Cáo có ăn thịt được Vịt Xám không? Vì sao?</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Ai đã cứu vịt xám? Vịt mẹ đã làm gì để cứu Vịt Xám?</a:t>
            </a:r>
            <a:endParaRPr lang="vi-VN" dirty="0"/>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68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65C-750C-4AA0-8305-2A98D5141654}"/>
              </a:ext>
            </a:extLst>
          </p:cNvPr>
          <p:cNvSpPr>
            <a:spLocks noGrp="1"/>
          </p:cNvSpPr>
          <p:nvPr>
            <p:ph type="title"/>
          </p:nvPr>
        </p:nvSpPr>
        <p:spPr>
          <a:xfrm>
            <a:off x="1005349" y="2026776"/>
            <a:ext cx="10515600" cy="1325563"/>
          </a:xfrm>
        </p:spPr>
        <p:txBody>
          <a:bodyPr>
            <a:noAutofit/>
          </a:bodyPr>
          <a:lstStyle/>
          <a:p>
            <a:pPr algn="l"/>
            <a:br>
              <a:rPr lang="vi-VN" sz="2400" dirty="0">
                <a:solidFill>
                  <a:srgbClr val="00B0F0"/>
                </a:solidFill>
              </a:rPr>
            </a:br>
            <a:br>
              <a:rPr lang="vi-VN" sz="2400" dirty="0">
                <a:solidFill>
                  <a:srgbClr val="00B0F0"/>
                </a:solidFill>
              </a:rPr>
            </a:br>
            <a:br>
              <a:rPr lang="vi-VN" sz="2400" dirty="0">
                <a:solidFill>
                  <a:srgbClr val="00B0F0"/>
                </a:solidFill>
              </a:rPr>
            </a:br>
            <a:endParaRPr lang="vi-VN" sz="2400" dirty="0">
              <a:solidFill>
                <a:srgbClr val="00B0F0"/>
              </a:solidFill>
            </a:endParaRPr>
          </a:p>
        </p:txBody>
      </p:sp>
      <p:sp>
        <p:nvSpPr>
          <p:cNvPr id="4" name="TextBox 3">
            <a:extLst>
              <a:ext uri="{FF2B5EF4-FFF2-40B4-BE49-F238E27FC236}">
                <a16:creationId xmlns:a16="http://schemas.microsoft.com/office/drawing/2014/main" id="{40895AA7-1150-4D43-99DA-3CC6BA9482F0}"/>
              </a:ext>
            </a:extLst>
          </p:cNvPr>
          <p:cNvSpPr txBox="1"/>
          <p:nvPr/>
        </p:nvSpPr>
        <p:spPr>
          <a:xfrm>
            <a:off x="1730477" y="1946787"/>
            <a:ext cx="8583562" cy="2062103"/>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rPr>
              <a:t>Cáo vừa ra đến bờ ao thì cũng là lúc vịt mẹ tìm thấy vịt xám đấy. Thế là vịt xám đã thoát chết đấy, từ đó vịt xám luôn luôn nghe lời mẹ không dám đi chơi một mình nữa.</a:t>
            </a:r>
            <a:endParaRPr lang="vi-VN" sz="3200" dirty="0"/>
          </a:p>
        </p:txBody>
      </p:sp>
    </p:spTree>
    <p:extLst>
      <p:ext uri="{BB962C8B-B14F-4D97-AF65-F5344CB8AC3E}">
        <p14:creationId xmlns:p14="http://schemas.microsoft.com/office/powerpoint/2010/main" val="18937121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12C3A-D645-46F5-B7DC-2A76867886C8}"/>
              </a:ext>
            </a:extLst>
          </p:cNvPr>
          <p:cNvSpPr txBox="1"/>
          <p:nvPr/>
        </p:nvSpPr>
        <p:spPr>
          <a:xfrm>
            <a:off x="1779638" y="1219200"/>
            <a:ext cx="8947356" cy="3046988"/>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rPr>
              <a:t>Chú Vịt Xám vì mải chơi không nghe lời mẹ dặn nên suýt bị Cáo ăn thịt. Còn các con, các con có nghe lời bố mẹ không? Các con còn nhỏ nên khi bố mẹ cho đi đâu các con cùng phải nhớ đi cùng bố mẹ không được đi một mình và không đi với người lạ là sẽ bị lạc đấy, các con nhớ chưa nào.</a:t>
            </a:r>
            <a:endParaRPr lang="vi-VN" sz="3200" dirty="0"/>
          </a:p>
        </p:txBody>
      </p:sp>
    </p:spTree>
    <p:extLst>
      <p:ext uri="{BB962C8B-B14F-4D97-AF65-F5344CB8AC3E}">
        <p14:creationId xmlns:p14="http://schemas.microsoft.com/office/powerpoint/2010/main" val="286337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16C8-375E-4C07-A017-A6973C7F36B8}"/>
              </a:ext>
            </a:extLst>
          </p:cNvPr>
          <p:cNvSpPr>
            <a:spLocks noGrp="1"/>
          </p:cNvSpPr>
          <p:nvPr>
            <p:ph type="title"/>
          </p:nvPr>
        </p:nvSpPr>
        <p:spPr>
          <a:xfrm>
            <a:off x="838200" y="365125"/>
            <a:ext cx="10515600" cy="3852914"/>
          </a:xfrm>
        </p:spPr>
        <p:txBody>
          <a:bodyPr>
            <a:normAutofit/>
          </a:bodyPr>
          <a:lstStyle/>
          <a:p>
            <a:r>
              <a:rPr lang="vi-VN" dirty="0"/>
              <a:t>3. Hoạt động 3: Kết thúc</a:t>
            </a:r>
            <a:br>
              <a:rPr lang="vi-VN" dirty="0"/>
            </a:br>
            <a:r>
              <a:rPr lang="vi-VN" b="0" i="0" dirty="0">
                <a:solidFill>
                  <a:srgbClr val="000000"/>
                </a:solidFill>
                <a:effectLst/>
                <a:latin typeface="Times New Roman" panose="02020603050405020304" pitchFamily="18" charset="0"/>
              </a:rPr>
              <a:t>* Trò chơi: “ Chú Vịt con”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cho trẻ chơi 1-2 lần</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hỏi lại trẻ tên câu chuyện 1 lần nữa và nhận xét tuyên dương khuyến khích trẻ</a:t>
            </a:r>
            <a:endParaRPr lang="vi-VN" dirty="0"/>
          </a:p>
        </p:txBody>
      </p:sp>
    </p:spTree>
    <p:extLst>
      <p:ext uri="{BB962C8B-B14F-4D97-AF65-F5344CB8AC3E}">
        <p14:creationId xmlns:p14="http://schemas.microsoft.com/office/powerpoint/2010/main" val="330232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25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AD96EE-C33C-4754-BABB-B6FCB5ADD792}"/>
              </a:ext>
            </a:extLst>
          </p:cNvPr>
          <p:cNvSpPr>
            <a:spLocks noGrp="1" noChangeArrowheads="1"/>
          </p:cNvSpPr>
          <p:nvPr>
            <p:ph type="title"/>
          </p:nvPr>
        </p:nvSpPr>
        <p:spPr bwMode="auto">
          <a:xfrm>
            <a:off x="1051141" y="1255562"/>
            <a:ext cx="9911499" cy="47459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vi-VN" sz="2400" b="0" i="0" dirty="0">
                <a:solidFill>
                  <a:srgbClr val="000000"/>
                </a:solidFill>
                <a:effectLst/>
                <a:latin typeface="+mj-lt"/>
              </a:rPr>
              <a:t>1. Kiến thức:</a:t>
            </a:r>
            <a:br>
              <a:rPr lang="vi-VN" sz="2400" b="0" i="0" dirty="0">
                <a:solidFill>
                  <a:srgbClr val="000000"/>
                </a:solidFill>
                <a:effectLst/>
                <a:latin typeface="+mj-lt"/>
              </a:rPr>
            </a:br>
            <a:r>
              <a:rPr lang="vi-VN" sz="2400" b="0" i="0" dirty="0">
                <a:solidFill>
                  <a:srgbClr val="000000"/>
                </a:solidFill>
                <a:effectLst/>
                <a:latin typeface="+mj-lt"/>
              </a:rPr>
              <a:t>- Trẻ nhớ tên truyện “Chú Vịt Xám” và các nhân vật trong truyện: Vịt mẹ, Vịt Xám, con Cáo</a:t>
            </a:r>
            <a:br>
              <a:rPr lang="vi-VN" sz="2400" b="0" i="0" dirty="0">
                <a:solidFill>
                  <a:srgbClr val="000000"/>
                </a:solidFill>
                <a:effectLst/>
                <a:latin typeface="+mj-lt"/>
              </a:rPr>
            </a:br>
            <a:r>
              <a:rPr lang="vi-VN" sz="2400" b="0" i="0" dirty="0">
                <a:solidFill>
                  <a:srgbClr val="000000"/>
                </a:solidFill>
                <a:effectLst/>
                <a:latin typeface="+mj-lt"/>
              </a:rPr>
              <a:t>- Trẻ hiểu nội dung câu chuyện.</a:t>
            </a:r>
            <a:br>
              <a:rPr lang="vi-VN" sz="2400" b="0" i="0" dirty="0">
                <a:solidFill>
                  <a:srgbClr val="000000"/>
                </a:solidFill>
                <a:effectLst/>
                <a:latin typeface="+mj-lt"/>
              </a:rPr>
            </a:br>
            <a:r>
              <a:rPr lang="vi-VN" sz="2400" b="0" i="0" dirty="0">
                <a:solidFill>
                  <a:srgbClr val="000000"/>
                </a:solidFill>
                <a:effectLst/>
                <a:latin typeface="+mj-lt"/>
              </a:rPr>
              <a:t>2. Kỹ năng:</a:t>
            </a:r>
            <a:br>
              <a:rPr lang="vi-VN" sz="2400" b="0" i="0" dirty="0">
                <a:solidFill>
                  <a:srgbClr val="000000"/>
                </a:solidFill>
                <a:effectLst/>
                <a:latin typeface="+mj-lt"/>
              </a:rPr>
            </a:br>
            <a:r>
              <a:rPr lang="vi-VN" sz="2400" b="0" i="0" dirty="0">
                <a:solidFill>
                  <a:srgbClr val="000000"/>
                </a:solidFill>
                <a:effectLst/>
                <a:latin typeface="+mj-lt"/>
              </a:rPr>
              <a:t>- Trẻ hứng thú nghe truyện, hiểu và trả lời được các câu hỏi của cô đưa ra theo nội dung truyện.</a:t>
            </a:r>
            <a:br>
              <a:rPr lang="vi-VN" sz="2400" b="0" i="0" dirty="0">
                <a:solidFill>
                  <a:srgbClr val="000000"/>
                </a:solidFill>
                <a:effectLst/>
                <a:latin typeface="+mj-lt"/>
              </a:rPr>
            </a:br>
            <a:r>
              <a:rPr lang="vi-VN" sz="2400" b="0" i="0" dirty="0">
                <a:solidFill>
                  <a:srgbClr val="000000"/>
                </a:solidFill>
                <a:effectLst/>
                <a:latin typeface="+mj-lt"/>
              </a:rPr>
              <a:t>- Phát triển khả năng chú ý, ghi nhớ có chủ định.</a:t>
            </a:r>
            <a:br>
              <a:rPr lang="vi-VN" sz="2400" b="0" i="0" dirty="0">
                <a:solidFill>
                  <a:srgbClr val="000000"/>
                </a:solidFill>
                <a:effectLst/>
                <a:latin typeface="+mj-lt"/>
              </a:rPr>
            </a:br>
            <a:r>
              <a:rPr lang="vi-VN" sz="2400" b="0" i="0" dirty="0">
                <a:solidFill>
                  <a:srgbClr val="000000"/>
                </a:solidFill>
                <a:effectLst/>
                <a:latin typeface="+mj-lt"/>
              </a:rPr>
              <a:t>- Trẻ trả lời to, rõ ràng, đủ câu, lễ phép.</a:t>
            </a:r>
            <a:br>
              <a:rPr lang="vi-VN" sz="2400" b="0" i="0" dirty="0">
                <a:solidFill>
                  <a:srgbClr val="000000"/>
                </a:solidFill>
                <a:effectLst/>
                <a:latin typeface="+mj-lt"/>
              </a:rPr>
            </a:br>
            <a:r>
              <a:rPr lang="vi-VN" sz="2400" b="0" i="0" dirty="0">
                <a:solidFill>
                  <a:srgbClr val="000000"/>
                </a:solidFill>
                <a:effectLst/>
                <a:latin typeface="+mj-lt"/>
              </a:rPr>
              <a:t>- Phát triển ngôn ngữ rõ ràng, mạch lạc, trẻ trả lời to, đủ câu, lễ phép.</a:t>
            </a:r>
            <a:br>
              <a:rPr lang="vi-VN" sz="2400" b="0" i="0" dirty="0">
                <a:solidFill>
                  <a:srgbClr val="000000"/>
                </a:solidFill>
                <a:effectLst/>
                <a:latin typeface="+mj-lt"/>
              </a:rPr>
            </a:br>
            <a:r>
              <a:rPr lang="vi-VN" sz="2400" b="0" i="0" dirty="0">
                <a:solidFill>
                  <a:srgbClr val="000000"/>
                </a:solidFill>
                <a:effectLst/>
                <a:latin typeface="+mj-lt"/>
              </a:rPr>
              <a:t>3. Thái độ :</a:t>
            </a:r>
            <a:br>
              <a:rPr lang="vi-VN" sz="2400" b="0" i="0" dirty="0">
                <a:solidFill>
                  <a:srgbClr val="000000"/>
                </a:solidFill>
                <a:effectLst/>
                <a:latin typeface="+mj-lt"/>
              </a:rPr>
            </a:br>
            <a:r>
              <a:rPr lang="vi-VN" sz="2400" b="0" i="0" dirty="0">
                <a:solidFill>
                  <a:srgbClr val="000000"/>
                </a:solidFill>
                <a:effectLst/>
                <a:latin typeface="+mj-lt"/>
              </a:rPr>
              <a:t>- Thông qua câu chuyện giáo dục trẻ biết vâng lời ông bà, bố mẹ, cô giáo.</a:t>
            </a:r>
            <a:br>
              <a:rPr lang="vi-VN" sz="2400" b="0" i="0" dirty="0">
                <a:solidFill>
                  <a:srgbClr val="000000"/>
                </a:solidFill>
                <a:effectLst/>
                <a:latin typeface="+mj-lt"/>
              </a:rPr>
            </a:br>
            <a:br>
              <a:rPr kumimoji="0" lang="vi-VN" altLang="vi-VN" sz="2400" b="0" i="0" u="none" strike="noStrike" cap="none" normalizeH="0" baseline="0" dirty="0">
                <a:ln>
                  <a:noFill/>
                </a:ln>
                <a:solidFill>
                  <a:schemeClr val="tx1"/>
                </a:solidFill>
                <a:effectLst/>
                <a:latin typeface="+mj-lt"/>
              </a:rPr>
            </a:br>
            <a:endParaRPr kumimoji="0" lang="vi-VN" altLang="vi-VN"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br>
              <a:rPr lang="vi-VN" sz="3600" dirty="0">
                <a:solidFill>
                  <a:srgbClr val="00B0F0"/>
                </a:solidFill>
              </a:rPr>
            </a:br>
            <a:r>
              <a:rPr lang="vi-VN" sz="3600" b="0" i="0" dirty="0">
                <a:solidFill>
                  <a:srgbClr val="00B0F0"/>
                </a:solidFill>
                <a:effectLst/>
                <a:latin typeface="Times New Roman" panose="02020603050405020304" pitchFamily="18" charset="0"/>
              </a:rPr>
              <a:t>- Cô và trẻ cùng hát và vận động theo bài hát “Một con Vịt”. - Cô trò chuyện về nội dung bài hát.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Các con vừa hát bài hát gì?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Bài hát nói về con vật gì?</a:t>
            </a:r>
            <a:endParaRPr lang="vi-VN" sz="3600" dirty="0">
              <a:solidFill>
                <a:srgbClr val="00B0F0"/>
              </a:solidFill>
            </a:endParaRP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226313"/>
            <a:ext cx="9259529" cy="1325563"/>
          </a:xfrm>
        </p:spPr>
        <p:txBody>
          <a:bodyPr>
            <a:noAutofit/>
          </a:bodyPr>
          <a:lstStyle/>
          <a:p>
            <a:br>
              <a:rPr lang="vi-VN" sz="3200" b="0" i="0" dirty="0">
                <a:solidFill>
                  <a:srgbClr val="000000"/>
                </a:solidFill>
                <a:effectLst/>
                <a:latin typeface="Times New Roman" panose="02020603050405020304" pitchFamily="18" charset="0"/>
              </a:rPr>
            </a:br>
            <a:br>
              <a:rPr lang="vi-VN" sz="3200" b="0" i="0" dirty="0">
                <a:solidFill>
                  <a:srgbClr val="000000"/>
                </a:solidFill>
                <a:effectLst/>
                <a:latin typeface="Times New Roman" panose="02020603050405020304" pitchFamily="18" charset="0"/>
              </a:rPr>
            </a:br>
            <a:r>
              <a:rPr lang="vi-VN" sz="3200" b="0" i="0" dirty="0">
                <a:solidFill>
                  <a:srgbClr val="000000"/>
                </a:solidFill>
                <a:effectLst/>
                <a:latin typeface="Times New Roman" panose="02020603050405020304" pitchFamily="18" charset="0"/>
              </a:rPr>
              <a:t>Hôm nay cô cũng có một câu truyện rất hay kể về chú Vịt Xám được mẹ cho đi chơi nhưng chú lại không nghe lời mẹ không biết điều gì sẽ sảy ra với chú, chúng mình cùng lắng nghe cô kể câu chuyện “Chú Vịt Xám” nhé!</a:t>
            </a:r>
            <a:endParaRPr lang="vi-VN" sz="32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Cô kể chuyện</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182760" y="3924402"/>
            <a:ext cx="7629833" cy="1325563"/>
          </a:xfrm>
        </p:spPr>
        <p:txBody>
          <a:bodyPr>
            <a:noAutofit/>
          </a:bodyPr>
          <a:lstStyle/>
          <a:p>
            <a:r>
              <a:rPr lang="vi-VN" sz="3600" b="0" i="0" dirty="0">
                <a:solidFill>
                  <a:srgbClr val="000000"/>
                </a:solidFill>
                <a:effectLst/>
                <a:latin typeface="Times New Roman" panose="02020603050405020304" pitchFamily="18" charset="0"/>
              </a:rPr>
              <a:t>* Cô kể lần 1 : Cô kể diễn cảm không có tranh Câu chuyện chú vịt xám sẽ hay hơn khi cô kể chuyện kết hợp minh họa trên màn hình PP, các con nhẹ nhàng về chỗ và hướng lên màn hình nào.</a:t>
            </a:r>
            <a:endParaRPr lang="vi-VN" sz="3600" dirty="0"/>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418304" y="4278363"/>
            <a:ext cx="8512277" cy="1325563"/>
          </a:xfrm>
        </p:spPr>
        <p:txBody>
          <a:bodyPr>
            <a:normAutofit/>
          </a:bodyPr>
          <a:lstStyle/>
          <a:p>
            <a:r>
              <a:rPr lang="vi-VN" sz="3100" b="0" i="0" dirty="0">
                <a:solidFill>
                  <a:srgbClr val="000000"/>
                </a:solidFill>
                <a:effectLst/>
                <a:latin typeface="times new roman" panose="02020603050405020304" pitchFamily="18" charset="0"/>
              </a:rPr>
              <a:t> </a:t>
            </a:r>
            <a:r>
              <a:rPr lang="vi-VN" sz="3100" dirty="0">
                <a:solidFill>
                  <a:srgbClr val="000000"/>
                </a:solidFill>
                <a:latin typeface="times new roman" panose="02020603050405020304" pitchFamily="18" charset="0"/>
              </a:rPr>
              <a:t>* </a:t>
            </a:r>
            <a:r>
              <a:rPr lang="vi-VN" sz="3200" dirty="0">
                <a:solidFill>
                  <a:srgbClr val="000000"/>
                </a:solidFill>
                <a:latin typeface="times new roman" panose="02020603050405020304" pitchFamily="18" charset="0"/>
              </a:rPr>
              <a:t>Cô kể chuyện lần 2:</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35514288">
            <a:hlinkClick r:id="" action="ppaction://media"/>
            <a:extLst>
              <a:ext uri="{FF2B5EF4-FFF2-40B4-BE49-F238E27FC236}">
                <a16:creationId xmlns:a16="http://schemas.microsoft.com/office/drawing/2014/main" id="{6D7151BA-A046-4C9E-9029-DB18833507F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80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6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AB4AE-4AD9-49E7-8AE4-FBC40CD413B2}"/>
              </a:ext>
            </a:extLst>
          </p:cNvPr>
          <p:cNvSpPr>
            <a:spLocks noGrp="1"/>
          </p:cNvSpPr>
          <p:nvPr>
            <p:ph type="title"/>
          </p:nvPr>
        </p:nvSpPr>
        <p:spPr>
          <a:xfrm>
            <a:off x="2333624" y="365125"/>
            <a:ext cx="7606789" cy="3063875"/>
          </a:xfrm>
        </p:spPr>
        <p:txBody>
          <a:bodyPr>
            <a:normAutofit fontScale="90000"/>
          </a:bodyPr>
          <a:lstStyle/>
          <a:p>
            <a:br>
              <a:rPr lang="vi-VN" sz="3200" dirty="0"/>
            </a:br>
            <a:br>
              <a:rPr lang="vi-VN" sz="3200" dirty="0"/>
            </a:br>
            <a:br>
              <a:rPr lang="vi-VN" sz="3200" dirty="0"/>
            </a:br>
            <a:br>
              <a:rPr lang="vi-VN" sz="3200" dirty="0"/>
            </a:br>
            <a:br>
              <a:rPr lang="vi-VN" sz="3200" dirty="0"/>
            </a:br>
            <a:r>
              <a:rPr lang="vi-VN" sz="3200" dirty="0"/>
              <a:t>-</a:t>
            </a:r>
            <a:r>
              <a:rPr lang="vi-VN" sz="3600" b="0" i="0" dirty="0">
                <a:effectLst/>
                <a:latin typeface="Times New Roman" panose="02020603050405020304" pitchFamily="18" charset="0"/>
              </a:rPr>
              <a:t> Cô vừa kể các con nghe câu chuyện gì ? </a:t>
            </a:r>
            <a:br>
              <a:rPr lang="vi-VN" sz="3600" b="0" i="0" dirty="0">
                <a:effectLst/>
                <a:latin typeface="Times New Roman" panose="02020603050405020304" pitchFamily="18" charset="0"/>
              </a:rPr>
            </a:br>
            <a:r>
              <a:rPr lang="vi-VN" sz="3600" b="0" i="0" dirty="0">
                <a:effectLst/>
                <a:latin typeface="Times New Roman" panose="02020603050405020304" pitchFamily="18" charset="0"/>
              </a:rPr>
              <a:t>- Trong truyện có những nhân vật nào? </a:t>
            </a:r>
            <a:br>
              <a:rPr lang="vi-VN" sz="3600" b="0" i="0" dirty="0">
                <a:effectLst/>
                <a:latin typeface="Times New Roman" panose="02020603050405020304" pitchFamily="18" charset="0"/>
              </a:rPr>
            </a:br>
            <a:br>
              <a:rPr lang="vi-VN" sz="3600" dirty="0"/>
            </a:br>
            <a:endParaRPr lang="vi-VN" sz="3600" dirty="0"/>
          </a:p>
        </p:txBody>
      </p:sp>
      <p:pic>
        <p:nvPicPr>
          <p:cNvPr id="6" name="Picture 5">
            <a:extLst>
              <a:ext uri="{FF2B5EF4-FFF2-40B4-BE49-F238E27FC236}">
                <a16:creationId xmlns:a16="http://schemas.microsoft.com/office/drawing/2014/main" id="{5717E50B-541C-4838-A565-95983D83B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35" y="2998839"/>
            <a:ext cx="8072284" cy="3859161"/>
          </a:xfrm>
          <a:prstGeom prst="rect">
            <a:avLst/>
          </a:prstGeom>
        </p:spPr>
      </p:pic>
    </p:spTree>
    <p:extLst>
      <p:ext uri="{BB962C8B-B14F-4D97-AF65-F5344CB8AC3E}">
        <p14:creationId xmlns:p14="http://schemas.microsoft.com/office/powerpoint/2010/main" val="843135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743</Words>
  <Application>Microsoft Office PowerPoint</Application>
  <PresentationFormat>Màn hình rộng</PresentationFormat>
  <Paragraphs>24</Paragraphs>
  <Slides>18</Slides>
  <Notes>0</Notes>
  <HiddenSlides>0</HiddenSlides>
  <MMClips>1</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18</vt:i4>
      </vt:variant>
    </vt:vector>
  </HeadingPairs>
  <TitlesOfParts>
    <vt:vector size="24" baseType="lpstr">
      <vt:lpstr>Arial</vt:lpstr>
      <vt:lpstr>Calibri</vt:lpstr>
      <vt:lpstr>Calibri Light</vt:lpstr>
      <vt:lpstr>Times New Roman</vt:lpstr>
      <vt:lpstr>Times New Roman</vt:lpstr>
      <vt:lpstr>Office Theme</vt:lpstr>
      <vt:lpstr>UBND QUẬN LONG BIÊN TRƯỜNG MẦM NON BẮC CẦU</vt:lpstr>
      <vt:lpstr>1. Kiến thức: - Trẻ nhớ tên truyện “Chú Vịt Xám” và các nhân vật trong truyện: Vịt mẹ, Vịt Xám, con Cáo - Trẻ hiểu nội dung câu chuyện. 2. Kỹ năng: - Trẻ hứng thú nghe truyện, hiểu và trả lời được các câu hỏi của cô đưa ra theo nội dung truyện. - Phát triển khả năng chú ý, ghi nhớ có chủ định. - Trẻ trả lời to, rõ ràng, đủ câu, lễ phép. - Phát triển ngôn ngữ rõ ràng, mạch lạc, trẻ trả lời to, đủ câu, lễ phép. 3. Thái độ : - Thông qua câu chuyện giáo dục trẻ biết vâng lời ông bà, bố mẹ, cô giáo.  </vt:lpstr>
      <vt:lpstr>      Hoạt động 1: Ổn định tổ chức, giới thiệu bài.  - Cô và trẻ cùng hát và vận động theo bài hát “Một con Vịt”. - Cô trò chuyện về nội dung bài hát.      + Các con vừa hát bài hát gì?      + Bài hát nói về con vật gì?</vt:lpstr>
      <vt:lpstr>  Hôm nay cô cũng có một câu truyện rất hay kể về chú Vịt Xám được mẹ cho đi chơi nhưng chú lại không nghe lời mẹ không biết điều gì sẽ sảy ra với chú, chúng mình cùng lắng nghe cô kể câu chuyện “Chú Vịt Xám” nhé!</vt:lpstr>
      <vt:lpstr>Hoạt động 2: Cô kể chuyện</vt:lpstr>
      <vt:lpstr>* Cô kể lần 1 : Cô kể diễn cảm không có tranh Câu chuyện chú vịt xám sẽ hay hơn khi cô kể chuyện kết hợp minh họa trên màn hình PP, các con nhẹ nhàng về chỗ và hướng lên màn hình nào.</vt:lpstr>
      <vt:lpstr> * Cô kể chuyện lần 2:</vt:lpstr>
      <vt:lpstr>Bản trình bày PowerPoint</vt:lpstr>
      <vt:lpstr>     - Cô vừa kể các con nghe câu chuyện gì ?  - Trong truyện có những nhân vật nào?   </vt:lpstr>
      <vt:lpstr>Trước khi đi chơi, vịt mẹ đã dặn vịt con như thế nào?( Trích dẫn : Trước khi đi Vịt mẹ dặn Vịt con.....Cáo ăn thịt các con đấy) + Chú Vịt nào dã không nghe lời mẹ dặn? Chú Vịt Xám đã đi đâu? (Trên đường đi chú đã nhìn thấy một cái ao có rất nhiều cá tôm đang tung tăng bơi lội. Thích quá! Chú nhảy xuống mò lấy mò để).</vt:lpstr>
      <vt:lpstr>          </vt:lpstr>
      <vt:lpstr>   Khi nghe tiếng kêu "Vít vít vít" của Vịt Xám thì con gì đã tỉnh giấc?   </vt:lpstr>
      <vt:lpstr> - Cô đố các con, con Cáo đã nói gì khi nghe tiếng vịt xám kêu?  ....Cáo hí hửng đi về phía bờ ao để tìm vịt xám.  - Con Cáo có ăn thịt được Vịt Xám không? Vì sao?  - Ai đã cứu vịt xám? Vịt mẹ đã làm gì để cứu Vịt Xám?</vt:lpstr>
      <vt:lpstr>Bản trình bày PowerPoint</vt:lpstr>
      <vt:lpstr>   </vt:lpstr>
      <vt:lpstr>Bản trình bày PowerPoint</vt:lpstr>
      <vt:lpstr>3. Hoạt động 3: Kết thúc * Trò chơi: “ Chú Vịt con”   - Cô cho trẻ chơi 1-2 lần  - Cô hỏi lại trẻ tên câu chuyện 1 lần nữa và nhận xét tuyên dương khuyến khích trẻ</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12268</cp:lastModifiedBy>
  <cp:revision>11</cp:revision>
  <dcterms:created xsi:type="dcterms:W3CDTF">2021-10-18T04:20:54Z</dcterms:created>
  <dcterms:modified xsi:type="dcterms:W3CDTF">2023-02-15T10:50:01Z</dcterms:modified>
</cp:coreProperties>
</file>