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5" r:id="rId7"/>
    <p:sldId id="266" r:id="rId8"/>
    <p:sldId id="261"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61"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A0A27-DCB9-460E-8E9E-1B8C4E3F47F9}" type="datetimeFigureOut">
              <a:rPr lang="en-US" smtClean="0"/>
              <a:pPr/>
              <a:t>15/1/2023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158B-2B09-4039-AA08-CFDD05DBCB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B11609-42AB-4A7F-A873-B0B4443E6A28}"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11609-42AB-4A7F-A873-B0B4443E6A28}" type="datetimeFigureOut">
              <a:rPr lang="en-US" smtClean="0"/>
              <a:pPr/>
              <a:t>15/1/2023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B11609-42AB-4A7F-A873-B0B4443E6A28}" type="datetimeFigureOut">
              <a:rPr lang="en-US" smtClean="0"/>
              <a:pPr/>
              <a:t>15/1/2023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11609-42AB-4A7F-A873-B0B4443E6A28}" type="datetimeFigureOut">
              <a:rPr lang="en-US" smtClean="0"/>
              <a:pPr/>
              <a:t>15/1/2023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B11609-42AB-4A7F-A873-B0B4443E6A28}" type="datetimeFigureOut">
              <a:rPr lang="en-US" smtClean="0"/>
              <a:pPr/>
              <a:t>15/1/2023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11609-42AB-4A7F-A873-B0B4443E6A28}" type="datetimeFigureOut">
              <a:rPr lang="en-US" smtClean="0"/>
              <a:pPr/>
              <a:t>15/1/2023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11609-42AB-4A7F-A873-B0B4443E6A28}" type="datetimeFigureOut">
              <a:rPr lang="en-US" smtClean="0"/>
              <a:pPr/>
              <a:t>15/1/2023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11609-42AB-4A7F-A873-B0B4443E6A28}" type="datetimeFigureOut">
              <a:rPr lang="en-US" smtClean="0"/>
              <a:pPr/>
              <a:t>15/1/2023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840B0-D52B-4956-B567-1ED9303FC3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11609-42AB-4A7F-A873-B0B4443E6A28}" type="datetimeFigureOut">
              <a:rPr lang="en-US" smtClean="0"/>
              <a:pPr/>
              <a:t>15/1/2023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840B0-D52B-4956-B567-1ED9303FC3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38600" y="1447800"/>
            <a:ext cx="184731" cy="369332"/>
          </a:xfrm>
          <a:prstGeom prst="rect">
            <a:avLst/>
          </a:prstGeom>
          <a:noFill/>
        </p:spPr>
        <p:txBody>
          <a:bodyPr wrap="none" rtlCol="0">
            <a:spAutoFit/>
          </a:bodyPr>
          <a:lstStyle/>
          <a:p>
            <a:endParaRPr lang="en-US" dirty="0">
              <a:latin typeface=".VnTime" pitchFamily="34" charset="0"/>
            </a:endParaRPr>
          </a:p>
        </p:txBody>
      </p:sp>
      <p:sp>
        <p:nvSpPr>
          <p:cNvPr id="6" name="TextBox 5"/>
          <p:cNvSpPr txBox="1"/>
          <p:nvPr/>
        </p:nvSpPr>
        <p:spPr>
          <a:xfrm>
            <a:off x="4038600" y="1981200"/>
            <a:ext cx="184731" cy="369332"/>
          </a:xfrm>
          <a:prstGeom prst="rect">
            <a:avLst/>
          </a:prstGeom>
          <a:noFill/>
        </p:spPr>
        <p:txBody>
          <a:bodyPr wrap="none" rtlCol="0">
            <a:spAutoFit/>
          </a:bodyPr>
          <a:lstStyle/>
          <a:p>
            <a:endParaRPr lang="en-US"/>
          </a:p>
        </p:txBody>
      </p:sp>
      <p:sp>
        <p:nvSpPr>
          <p:cNvPr id="8" name="Rectangle 7"/>
          <p:cNvSpPr/>
          <p:nvPr/>
        </p:nvSpPr>
        <p:spPr>
          <a:xfrm>
            <a:off x="1447800" y="2667000"/>
            <a:ext cx="5791200" cy="584775"/>
          </a:xfrm>
          <a:prstGeom prst="rect">
            <a:avLst/>
          </a:prstGeom>
        </p:spPr>
        <p:txBody>
          <a:bodyPr wrap="square">
            <a:spAutoFit/>
          </a:bodyPr>
          <a:lstStyle/>
          <a:p>
            <a:pPr algn="ctr"/>
            <a:r>
              <a:rPr lang="en-US" sz="3200" kern="10" dirty="0" smtClean="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rPr>
              <a:t>HOẠT  ĐỘNG VỚI ĐỒ VẬT</a:t>
            </a:r>
            <a:endParaRPr lang="en-US" sz="3200" kern="10" dirty="0">
              <a:ln w="12700">
                <a:solidFill>
                  <a:srgbClr val="FF0000"/>
                </a:solidFill>
                <a:round/>
                <a:headEnd/>
                <a:tailEnd/>
              </a:ln>
              <a:solidFill>
                <a:srgbClr val="B2B2B2">
                  <a:alpha val="50195"/>
                </a:srgbClr>
              </a:solidFill>
              <a:effectLst>
                <a:outerShdw dist="45791" dir="2021404" algn="ctr" rotWithShape="0">
                  <a:srgbClr val="9999FF"/>
                </a:outerShdw>
              </a:effectLst>
              <a:latin typeface="Times New Roman"/>
              <a:cs typeface="Times New Roman"/>
            </a:endParaRPr>
          </a:p>
        </p:txBody>
      </p:sp>
      <p:sp>
        <p:nvSpPr>
          <p:cNvPr id="9" name="Rectangle 8"/>
          <p:cNvSpPr/>
          <p:nvPr/>
        </p:nvSpPr>
        <p:spPr>
          <a:xfrm>
            <a:off x="2819400" y="2819400"/>
            <a:ext cx="4572000" cy="2492990"/>
          </a:xfrm>
          <a:prstGeom prst="rect">
            <a:avLst/>
          </a:prstGeom>
        </p:spPr>
        <p:txBody>
          <a:bodyPr wrap="square">
            <a:spAutoFit/>
          </a:bodyPr>
          <a:lstStyle/>
          <a:p>
            <a:pPr algn="ctr"/>
            <a:endParaRPr lang="en-US" i="1" dirty="0" smtClean="0">
              <a:solidFill>
                <a:srgbClr val="7030A0"/>
              </a:solidFill>
            </a:endParaRPr>
          </a:p>
          <a:p>
            <a:pPr algn="ctr"/>
            <a:endParaRPr lang="en-US" i="1" dirty="0" smtClean="0">
              <a:solidFill>
                <a:srgbClr val="7030A0"/>
              </a:solidFill>
            </a:endParaRPr>
          </a:p>
          <a:p>
            <a:r>
              <a:rPr lang="en-US" sz="2400" i="1" dirty="0" smtClean="0">
                <a:solidFill>
                  <a:srgbClr val="7030A0"/>
                </a:solidFill>
                <a:latin typeface="Times New Roman" panose="02020603050405020304" pitchFamily="18" charset="0"/>
                <a:cs typeface="Times New Roman" panose="02020603050405020304" pitchFamily="18" charset="0"/>
              </a:rPr>
              <a:t>Đề tài: Xếp ao cá</a:t>
            </a:r>
          </a:p>
          <a:p>
            <a:r>
              <a:rPr lang="en-US" sz="2400" i="1" dirty="0" err="1" smtClean="0">
                <a:solidFill>
                  <a:srgbClr val="7030A0"/>
                </a:solidFill>
                <a:latin typeface="Times New Roman" panose="02020603050405020304" pitchFamily="18" charset="0"/>
                <a:cs typeface="Times New Roman" panose="02020603050405020304" pitchFamily="18" charset="0"/>
              </a:rPr>
              <a:t>Lứa</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tuổi</a:t>
            </a:r>
            <a:r>
              <a:rPr lang="en-US" sz="2400" i="1" dirty="0" smtClean="0">
                <a:solidFill>
                  <a:srgbClr val="7030A0"/>
                </a:solidFill>
                <a:latin typeface="Times New Roman" panose="02020603050405020304" pitchFamily="18" charset="0"/>
                <a:cs typeface="Times New Roman" panose="02020603050405020304" pitchFamily="18" charset="0"/>
              </a:rPr>
              <a:t>: 24 – 36 </a:t>
            </a:r>
            <a:r>
              <a:rPr lang="en-US" sz="2400" i="1" dirty="0" err="1" smtClean="0">
                <a:solidFill>
                  <a:srgbClr val="7030A0"/>
                </a:solidFill>
                <a:latin typeface="Times New Roman" panose="02020603050405020304" pitchFamily="18" charset="0"/>
                <a:cs typeface="Times New Roman" panose="02020603050405020304" pitchFamily="18" charset="0"/>
              </a:rPr>
              <a:t>tháng</a:t>
            </a:r>
            <a:endParaRPr lang="en-US" sz="2400" i="1" dirty="0" smtClean="0">
              <a:solidFill>
                <a:srgbClr val="7030A0"/>
              </a:solidFill>
              <a:latin typeface="Times New Roman" panose="02020603050405020304" pitchFamily="18" charset="0"/>
              <a:cs typeface="Times New Roman" panose="02020603050405020304" pitchFamily="18" charset="0"/>
            </a:endParaRPr>
          </a:p>
          <a:p>
            <a:r>
              <a:rPr lang="en-US" sz="2400" i="1" dirty="0" err="1" smtClean="0">
                <a:solidFill>
                  <a:srgbClr val="7030A0"/>
                </a:solidFill>
                <a:latin typeface="Times New Roman" panose="02020603050405020304" pitchFamily="18" charset="0"/>
                <a:cs typeface="Times New Roman" panose="02020603050405020304" pitchFamily="18" charset="0"/>
              </a:rPr>
              <a:t>Lớp</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Nhà</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trẻ</a:t>
            </a:r>
            <a:r>
              <a:rPr lang="en-US" sz="2400" i="1" dirty="0" smtClean="0">
                <a:solidFill>
                  <a:srgbClr val="7030A0"/>
                </a:solidFill>
                <a:latin typeface="Times New Roman" panose="02020603050405020304" pitchFamily="18" charset="0"/>
                <a:cs typeface="Times New Roman" panose="02020603050405020304" pitchFamily="18" charset="0"/>
              </a:rPr>
              <a:t> D1</a:t>
            </a:r>
          </a:p>
          <a:p>
            <a:r>
              <a:rPr lang="en-US" sz="2400" i="1" dirty="0" smtClean="0">
                <a:solidFill>
                  <a:srgbClr val="7030A0"/>
                </a:solidFill>
                <a:latin typeface="Times New Roman" panose="02020603050405020304" pitchFamily="18" charset="0"/>
                <a:cs typeface="Times New Roman" panose="02020603050405020304" pitchFamily="18" charset="0"/>
              </a:rPr>
              <a:t>Giáo viên: </a:t>
            </a:r>
            <a:r>
              <a:rPr lang="vi-VN" sz="2400" i="1" dirty="0" smtClean="0">
                <a:solidFill>
                  <a:srgbClr val="7030A0"/>
                </a:solidFill>
                <a:latin typeface="Times New Roman" panose="02020603050405020304" pitchFamily="18" charset="0"/>
                <a:cs typeface="Times New Roman" panose="02020603050405020304" pitchFamily="18" charset="0"/>
              </a:rPr>
              <a:t>Nguyễn Huệ Linh</a:t>
            </a:r>
            <a:endParaRPr lang="en-US" sz="2400" i="1" dirty="0" smtClean="0">
              <a:solidFill>
                <a:srgbClr val="7030A0"/>
              </a:solidFill>
              <a:latin typeface="Times New Roman" panose="02020603050405020304" pitchFamily="18" charset="0"/>
              <a:cs typeface="Times New Roman" panose="02020603050405020304" pitchFamily="18" charset="0"/>
            </a:endParaRPr>
          </a:p>
          <a:p>
            <a:pPr algn="ctr"/>
            <a:endParaRPr lang="en-US" sz="2400" i="1" dirty="0">
              <a:solidFill>
                <a:srgbClr val="7030A0"/>
              </a:solidFill>
              <a:latin typeface="Times New Roman" panose="02020603050405020304" pitchFamily="18" charset="0"/>
              <a:cs typeface="Times New Roman" panose="02020603050405020304" pitchFamily="18" charset="0"/>
            </a:endParaRPr>
          </a:p>
        </p:txBody>
      </p:sp>
      <p:sp>
        <p:nvSpPr>
          <p:cNvPr id="10" name="Rectangle 9"/>
          <p:cNvSpPr/>
          <p:nvPr/>
        </p:nvSpPr>
        <p:spPr>
          <a:xfrm flipV="1">
            <a:off x="2895601" y="3505200"/>
            <a:ext cx="3352800" cy="1754326"/>
          </a:xfrm>
          <a:prstGeom prst="rect">
            <a:avLst/>
          </a:prstGeom>
        </p:spPr>
        <p:txBody>
          <a:bodyPr wrap="square">
            <a:spAutoFit/>
          </a:bodyPr>
          <a:lstStyle/>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smtClean="0">
              <a:cs typeface="Times New Roman" pitchFamily="18" charset="0"/>
            </a:endParaRPr>
          </a:p>
          <a:p>
            <a:endParaRPr lang="en-US" dirty="0">
              <a:cs typeface="Times New Roman" pitchFamily="18" charset="0"/>
            </a:endParaRPr>
          </a:p>
        </p:txBody>
      </p:sp>
      <p:sp>
        <p:nvSpPr>
          <p:cNvPr id="3" name="Rectangle 2"/>
          <p:cNvSpPr/>
          <p:nvPr/>
        </p:nvSpPr>
        <p:spPr>
          <a:xfrm>
            <a:off x="1447800" y="356175"/>
            <a:ext cx="6096000" cy="830997"/>
          </a:xfrm>
          <a:prstGeom prst="rect">
            <a:avLst/>
          </a:prstGeom>
        </p:spPr>
        <p:txBody>
          <a:bodyPr wrap="square">
            <a:spAutoFit/>
          </a:bodyPr>
          <a:lstStyle/>
          <a:p>
            <a:pPr lvl="0" algn="ctr" fontAlgn="base">
              <a:spcBef>
                <a:spcPct val="0"/>
              </a:spcBef>
              <a:spcAft>
                <a:spcPct val="0"/>
              </a:spcAft>
            </a:pPr>
            <a:r>
              <a:rPr lang="en-US" altLang="vi-VN" sz="2400" b="1" dirty="0">
                <a:solidFill>
                  <a:srgbClr val="002060"/>
                </a:solidFill>
                <a:latin typeface="Times New Roman" panose="02020603050405020304" pitchFamily="18" charset="0"/>
                <a:cs typeface="Times New Roman" panose="02020603050405020304" pitchFamily="18" charset="0"/>
              </a:rPr>
              <a:t>ỦY BAN NHÂN DÂN QUẬN LONG BIÊN    </a:t>
            </a:r>
          </a:p>
          <a:p>
            <a:pPr lvl="0" algn="ctr" fontAlgn="base">
              <a:spcBef>
                <a:spcPct val="0"/>
              </a:spcBef>
              <a:spcAft>
                <a:spcPct val="0"/>
              </a:spcAft>
            </a:pPr>
            <a:r>
              <a:rPr lang="en-US" altLang="vi-VN" sz="2400" b="1" dirty="0">
                <a:solidFill>
                  <a:srgbClr val="002060"/>
                </a:solidFill>
                <a:latin typeface="Times New Roman" panose="02020603050405020304" pitchFamily="18" charset="0"/>
                <a:cs typeface="Times New Roman" panose="02020603050405020304" pitchFamily="18" charset="0"/>
              </a:rPr>
              <a:t>TRƯỜNG MẦM NON BẮC CẦU </a:t>
            </a:r>
            <a:endParaRPr lang="en-US" altLang="vi-VN" sz="2400" b="1" dirty="0">
              <a:solidFill>
                <a:srgbClr val="002060"/>
              </a:solidFill>
              <a:latin typeface="Times New Roman" panose="02020603050405020304" pitchFamily="18" charset="0"/>
              <a:cs typeface="Times New Roman" panose="02020603050405020304" pitchFamily="18" charset="0"/>
            </a:endParaRPr>
          </a:p>
        </p:txBody>
      </p:sp>
      <p:pic>
        <p:nvPicPr>
          <p:cNvPr id="12" name="Picture 11">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431" y="1254737"/>
            <a:ext cx="1447800" cy="138199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3446531" y="3244334"/>
            <a:ext cx="184731" cy="369332"/>
          </a:xfrm>
          <a:prstGeom prst="rect">
            <a:avLst/>
          </a:prstGeom>
        </p:spPr>
        <p:txBody>
          <a:bodyPr wrap="none">
            <a:spAutoFit/>
          </a:bodyPr>
          <a:lstStyle/>
          <a:p>
            <a:endParaRPr lang="en-US" dirty="0">
              <a:cs typeface="Times New Roman" pitchFamily="18" charset="0"/>
            </a:endParaRPr>
          </a:p>
        </p:txBody>
      </p:sp>
      <p:sp>
        <p:nvSpPr>
          <p:cNvPr id="7" name="Rectangle 6"/>
          <p:cNvSpPr/>
          <p:nvPr/>
        </p:nvSpPr>
        <p:spPr>
          <a:xfrm>
            <a:off x="838200" y="304800"/>
            <a:ext cx="6629400" cy="769441"/>
          </a:xfrm>
          <a:prstGeom prst="rect">
            <a:avLst/>
          </a:prstGeom>
        </p:spPr>
        <p:txBody>
          <a:bodyPr wrap="square">
            <a:spAutoFit/>
          </a:bodyPr>
          <a:lstStyle/>
          <a:p>
            <a:pPr algn="ctr"/>
            <a:r>
              <a:rPr lang="en-US" sz="4400" b="1" dirty="0" smtClean="0">
                <a:solidFill>
                  <a:srgbClr val="FF0066"/>
                </a:solidFill>
                <a:latin typeface="Times New Roman" pitchFamily="18" charset="0"/>
                <a:cs typeface="Times New Roman" pitchFamily="18" charset="0"/>
              </a:rPr>
              <a:t>I. Mục đích yêu cầu:</a:t>
            </a:r>
            <a:r>
              <a:rPr lang="en-US" sz="440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8" name="TextBox 7"/>
          <p:cNvSpPr txBox="1"/>
          <p:nvPr/>
        </p:nvSpPr>
        <p:spPr>
          <a:xfrm>
            <a:off x="0" y="1752600"/>
            <a:ext cx="8877292" cy="830997"/>
          </a:xfrm>
          <a:prstGeom prst="rect">
            <a:avLst/>
          </a:prstGeom>
          <a:noFill/>
        </p:spPr>
        <p:txBody>
          <a:bodyPr wrap="square" rtlCol="0">
            <a:spAutoFit/>
          </a:bodyPr>
          <a:lstStyle/>
          <a:p>
            <a:endParaRPr lang="en-US" sz="2400" b="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9" name="TextBox 8"/>
          <p:cNvSpPr txBox="1"/>
          <p:nvPr/>
        </p:nvSpPr>
        <p:spPr>
          <a:xfrm>
            <a:off x="1905000" y="4038600"/>
            <a:ext cx="7239000" cy="2646878"/>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p>
          <a:p>
            <a:r>
              <a:rPr lang="vi-VN" sz="2400" dirty="0">
                <a:latin typeface="Times New Roman" pitchFamily="18" charset="0"/>
                <a:cs typeface="Times New Roman" pitchFamily="18" charset="0"/>
              </a:rPr>
              <a:t>- Trẻ hứng thú tham gia vào hoạt động.</a:t>
            </a:r>
          </a:p>
          <a:p>
            <a:r>
              <a:rPr lang="vi-VN" sz="2400" dirty="0">
                <a:latin typeface="Times New Roman" pitchFamily="18" charset="0"/>
                <a:cs typeface="Times New Roman" pitchFamily="18" charset="0"/>
              </a:rPr>
              <a:t>- Giáo dục trẻ biết giữ gìn vệ sinh môi trường không vứt rác xuống ao.</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dirty="0"/>
          </a:p>
        </p:txBody>
      </p:sp>
      <p:sp>
        <p:nvSpPr>
          <p:cNvPr id="10" name="TextBox 9"/>
          <p:cNvSpPr txBox="1"/>
          <p:nvPr/>
        </p:nvSpPr>
        <p:spPr>
          <a:xfrm>
            <a:off x="381000" y="1295400"/>
            <a:ext cx="7086600" cy="892552"/>
          </a:xfrm>
          <a:prstGeom prst="rect">
            <a:avLst/>
          </a:prstGeom>
          <a:noFill/>
        </p:spPr>
        <p:txBody>
          <a:bodyPr wrap="square" rtlCol="0">
            <a:spAutoFit/>
          </a:bodyPr>
          <a:lstStyle/>
          <a:p>
            <a:r>
              <a:rPr lang="pt-BR" sz="2800" b="1" dirty="0" smtClean="0">
                <a:latin typeface="Times New Roman" pitchFamily="18" charset="0"/>
                <a:cs typeface="Times New Roman" pitchFamily="18" charset="0"/>
              </a:rPr>
              <a:t>1.Kiến thức: </a:t>
            </a:r>
          </a:p>
          <a:p>
            <a:r>
              <a:rPr lang="vi-VN" sz="1600" b="1" dirty="0">
                <a:latin typeface="Times New Roman" pitchFamily="18" charset="0"/>
                <a:cs typeface="Times New Roman" pitchFamily="18" charset="0"/>
              </a:rPr>
              <a:t>- </a:t>
            </a:r>
            <a:r>
              <a:rPr lang="vi-VN" sz="2400" dirty="0">
                <a:latin typeface="Times New Roman" pitchFamily="18" charset="0"/>
                <a:cs typeface="Times New Roman" pitchFamily="18" charset="0"/>
              </a:rPr>
              <a:t>Trẻ biết màu sắc của khối, biết xếp theo hướng dẫn</a:t>
            </a:r>
            <a:r>
              <a:rPr lang="pt-BR" sz="2400" dirty="0" smtClean="0">
                <a:latin typeface="Times New Roman" pitchFamily="18" charset="0"/>
                <a:cs typeface="Times New Roman" pitchFamily="18" charset="0"/>
              </a:rPr>
              <a:t>.</a:t>
            </a:r>
            <a:endParaRPr lang="en-US" sz="2400" dirty="0"/>
          </a:p>
        </p:txBody>
      </p:sp>
      <p:sp>
        <p:nvSpPr>
          <p:cNvPr id="11" name="TextBox 10"/>
          <p:cNvSpPr txBox="1"/>
          <p:nvPr/>
        </p:nvSpPr>
        <p:spPr>
          <a:xfrm>
            <a:off x="1143000" y="2286000"/>
            <a:ext cx="7010400" cy="2000548"/>
          </a:xfrm>
          <a:prstGeom prst="rect">
            <a:avLst/>
          </a:prstGeom>
          <a:noFill/>
        </p:spPr>
        <p:txBody>
          <a:bodyPr wrap="square" rtlCol="0">
            <a:spAutoFit/>
          </a:bodyPr>
          <a:lstStyle/>
          <a:p>
            <a:r>
              <a:rPr lang="pt-BR" sz="2800" b="1" dirty="0" smtClean="0">
                <a:latin typeface="Times New Roman" pitchFamily="18" charset="0"/>
                <a:cs typeface="Times New Roman" pitchFamily="18" charset="0"/>
              </a:rPr>
              <a:t>2. Kỹ năng:</a:t>
            </a:r>
          </a:p>
          <a:p>
            <a:r>
              <a:rPr lang="pt-BR" sz="2400" dirty="0">
                <a:latin typeface="Times New Roman" pitchFamily="18" charset="0"/>
                <a:cs typeface="Times New Roman" pitchFamily="18" charset="0"/>
              </a:rPr>
              <a:t>- Rèn kỹ năng xếp cạnh, xếp khít.</a:t>
            </a:r>
          </a:p>
          <a:p>
            <a:r>
              <a:rPr lang="pt-BR" sz="2400" dirty="0">
                <a:latin typeface="Times New Roman" pitchFamily="18" charset="0"/>
                <a:cs typeface="Times New Roman" pitchFamily="18" charset="0"/>
              </a:rPr>
              <a:t>- Trẻ biết xếp các khối </a:t>
            </a:r>
            <a:r>
              <a:rPr lang="pt-BR" sz="2400" dirty="0" smtClean="0">
                <a:latin typeface="Times New Roman" pitchFamily="18" charset="0"/>
                <a:cs typeface="Times New Roman" pitchFamily="18" charset="0"/>
              </a:rPr>
              <a:t>gỗ </a:t>
            </a:r>
            <a:r>
              <a:rPr lang="pt-BR" sz="2400" dirty="0">
                <a:latin typeface="Times New Roman" pitchFamily="18" charset="0"/>
                <a:cs typeface="Times New Roman" pitchFamily="18" charset="0"/>
              </a:rPr>
              <a:t>cạnh nhau thành vòng cong tròn khép kín để tạo thành ao cá.</a:t>
            </a:r>
          </a:p>
          <a:p>
            <a:endParaRPr lang="pt-B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additive="base">
                                        <p:cTn id="2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 calcmode="lin" valueType="num">
                                      <p:cBhvr additive="base">
                                        <p:cTn id="3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barn(inVertical)">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barn(inVertical)">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barn(inVertical)">
                                      <p:cBhvr>
                                        <p:cTn id="5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81000" y="609600"/>
            <a:ext cx="4572000" cy="769441"/>
          </a:xfrm>
          <a:prstGeom prst="rect">
            <a:avLst/>
          </a:prstGeom>
        </p:spPr>
        <p:txBody>
          <a:bodyPr wrap="square">
            <a:spAutoFit/>
          </a:bodyPr>
          <a:lstStyle/>
          <a:p>
            <a:pPr algn="ctr"/>
            <a:r>
              <a:rPr lang="en-US" sz="4400" b="1" dirty="0" smtClean="0">
                <a:solidFill>
                  <a:srgbClr val="FF0066"/>
                </a:solidFill>
                <a:latin typeface="Times New Roman" pitchFamily="18" charset="0"/>
                <a:cs typeface="Times New Roman" pitchFamily="18" charset="0"/>
              </a:rPr>
              <a:t>II. Chuẩn bị:</a:t>
            </a:r>
            <a:r>
              <a:rPr lang="en-US" sz="4400" dirty="0" smtClean="0">
                <a:solidFill>
                  <a:srgbClr val="FF0066"/>
                </a:solidFill>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9" name="TextBox 8"/>
          <p:cNvSpPr txBox="1"/>
          <p:nvPr/>
        </p:nvSpPr>
        <p:spPr>
          <a:xfrm>
            <a:off x="1295400" y="4419600"/>
            <a:ext cx="7239000" cy="1200329"/>
          </a:xfrm>
          <a:prstGeom prst="rect">
            <a:avLst/>
          </a:prstGeom>
          <a:noFill/>
        </p:spPr>
        <p:txBody>
          <a:bodyPr wrap="square" rtlCol="0">
            <a:spAutoFit/>
          </a:bodyPr>
          <a:lstStyle/>
          <a:p>
            <a:pPr marL="342900" indent="-342900">
              <a:tabLst>
                <a:tab pos="457200" algn="l"/>
              </a:tabLst>
              <a:defRPr/>
            </a:pPr>
            <a:r>
              <a:rPr lang="en-US" sz="2400" b="1" dirty="0" smtClean="0">
                <a:solidFill>
                  <a:srgbClr val="009900"/>
                </a:solidFill>
                <a:latin typeface="Arial" charset="0"/>
              </a:rPr>
              <a:t>2.   Chuẩn bị của trẻ:</a:t>
            </a:r>
          </a:p>
          <a:p>
            <a:pPr>
              <a:defRPr/>
            </a:pPr>
            <a:r>
              <a:rPr lang="pt-BR" sz="2400" b="1" dirty="0">
                <a:latin typeface="Times New Roman" pitchFamily="18" charset="0"/>
                <a:cs typeface="Times New Roman" pitchFamily="18" charset="0"/>
              </a:rPr>
              <a:t>- Mỗi trẻ một rổ đồ dùng trong đó có </a:t>
            </a:r>
            <a:r>
              <a:rPr lang="vi-VN" sz="2400" b="1" dirty="0" smtClean="0">
                <a:latin typeface="Times New Roman" pitchFamily="18" charset="0"/>
                <a:cs typeface="Times New Roman" pitchFamily="18" charset="0"/>
              </a:rPr>
              <a:t>5-6</a:t>
            </a:r>
            <a:r>
              <a:rPr lang="pt-BR" sz="2400" b="1" dirty="0" smtClean="0">
                <a:latin typeface="Times New Roman" pitchFamily="18" charset="0"/>
                <a:cs typeface="Times New Roman" pitchFamily="18" charset="0"/>
              </a:rPr>
              <a:t> </a:t>
            </a:r>
            <a:r>
              <a:rPr lang="pt-BR" sz="2400" b="1" dirty="0">
                <a:latin typeface="Times New Roman" pitchFamily="18" charset="0"/>
                <a:cs typeface="Times New Roman" pitchFamily="18" charset="0"/>
              </a:rPr>
              <a:t>khối </a:t>
            </a:r>
            <a:r>
              <a:rPr lang="pt-BR" sz="2400" b="1" dirty="0" smtClean="0">
                <a:latin typeface="Times New Roman" pitchFamily="18" charset="0"/>
                <a:cs typeface="Times New Roman" pitchFamily="18" charset="0"/>
              </a:rPr>
              <a:t>gỗ.</a:t>
            </a:r>
            <a:endParaRPr lang="pt-BR" sz="2400" b="1" dirty="0">
              <a:latin typeface="Times New Roman" pitchFamily="18" charset="0"/>
              <a:cs typeface="Times New Roman" pitchFamily="18" charset="0"/>
            </a:endParaRPr>
          </a:p>
          <a:p>
            <a:pPr>
              <a:defRPr/>
            </a:pPr>
            <a:r>
              <a:rPr lang="pt-BR" sz="2400" b="1" dirty="0">
                <a:latin typeface="Times New Roman" pitchFamily="18" charset="0"/>
                <a:cs typeface="Times New Roman" pitchFamily="18" charset="0"/>
              </a:rPr>
              <a:t>- Chỗ ngồi cho trẻ.</a:t>
            </a:r>
          </a:p>
        </p:txBody>
      </p:sp>
      <p:sp>
        <p:nvSpPr>
          <p:cNvPr id="5" name="TextBox 4"/>
          <p:cNvSpPr txBox="1"/>
          <p:nvPr/>
        </p:nvSpPr>
        <p:spPr>
          <a:xfrm>
            <a:off x="1828800" y="1752600"/>
            <a:ext cx="5638800" cy="2308324"/>
          </a:xfrm>
          <a:prstGeom prst="rect">
            <a:avLst/>
          </a:prstGeom>
          <a:noFill/>
        </p:spPr>
        <p:txBody>
          <a:bodyPr wrap="square" rtlCol="0">
            <a:spAutoFit/>
          </a:bodyPr>
          <a:lstStyle/>
          <a:p>
            <a:pPr marL="342900" indent="-342900">
              <a:buFontTx/>
              <a:buAutoNum type="arabicPeriod"/>
              <a:tabLst>
                <a:tab pos="457200" algn="l"/>
              </a:tabLst>
              <a:defRPr/>
            </a:pPr>
            <a:r>
              <a:rPr lang="en-US" sz="2400" b="1" dirty="0" smtClean="0">
                <a:solidFill>
                  <a:srgbClr val="009900"/>
                </a:solidFill>
                <a:latin typeface="Arial" charset="0"/>
              </a:rPr>
              <a:t>Chuẩn bị của cô</a:t>
            </a:r>
          </a:p>
          <a:p>
            <a:r>
              <a:rPr lang="vi-VN" sz="2400" b="1" dirty="0">
                <a:latin typeface="Times New Roman" pitchFamily="18" charset="0"/>
                <a:cs typeface="Times New Roman" pitchFamily="18" charset="0"/>
              </a:rPr>
              <a:t>- Sa bàn ao cá xếp sẵn.</a:t>
            </a:r>
          </a:p>
          <a:p>
            <a:r>
              <a:rPr lang="vi-VN" sz="2400" b="1" dirty="0" smtClean="0">
                <a:latin typeface="Times New Roman" pitchFamily="18" charset="0"/>
                <a:cs typeface="Times New Roman" pitchFamily="18" charset="0"/>
              </a:rPr>
              <a:t>- 7-8 </a:t>
            </a:r>
            <a:r>
              <a:rPr lang="vi-VN" sz="2400" b="1" dirty="0">
                <a:latin typeface="Times New Roman" pitchFamily="18" charset="0"/>
                <a:cs typeface="Times New Roman" pitchFamily="18" charset="0"/>
              </a:rPr>
              <a:t>khối </a:t>
            </a:r>
            <a:r>
              <a:rPr lang="vi-VN" sz="2400" b="1" dirty="0" smtClean="0">
                <a:latin typeface="Times New Roman" pitchFamily="18" charset="0"/>
                <a:cs typeface="Times New Roman" pitchFamily="18" charset="0"/>
              </a:rPr>
              <a:t>gỗ.</a:t>
            </a:r>
          </a:p>
          <a:p>
            <a:r>
              <a:rPr lang="vi-VN" sz="2400" b="1" dirty="0" smtClean="0">
                <a:latin typeface="Times New Roman" pitchFamily="18" charset="0"/>
                <a:cs typeface="Times New Roman" pitchFamily="18" charset="0"/>
              </a:rPr>
              <a:t>- </a:t>
            </a:r>
            <a:r>
              <a:rPr lang="vi-VN" sz="2400" b="1" dirty="0">
                <a:latin typeface="Times New Roman" pitchFamily="18" charset="0"/>
                <a:cs typeface="Times New Roman" pitchFamily="18" charset="0"/>
              </a:rPr>
              <a:t>Hệ thống câu hỏi đàm thoại.</a:t>
            </a:r>
          </a:p>
          <a:p>
            <a:r>
              <a:rPr lang="vi-VN" sz="2400" b="1" dirty="0">
                <a:latin typeface="Times New Roman" pitchFamily="18" charset="0"/>
                <a:cs typeface="Times New Roman" pitchFamily="18" charset="0"/>
              </a:rPr>
              <a:t>- Bảng tương tác. </a:t>
            </a:r>
          </a:p>
          <a:p>
            <a:r>
              <a:rPr lang="vi-VN" sz="2400" b="1" dirty="0">
                <a:latin typeface="Times New Roman" pitchFamily="18" charset="0"/>
                <a:cs typeface="Times New Roman" pitchFamily="18" charset="0"/>
              </a:rPr>
              <a:t>- Giáo án điện tử, que chỉ.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4571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04800" y="3429000"/>
            <a:ext cx="6629400" cy="1692771"/>
          </a:xfrm>
          <a:prstGeom prst="rect">
            <a:avLst/>
          </a:prstGeom>
          <a:noFill/>
        </p:spPr>
        <p:txBody>
          <a:bodyPr wrap="square" rtlCol="0">
            <a:spAutoFit/>
          </a:bodyPr>
          <a:lstStyle/>
          <a:p>
            <a:r>
              <a:rPr lang="pt-BR" sz="3200" b="1" dirty="0" smtClean="0">
                <a:solidFill>
                  <a:srgbClr val="FFC000"/>
                </a:solidFill>
                <a:latin typeface="Times New Roman" pitchFamily="18" charset="0"/>
                <a:cs typeface="Times New Roman" pitchFamily="18" charset="0"/>
              </a:rPr>
              <a:t>1. Ổn định tổ chức:</a:t>
            </a:r>
            <a:endParaRPr lang="en-US" sz="3200" dirty="0" smtClean="0">
              <a:solidFill>
                <a:srgbClr val="FFC000"/>
              </a:solidFill>
              <a:latin typeface="Times New Roman" pitchFamily="18" charset="0"/>
              <a:cs typeface="Times New Roman" pitchFamily="18" charset="0"/>
            </a:endParaRPr>
          </a:p>
          <a:p>
            <a:r>
              <a:rPr lang="pt-BR" sz="2400" dirty="0"/>
              <a:t>- Cô và trẻ đến sa bàn quan sát, vừa đi vừa đọc đồng dao “Dung dăng dung dẻ” quan sát và đàm thoại về ao cá.</a:t>
            </a:r>
            <a:endParaRPr lang="en-US" sz="2400" dirty="0"/>
          </a:p>
        </p:txBody>
      </p:sp>
      <p:sp>
        <p:nvSpPr>
          <p:cNvPr id="6" name="TextBox 5"/>
          <p:cNvSpPr txBox="1"/>
          <p:nvPr/>
        </p:nvSpPr>
        <p:spPr>
          <a:xfrm>
            <a:off x="1752600" y="2057400"/>
            <a:ext cx="4886274" cy="769441"/>
          </a:xfrm>
          <a:prstGeom prst="rect">
            <a:avLst/>
          </a:prstGeom>
          <a:noFill/>
        </p:spPr>
        <p:txBody>
          <a:bodyPr wrap="none" rtlCol="0">
            <a:spAutoFit/>
          </a:bodyPr>
          <a:lstStyle/>
          <a:p>
            <a:r>
              <a:rPr lang="en-US" sz="4400" dirty="0" smtClean="0">
                <a:solidFill>
                  <a:srgbClr val="FF0000"/>
                </a:solidFill>
                <a:latin typeface="Times New Roman" pitchFamily="18" charset="0"/>
                <a:cs typeface="Times New Roman" pitchFamily="18" charset="0"/>
              </a:rPr>
              <a:t>III. </a:t>
            </a:r>
            <a:r>
              <a:rPr lang="en-US" sz="4400" b="1" dirty="0" smtClean="0">
                <a:solidFill>
                  <a:srgbClr val="FF0000"/>
                </a:solidFill>
                <a:latin typeface="Times New Roman" pitchFamily="18" charset="0"/>
                <a:cs typeface="Times New Roman" pitchFamily="18" charset="0"/>
              </a:rPr>
              <a:t>Cách tiến hành:</a:t>
            </a:r>
            <a:endParaRPr 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Users\MayTinhDucDung\Desktop\ảnh nền\images (11).jpg"/>
          <p:cNvPicPr>
            <a:picLocks noChangeAspect="1" noChangeArrowheads="1"/>
          </p:cNvPicPr>
          <p:nvPr/>
        </p:nvPicPr>
        <p:blipFill>
          <a:blip r:embed="rId2"/>
          <a:srcRect/>
          <a:stretch>
            <a:fillRect/>
          </a:stretch>
        </p:blipFill>
        <p:spPr bwMode="auto">
          <a:xfrm>
            <a:off x="-457200" y="-342900"/>
            <a:ext cx="9601200" cy="7200900"/>
          </a:xfrm>
          <a:prstGeom prst="rect">
            <a:avLst/>
          </a:prstGeom>
          <a:noFill/>
        </p:spPr>
      </p:pic>
      <p:sp>
        <p:nvSpPr>
          <p:cNvPr id="10" name="TextBox 9"/>
          <p:cNvSpPr txBox="1"/>
          <p:nvPr/>
        </p:nvSpPr>
        <p:spPr>
          <a:xfrm>
            <a:off x="-152400" y="152400"/>
            <a:ext cx="10818692" cy="769441"/>
          </a:xfrm>
          <a:prstGeom prst="rect">
            <a:avLst/>
          </a:prstGeom>
          <a:noFill/>
        </p:spPr>
        <p:txBody>
          <a:bodyPr wrap="square" rtlCol="0">
            <a:spAutoFit/>
          </a:bodyPr>
          <a:lstStyle/>
          <a:p>
            <a:r>
              <a:rPr lang="en-US" sz="4400" dirty="0" smtClean="0">
                <a:solidFill>
                  <a:srgbClr val="FF0000"/>
                </a:solidFill>
              </a:rPr>
              <a:t>2.Phương pháp và cách tiến hành:</a:t>
            </a:r>
            <a:endParaRPr lang="en-US" sz="4400" dirty="0"/>
          </a:p>
        </p:txBody>
      </p:sp>
      <p:sp>
        <p:nvSpPr>
          <p:cNvPr id="12" name="TextBox 11"/>
          <p:cNvSpPr txBox="1"/>
          <p:nvPr/>
        </p:nvSpPr>
        <p:spPr>
          <a:xfrm>
            <a:off x="1905000" y="3276600"/>
            <a:ext cx="184731" cy="369332"/>
          </a:xfrm>
          <a:prstGeom prst="rect">
            <a:avLst/>
          </a:prstGeom>
          <a:noFill/>
        </p:spPr>
        <p:txBody>
          <a:bodyPr wrap="square" rtlCol="0">
            <a:spAutoFit/>
          </a:bodyPr>
          <a:lstStyle/>
          <a:p>
            <a:endParaRPr lang="en-US"/>
          </a:p>
        </p:txBody>
      </p:sp>
      <p:sp>
        <p:nvSpPr>
          <p:cNvPr id="13" name="TextBox 12"/>
          <p:cNvSpPr txBox="1"/>
          <p:nvPr/>
        </p:nvSpPr>
        <p:spPr>
          <a:xfrm>
            <a:off x="0" y="1295400"/>
            <a:ext cx="8305800" cy="5016758"/>
          </a:xfrm>
          <a:prstGeom prst="rect">
            <a:avLst/>
          </a:prstGeom>
          <a:noFill/>
        </p:spPr>
        <p:txBody>
          <a:bodyPr wrap="square" rtlCol="0">
            <a:spAutoFit/>
          </a:bodyPr>
          <a:lstStyle/>
          <a:p>
            <a:r>
              <a:rPr lang="vi-VN" sz="2000" dirty="0"/>
              <a:t>a, Bài tập sao </a:t>
            </a:r>
            <a:r>
              <a:rPr lang="vi-VN" sz="2000" dirty="0" smtClean="0"/>
              <a:t>chép:</a:t>
            </a:r>
            <a:endParaRPr lang="vi-VN" sz="2000" dirty="0"/>
          </a:p>
          <a:p>
            <a:r>
              <a:rPr lang="vi-VN" sz="2000" dirty="0"/>
              <a:t>- Cô cho trẻ quan sát, nhận xét mẫu :</a:t>
            </a:r>
          </a:p>
          <a:p>
            <a:r>
              <a:rPr lang="vi-VN" sz="2000" dirty="0" smtClean="0"/>
              <a:t>- Đây </a:t>
            </a:r>
            <a:r>
              <a:rPr lang="vi-VN" sz="2000" dirty="0"/>
              <a:t>là gì ?  </a:t>
            </a:r>
            <a:endParaRPr lang="vi-VN" sz="2000" dirty="0" smtClean="0"/>
          </a:p>
          <a:p>
            <a:r>
              <a:rPr lang="vi-VN" sz="2000" dirty="0" smtClean="0"/>
              <a:t>- Ao </a:t>
            </a:r>
            <a:r>
              <a:rPr lang="vi-VN" sz="2000" dirty="0"/>
              <a:t>cá được xếp bằng gì ?</a:t>
            </a:r>
          </a:p>
          <a:p>
            <a:r>
              <a:rPr lang="vi-VN" sz="2000" dirty="0"/>
              <a:t>- </a:t>
            </a:r>
            <a:r>
              <a:rPr lang="vi-VN" sz="2000" dirty="0" smtClean="0"/>
              <a:t>Ao </a:t>
            </a:r>
            <a:r>
              <a:rPr lang="vi-VN" sz="2000" dirty="0"/>
              <a:t>cá được xếp giống hình gì ? </a:t>
            </a:r>
          </a:p>
          <a:p>
            <a:r>
              <a:rPr lang="vi-VN" sz="2000" dirty="0" smtClean="0"/>
              <a:t>- </a:t>
            </a:r>
            <a:r>
              <a:rPr lang="vi-VN" sz="2000" dirty="0"/>
              <a:t>Cô và trẻ cùng làm vừa làm cô vừa hướng dẫn trẻ thực hiện.</a:t>
            </a:r>
          </a:p>
          <a:p>
            <a:r>
              <a:rPr lang="vi-VN" sz="2000" dirty="0"/>
              <a:t>- Từ </a:t>
            </a:r>
            <a:r>
              <a:rPr lang="vi-VN" sz="2000" dirty="0" smtClean="0"/>
              <a:t>những </a:t>
            </a:r>
            <a:r>
              <a:rPr lang="vi-VN" sz="2000" dirty="0"/>
              <a:t>khối gỗ cô xếp thành ao cá, để xếp được ao cá đẹp các con cùng làm với cô nhé.</a:t>
            </a:r>
          </a:p>
          <a:p>
            <a:r>
              <a:rPr lang="vi-VN" sz="2000" dirty="0"/>
              <a:t>- Tay phải (Là tay cầm thìa) cô cầm khối gỗ các con lấy khối gỗ giống cô nào, cô đặt xuống sàn</a:t>
            </a:r>
            <a:r>
              <a:rPr lang="vi-VN" sz="2000" dirty="0" smtClean="0"/>
              <a:t>, </a:t>
            </a:r>
            <a:r>
              <a:rPr lang="vi-VN" sz="2000" dirty="0"/>
              <a:t>cô lấy tiếp khối gỗ xếp sát cạnh khối gỗ vừa xếp (Cô hỏi màu sắc của khối) cứ như vậy cô xếp quây lại nhau thành vòng tròn khép kín tạo thành ao cá. Sau khi xếp xong, cô cho những chú cá vào ao.</a:t>
            </a:r>
          </a:p>
          <a:p>
            <a:r>
              <a:rPr lang="vi-VN" sz="2000" dirty="0" smtClean="0"/>
              <a:t>- Cô </a:t>
            </a:r>
            <a:r>
              <a:rPr lang="vi-VN" sz="2000" dirty="0"/>
              <a:t>và các con đang làm gì? </a:t>
            </a:r>
            <a:endParaRPr lang="vi-VN" sz="2000" dirty="0" smtClean="0"/>
          </a:p>
          <a:p>
            <a:r>
              <a:rPr lang="vi-VN" sz="2000" dirty="0" smtClean="0"/>
              <a:t>- Chúng </a:t>
            </a:r>
            <a:r>
              <a:rPr lang="vi-VN" sz="2000" dirty="0"/>
              <a:t>mình xếp như thế nào?</a:t>
            </a:r>
          </a:p>
          <a:p>
            <a:r>
              <a:rPr lang="vi-VN" sz="2000" dirty="0"/>
              <a:t>- Nhận xét sản phẩm trẻ xếp</a:t>
            </a:r>
            <a:r>
              <a:rPr lang="vi-VN" sz="2000" dirty="0" smtClean="0"/>
              <a:t>.</a:t>
            </a:r>
            <a:endParaRPr lang="vi-VN" sz="2000" dirty="0"/>
          </a:p>
        </p:txBody>
      </p:sp>
      <p:sp>
        <p:nvSpPr>
          <p:cNvPr id="14" name="TextBox 13"/>
          <p:cNvSpPr txBox="1"/>
          <p:nvPr/>
        </p:nvSpPr>
        <p:spPr>
          <a:xfrm>
            <a:off x="1600200" y="4419600"/>
            <a:ext cx="1066800" cy="369332"/>
          </a:xfrm>
          <a:prstGeom prst="rect">
            <a:avLst/>
          </a:prstGeom>
          <a:noFill/>
        </p:spPr>
        <p:txBody>
          <a:bodyPr wrap="square" rtlCol="0">
            <a:spAutoFit/>
          </a:bodyPr>
          <a:lstStyle/>
          <a:p>
            <a:endParaRPr lang="en-US" dirty="0"/>
          </a:p>
        </p:txBody>
      </p:sp>
      <p:sp>
        <p:nvSpPr>
          <p:cNvPr id="24" name="TextBox 23"/>
          <p:cNvSpPr txBox="1"/>
          <p:nvPr/>
        </p:nvSpPr>
        <p:spPr>
          <a:xfrm>
            <a:off x="1600200" y="4724400"/>
            <a:ext cx="533400" cy="369332"/>
          </a:xfrm>
          <a:prstGeom prst="rect">
            <a:avLst/>
          </a:prstGeom>
          <a:noFill/>
        </p:spPr>
        <p:txBody>
          <a:bodyPr wrap="square" rtlCol="0">
            <a:spAutoFit/>
          </a:bodyPr>
          <a:lstStyle/>
          <a:p>
            <a:endParaRPr lang="en-US" dirty="0"/>
          </a:p>
        </p:txBody>
      </p:sp>
      <p:sp>
        <p:nvSpPr>
          <p:cNvPr id="26" name="TextBox 25"/>
          <p:cNvSpPr txBox="1"/>
          <p:nvPr/>
        </p:nvSpPr>
        <p:spPr>
          <a:xfrm>
            <a:off x="1371600" y="4572000"/>
            <a:ext cx="4572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24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video-155548074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16200000">
            <a:off x="1143000" y="-1143000"/>
            <a:ext cx="6858000" cy="9144000"/>
          </a:xfrm>
          <a:prstGeom prst="rect">
            <a:avLst/>
          </a:prstGeom>
        </p:spPr>
      </p:pic>
    </p:spTree>
    <p:extLst>
      <p:ext uri="{BB962C8B-B14F-4D97-AF65-F5344CB8AC3E}">
        <p14:creationId xmlns:p14="http://schemas.microsoft.com/office/powerpoint/2010/main" val="76382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4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19200" y="1371600"/>
            <a:ext cx="6858000" cy="3785652"/>
          </a:xfrm>
          <a:prstGeom prst="rect">
            <a:avLst/>
          </a:prstGeom>
          <a:noFill/>
        </p:spPr>
        <p:txBody>
          <a:bodyPr wrap="square" rtlCol="0">
            <a:spAutoFit/>
          </a:bodyPr>
          <a:lstStyle/>
          <a:p>
            <a:r>
              <a:rPr lang="en-US" sz="2400" dirty="0">
                <a:latin typeface="Times New Roman" pitchFamily="18" charset="0"/>
                <a:cs typeface="Times New Roman" pitchFamily="18" charset="0"/>
              </a:rPr>
              <a:t>b, Bài tập sáng tạo:</a:t>
            </a:r>
          </a:p>
          <a:p>
            <a:r>
              <a:rPr lang="en-US" sz="2400" dirty="0">
                <a:latin typeface="Times New Roman" pitchFamily="18" charset="0"/>
                <a:cs typeface="Times New Roman" pitchFamily="18" charset="0"/>
              </a:rPr>
              <a:t>Cô </a:t>
            </a:r>
            <a:r>
              <a:rPr lang="en-US" sz="2400" dirty="0" smtClean="0">
                <a:latin typeface="Times New Roman" pitchFamily="18" charset="0"/>
                <a:cs typeface="Times New Roman" pitchFamily="18" charset="0"/>
              </a:rPr>
              <a:t>cho </a:t>
            </a:r>
            <a:r>
              <a:rPr lang="en-US" sz="2400" dirty="0">
                <a:latin typeface="Times New Roman" pitchFamily="18" charset="0"/>
                <a:cs typeface="Times New Roman" pitchFamily="18" charset="0"/>
              </a:rPr>
              <a:t>trẻ về nhóm xếp, mỗi nhóm trẻ một rổ đồ dùng. Cô bao quát giúp đỡ trẻ chậm.</a:t>
            </a:r>
          </a:p>
          <a:p>
            <a:r>
              <a:rPr lang="en-US" sz="2400" dirty="0" smtClean="0">
                <a:latin typeface="Times New Roman" pitchFamily="18" charset="0"/>
                <a:cs typeface="Times New Roman" pitchFamily="18" charset="0"/>
              </a:rPr>
              <a:t>* Đàm thoại:</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 đang làm gì? </a:t>
            </a:r>
          </a:p>
          <a:p>
            <a:r>
              <a:rPr lang="en-US" sz="2400" dirty="0">
                <a:latin typeface="Times New Roman" pitchFamily="18" charset="0"/>
                <a:cs typeface="Times New Roman" pitchFamily="18" charset="0"/>
              </a:rPr>
              <a:t>- Xếp ao cá </a:t>
            </a:r>
            <a:r>
              <a:rPr lang="en-US" sz="2400" dirty="0" smtClean="0">
                <a:latin typeface="Times New Roman" pitchFamily="18" charset="0"/>
                <a:cs typeface="Times New Roman" pitchFamily="18" charset="0"/>
              </a:rPr>
              <a:t>như thế nào??</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Khối gỗ này màu gì? </a:t>
            </a:r>
          </a:p>
          <a:p>
            <a:r>
              <a:rPr lang="en-US" sz="2400" dirty="0">
                <a:latin typeface="Times New Roman" pitchFamily="18" charset="0"/>
                <a:cs typeface="Times New Roman" pitchFamily="18" charset="0"/>
              </a:rPr>
              <a:t>- Xếp ao cá để làm gì?</a:t>
            </a:r>
          </a:p>
          <a:p>
            <a:r>
              <a:rPr lang="en-US" sz="2400" dirty="0">
                <a:latin typeface="Times New Roman" pitchFamily="18" charset="0"/>
                <a:cs typeface="Times New Roman" pitchFamily="18" charset="0"/>
              </a:rPr>
              <a:t>- Cho trẻ làm đoàn tàu đi vòng quanh lớp để nhận xét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981200" y="1981200"/>
            <a:ext cx="6429680" cy="1015663"/>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Kết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thúc</a:t>
            </a:r>
            <a:r>
              <a:rPr lang="en-US" sz="3600" b="1" dirty="0" smtClean="0">
                <a:solidFill>
                  <a:srgbClr val="FF0000"/>
                </a:solidFill>
                <a:latin typeface="Times New Roman" pitchFamily="18" charset="0"/>
                <a:cs typeface="Times New Roman" pitchFamily="18" charset="0"/>
              </a:rPr>
              <a:t>:</a:t>
            </a:r>
            <a:r>
              <a:rPr lang="en-US" sz="3600" b="1" dirty="0" smtClean="0">
                <a:solidFill>
                  <a:srgbClr val="00B0F0"/>
                </a:solidFill>
                <a:latin typeface="Times New Roman" pitchFamily="18" charset="0"/>
                <a:cs typeface="Times New Roman" pitchFamily="18" charset="0"/>
              </a:rPr>
              <a:t/>
            </a:r>
            <a:br>
              <a:rPr lang="en-US" sz="3600" b="1" dirty="0" smtClean="0">
                <a:solidFill>
                  <a:srgbClr val="00B0F0"/>
                </a:solidFill>
                <a:latin typeface="Times New Roman" pitchFamily="18" charset="0"/>
                <a:cs typeface="Times New Roman" pitchFamily="18" charset="0"/>
              </a:rPr>
            </a:br>
            <a:r>
              <a:rPr lang="en-US" sz="2400" dirty="0" smtClean="0">
                <a:latin typeface="Times New Roman" pitchFamily="18" charset="0"/>
                <a:cs typeface="Times New Roman" pitchFamily="18" charset="0"/>
              </a:rPr>
              <a:t>C</a:t>
            </a:r>
            <a:r>
              <a:rPr lang="pt-BR" sz="2400" dirty="0" smtClean="0">
                <a:latin typeface="Times New Roman" pitchFamily="18" charset="0"/>
                <a:cs typeface="Times New Roman" pitchFamily="18" charset="0"/>
              </a:rPr>
              <a:t>ô nhận xét tiết học động viên khen ngợi trẻ.</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536</Words>
  <Application>Microsoft Office PowerPoint</Application>
  <PresentationFormat>On-screen Show (4:3)</PresentationFormat>
  <Paragraphs>57</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MayTinhDucDung</dc:creator>
  <cp:lastModifiedBy>Admin</cp:lastModifiedBy>
  <cp:revision>39</cp:revision>
  <dcterms:created xsi:type="dcterms:W3CDTF">2018-09-25T06:38:53Z</dcterms:created>
  <dcterms:modified xsi:type="dcterms:W3CDTF">2023-01-15T09:40:44Z</dcterms:modified>
</cp:coreProperties>
</file>