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92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93" r:id="rId18"/>
    <p:sldId id="276" r:id="rId19"/>
    <p:sldId id="277" r:id="rId20"/>
    <p:sldId id="278" r:id="rId21"/>
    <p:sldId id="279" r:id="rId22"/>
    <p:sldId id="280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CCFF"/>
    <a:srgbClr val="FFFFFF"/>
    <a:srgbClr val="FF99FF"/>
    <a:srgbClr val="66FF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2C5BD-6E75-46FF-9DCF-B315CB64CD96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FEF9A-E567-4B69-A119-8581C185C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1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0AF6A8-C6F4-4A1D-AC44-CD1D725629F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BF73-4065-4828-B996-0E6FA29D76F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CCB-1908-44EB-952C-C540BE619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3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BF73-4065-4828-B996-0E6FA29D76F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CCB-1908-44EB-952C-C540BE619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9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BF73-4065-4828-B996-0E6FA29D76F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CCB-1908-44EB-952C-C540BE619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33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C8786-C5D2-4E87-BF0F-CA5AE56E2FB1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4D44E-432F-4B56-8108-F363B7DDF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5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BF73-4065-4828-B996-0E6FA29D76F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CCB-1908-44EB-952C-C540BE619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7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BF73-4065-4828-B996-0E6FA29D76F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CCB-1908-44EB-952C-C540BE619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2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BF73-4065-4828-B996-0E6FA29D76F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CCB-1908-44EB-952C-C540BE619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8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BF73-4065-4828-B996-0E6FA29D76F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CCB-1908-44EB-952C-C540BE619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0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BF73-4065-4828-B996-0E6FA29D76F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CCB-1908-44EB-952C-C540BE619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2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BF73-4065-4828-B996-0E6FA29D76F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CCB-1908-44EB-952C-C540BE619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BF73-4065-4828-B996-0E6FA29D76F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CCB-1908-44EB-952C-C540BE619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6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BF73-4065-4828-B996-0E6FA29D76F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0CCB-1908-44EB-952C-C540BE619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8BF73-4065-4828-B996-0E6FA29D76F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F0CCB-1908-44EB-952C-C540BE619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0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7.png"/><Relationship Id="rId7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microsoft.com/office/2007/relationships/hdphoto" Target="../media/hdphoto4.wdp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gif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1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8.png"/><Relationship Id="rId12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microsoft.com/office/2007/relationships/hdphoto" Target="../media/hdphoto4.wdp"/><Relationship Id="rId11" Type="http://schemas.openxmlformats.org/officeDocument/2006/relationships/image" Target="../media/image10.png"/><Relationship Id="rId5" Type="http://schemas.openxmlformats.org/officeDocument/2006/relationships/image" Target="../media/image17.png"/><Relationship Id="rId15" Type="http://schemas.openxmlformats.org/officeDocument/2006/relationships/image" Target="../media/image19.jpeg"/><Relationship Id="rId10" Type="http://schemas.microsoft.com/office/2007/relationships/hdphoto" Target="../media/hdphoto1.wdp"/><Relationship Id="rId4" Type="http://schemas.openxmlformats.org/officeDocument/2006/relationships/image" Target="../media/image21.emf"/><Relationship Id="rId9" Type="http://schemas.openxmlformats.org/officeDocument/2006/relationships/image" Target="../media/image9.png"/><Relationship Id="rId1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4.wdp"/><Relationship Id="rId3" Type="http://schemas.openxmlformats.org/officeDocument/2006/relationships/oleObject" Target="../embeddings/oleObject4.bin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microsoft.com/office/2007/relationships/hdphoto" Target="../media/hdphoto5.wdp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12.jpeg"/><Relationship Id="rId4" Type="http://schemas.openxmlformats.org/officeDocument/2006/relationships/image" Target="../media/image21.emf"/><Relationship Id="rId9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B&#224;n%20tay%20m&#7865;.mp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hicken%20dan.mp3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T&#7853;p%20&#273;&#7871;m%20-%20Xu&#226;n%20Mai%20-%20320%20lyrics_%20upload%20b&#7903;i%20a77621411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audio" Target="../media/audio5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T&#7853;p%20&#273;&#7871;m%20-%20Xu&#226;n%20Mai%20-%20320%20lyrics_%20upload%20b&#7903;i%20a77621411.mp3" TargetMode="External"/><Relationship Id="rId6" Type="http://schemas.openxmlformats.org/officeDocument/2006/relationships/image" Target="../media/image5.gif"/><Relationship Id="rId5" Type="http://schemas.openxmlformats.org/officeDocument/2006/relationships/hyperlink" Target="file:///F:\Thi%20m,n\V.A%20&#8211;%20&#272;&#224;n%20G&#224;%20Con.mp3" TargetMode="Externa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Uy%20V&#361;%20&#8211;%20G&#224;%20tr&#7889;ng%20th&#7893;i%20k&#232;n.mp3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B&#233;%20Thanh%20Th&#7843;o%20&#8211;%20&#272;&#224;n%20G&#224;%20Trong%20S&#226;n.mp3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hyperlink" Target="B&#224;n%20tay%20m&#7865;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752600" y="2849563"/>
            <a:ext cx="6096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3200" b="1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Đề tài: Làm quen với chữ </a:t>
            </a:r>
            <a:r>
              <a:rPr lang="nl-NL" sz="3200" b="1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n,m</a:t>
            </a:r>
            <a:endParaRPr lang="nl-NL" sz="3200" b="1" dirty="0">
              <a:solidFill>
                <a:srgbClr val="190DB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b="1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Chủ đề: Động vật</a:t>
            </a:r>
          </a:p>
          <a:p>
            <a:r>
              <a:rPr lang="nl-NL" sz="3200" b="1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Độ tuổi: 5 – 6 tuổi</a:t>
            </a:r>
            <a:endParaRPr lang="en-US" sz="3200" b="1" dirty="0">
              <a:solidFill>
                <a:srgbClr val="190D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7" descr="nhom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10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nhom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5334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nhom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336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nhom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33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nhom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626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7" descr="nhom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914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7" descr="nhom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8192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7" descr="nhom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102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7" descr="nhom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57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nhom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288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7" descr="nhom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0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7" descr="nhom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7" descr="nhom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 descr="nhom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25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7" descr="nhom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7" descr="nhom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9812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7" descr="nhom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800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7" descr="nhom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276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0" descr="nhom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9" descr="nhom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Rectangle 1"/>
          <p:cNvSpPr>
            <a:spLocks noChangeArrowheads="1"/>
          </p:cNvSpPr>
          <p:nvPr/>
        </p:nvSpPr>
        <p:spPr bwMode="auto">
          <a:xfrm>
            <a:off x="1309687" y="520268"/>
            <a:ext cx="6581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b="1" dirty="0">
                <a:solidFill>
                  <a:srgbClr val="FF0000"/>
                </a:solidFill>
              </a:rPr>
              <a:t>PHÒNG GD&amp;ĐT </a:t>
            </a:r>
            <a:r>
              <a:rPr lang="en-US" sz="2400" b="1" dirty="0" smtClean="0">
                <a:solidFill>
                  <a:srgbClr val="FF0000"/>
                </a:solidFill>
              </a:rPr>
              <a:t>QUẬN LONG BIÊN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sz="2400" b="1" dirty="0">
                <a:solidFill>
                  <a:srgbClr val="FF0000"/>
                </a:solidFill>
              </a:rPr>
              <a:t>TRƯỜNG MẦM NON </a:t>
            </a:r>
            <a:r>
              <a:rPr lang="en-US" sz="2400" b="1" dirty="0" smtClean="0">
                <a:solidFill>
                  <a:srgbClr val="FF0000"/>
                </a:solidFill>
              </a:rPr>
              <a:t>BẮC CẦU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96" name="Rectangle 25"/>
          <p:cNvSpPr>
            <a:spLocks noChangeArrowheads="1"/>
          </p:cNvSpPr>
          <p:nvPr/>
        </p:nvSpPr>
        <p:spPr bwMode="auto">
          <a:xfrm>
            <a:off x="914400" y="3922713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7" name="Rectangle 26"/>
          <p:cNvSpPr>
            <a:spLocks noChangeArrowheads="1"/>
          </p:cNvSpPr>
          <p:nvPr/>
        </p:nvSpPr>
        <p:spPr bwMode="auto">
          <a:xfrm>
            <a:off x="1434885" y="1795176"/>
            <a:ext cx="6045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chemeClr val="tx2"/>
                </a:solidFill>
              </a:rPr>
              <a:t>LĨNH VỰC PHÁT TRIỂN NGÔN NGỮ</a:t>
            </a:r>
          </a:p>
        </p:txBody>
      </p:sp>
      <p:sp>
        <p:nvSpPr>
          <p:cNvPr id="3098" name="Rectangle 1"/>
          <p:cNvSpPr>
            <a:spLocks noChangeArrowheads="1"/>
          </p:cNvSpPr>
          <p:nvPr/>
        </p:nvSpPr>
        <p:spPr bwMode="auto">
          <a:xfrm>
            <a:off x="1752600" y="4468017"/>
            <a:ext cx="38724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nl-NL" sz="2400" b="1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Nguyễn Thị Linh</a:t>
            </a:r>
            <a:endParaRPr lang="en-US" sz="2400" b="1" dirty="0">
              <a:solidFill>
                <a:srgbClr val="190DB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483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ature-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51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85800" y="398463"/>
            <a:ext cx="7958138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b="1" dirty="0" err="1">
                <a:solidFill>
                  <a:srgbClr val="CC0000"/>
                </a:solidFill>
                <a:latin typeface="Century Gothic" pitchFamily="34" charset="0"/>
              </a:rPr>
              <a:t>Câ</a:t>
            </a:r>
            <a:r>
              <a:rPr lang="en-US" sz="4800" b="1" dirty="0" err="1">
                <a:solidFill>
                  <a:srgbClr val="CC0000"/>
                </a:solidFill>
                <a:latin typeface=".VnAvant" pitchFamily="34" charset="0"/>
              </a:rPr>
              <a:t>u</a:t>
            </a:r>
            <a:r>
              <a:rPr lang="en-US" sz="4800" b="1" dirty="0">
                <a:solidFill>
                  <a:srgbClr val="CC0000"/>
                </a:solidFill>
                <a:latin typeface="Century Gothic" pitchFamily="34" charset="0"/>
              </a:rPr>
              <a:t> </a:t>
            </a:r>
            <a:r>
              <a:rPr lang="en-US" sz="4800" b="1" dirty="0" err="1">
                <a:solidFill>
                  <a:srgbClr val="CC0000"/>
                </a:solidFill>
                <a:latin typeface="Century Gothic" pitchFamily="34" charset="0"/>
              </a:rPr>
              <a:t>đố</a:t>
            </a:r>
            <a:r>
              <a:rPr lang="en-US" sz="4800" b="1" dirty="0">
                <a:solidFill>
                  <a:srgbClr val="CC0000"/>
                </a:solidFill>
                <a:latin typeface="Century Gothic" pitchFamily="34" charset="0"/>
              </a:rPr>
              <a:t>:</a:t>
            </a:r>
          </a:p>
          <a:p>
            <a:pPr algn="ctr" eaLnBrk="1" hangingPunct="1">
              <a:defRPr/>
            </a:pPr>
            <a:endParaRPr lang="en-US" b="1" dirty="0">
              <a:latin typeface="Century Gothic" pitchFamily="34" charset="0"/>
            </a:endParaRPr>
          </a:p>
          <a:p>
            <a:pPr algn="ctr" eaLnBrk="1" hangingPunct="1">
              <a:defRPr/>
            </a:pPr>
            <a:endParaRPr lang="en-US" b="1" dirty="0">
              <a:latin typeface="Century Gothic" pitchFamily="34" charset="0"/>
            </a:endParaRPr>
          </a:p>
          <a:p>
            <a:pPr algn="ctr" eaLnBrk="1" hangingPunct="1">
              <a:defRPr/>
            </a:pPr>
            <a:r>
              <a:rPr lang="en-US" sz="5400" b="1" dirty="0" err="1">
                <a:latin typeface="Century Gothic" pitchFamily="34" charset="0"/>
              </a:rPr>
              <a:t>Đôi</a:t>
            </a:r>
            <a:r>
              <a:rPr lang="en-US" sz="5400" b="1" dirty="0">
                <a:latin typeface="Century Gothic" pitchFamily="34" charset="0"/>
              </a:rPr>
              <a:t> </a:t>
            </a:r>
            <a:r>
              <a:rPr lang="en-US" sz="5400" b="1" dirty="0" err="1">
                <a:latin typeface="Century Gothic" pitchFamily="34" charset="0"/>
              </a:rPr>
              <a:t>mắt</a:t>
            </a:r>
            <a:r>
              <a:rPr lang="en-US" sz="5400" b="1" dirty="0">
                <a:latin typeface="Century Gothic" pitchFamily="34" charset="0"/>
              </a:rPr>
              <a:t> long </a:t>
            </a:r>
            <a:r>
              <a:rPr lang="en-US" sz="5400" b="1" dirty="0" err="1">
                <a:latin typeface="Century Gothic" pitchFamily="34" charset="0"/>
              </a:rPr>
              <a:t>lanh</a:t>
            </a:r>
            <a:endParaRPr lang="en-US" sz="5400" b="1" dirty="0">
              <a:latin typeface="Century Gothic" pitchFamily="34" charset="0"/>
            </a:endParaRPr>
          </a:p>
          <a:p>
            <a:pPr algn="ctr" eaLnBrk="1" hangingPunct="1">
              <a:defRPr/>
            </a:pPr>
            <a:r>
              <a:rPr lang="en-US" sz="5400" b="1" dirty="0" err="1">
                <a:latin typeface="Century Gothic" pitchFamily="34" charset="0"/>
              </a:rPr>
              <a:t>Mà</a:t>
            </a:r>
            <a:r>
              <a:rPr lang="en-US" sz="5400" b="1" dirty="0" err="1">
                <a:latin typeface="+mj-lt"/>
              </a:rPr>
              <a:t>u</a:t>
            </a:r>
            <a:r>
              <a:rPr lang="en-US" sz="5400" b="1" dirty="0">
                <a:latin typeface="Century Gothic" pitchFamily="34" charset="0"/>
              </a:rPr>
              <a:t> </a:t>
            </a:r>
            <a:r>
              <a:rPr lang="en-US" sz="5400" b="1" dirty="0" err="1">
                <a:latin typeface="Century Gothic" pitchFamily="34" charset="0"/>
              </a:rPr>
              <a:t>xanh</a:t>
            </a:r>
            <a:r>
              <a:rPr lang="en-US" sz="5400" b="1" dirty="0">
                <a:latin typeface="Century Gothic" pitchFamily="34" charset="0"/>
              </a:rPr>
              <a:t> </a:t>
            </a:r>
            <a:r>
              <a:rPr lang="en-US" sz="5400" b="1" dirty="0" err="1">
                <a:latin typeface="Century Gothic" pitchFamily="34" charset="0"/>
              </a:rPr>
              <a:t>trong</a:t>
            </a:r>
            <a:r>
              <a:rPr lang="en-US" sz="5400" b="1" dirty="0">
                <a:latin typeface="Century Gothic" pitchFamily="34" charset="0"/>
              </a:rPr>
              <a:t> </a:t>
            </a:r>
            <a:r>
              <a:rPr lang="en-US" sz="5400" b="1" dirty="0" err="1">
                <a:latin typeface="Century Gothic" pitchFamily="34" charset="0"/>
              </a:rPr>
              <a:t>s</a:t>
            </a:r>
            <a:r>
              <a:rPr lang="en-US" sz="5400" b="1" dirty="0" err="1">
                <a:latin typeface="+mj-lt"/>
              </a:rPr>
              <a:t>u</a:t>
            </a:r>
            <a:r>
              <a:rPr lang="en-US" sz="5400" b="1" dirty="0" err="1">
                <a:latin typeface="Century Gothic" pitchFamily="34" charset="0"/>
              </a:rPr>
              <a:t>ốt</a:t>
            </a:r>
            <a:endParaRPr lang="en-US" sz="5400" b="1" dirty="0">
              <a:latin typeface="Century Gothic" pitchFamily="34" charset="0"/>
            </a:endParaRPr>
          </a:p>
          <a:p>
            <a:pPr algn="ctr" eaLnBrk="1" hangingPunct="1">
              <a:defRPr/>
            </a:pPr>
            <a:r>
              <a:rPr lang="en-US" sz="5400" b="1" dirty="0" err="1">
                <a:latin typeface="Century Gothic" pitchFamily="34" charset="0"/>
              </a:rPr>
              <a:t>Chân</a:t>
            </a:r>
            <a:r>
              <a:rPr lang="en-US" sz="5400" b="1" dirty="0">
                <a:latin typeface="Century Gothic" pitchFamily="34" charset="0"/>
              </a:rPr>
              <a:t> </a:t>
            </a:r>
            <a:r>
              <a:rPr lang="en-US" sz="5400" b="1" dirty="0" err="1">
                <a:latin typeface="Century Gothic" pitchFamily="34" charset="0"/>
              </a:rPr>
              <a:t>có</a:t>
            </a:r>
            <a:r>
              <a:rPr lang="en-US" sz="5400" b="1" dirty="0">
                <a:latin typeface="Century Gothic" pitchFamily="34" charset="0"/>
              </a:rPr>
              <a:t> </a:t>
            </a:r>
            <a:r>
              <a:rPr lang="en-US" sz="5400" b="1" dirty="0" err="1">
                <a:latin typeface="Century Gothic" pitchFamily="34" charset="0"/>
              </a:rPr>
              <a:t>móng</a:t>
            </a:r>
            <a:r>
              <a:rPr lang="en-US" sz="5400" b="1" dirty="0">
                <a:latin typeface="Century Gothic" pitchFamily="34" charset="0"/>
              </a:rPr>
              <a:t> </a:t>
            </a:r>
            <a:r>
              <a:rPr lang="en-US" sz="5400" b="1" dirty="0" err="1">
                <a:latin typeface="Century Gothic" pitchFamily="34" charset="0"/>
              </a:rPr>
              <a:t>v</a:t>
            </a:r>
            <a:r>
              <a:rPr lang="en-US" sz="5400" b="1" dirty="0" err="1">
                <a:latin typeface="+mn-lt"/>
              </a:rPr>
              <a:t>u</a:t>
            </a:r>
            <a:r>
              <a:rPr lang="en-US" sz="5400" b="1" dirty="0" err="1">
                <a:latin typeface="Century Gothic" pitchFamily="34" charset="0"/>
              </a:rPr>
              <a:t>ốt</a:t>
            </a:r>
            <a:endParaRPr lang="en-US" sz="5400" b="1" dirty="0">
              <a:latin typeface="Century Gothic" pitchFamily="34" charset="0"/>
            </a:endParaRPr>
          </a:p>
          <a:p>
            <a:pPr algn="ctr" eaLnBrk="1" hangingPunct="1">
              <a:defRPr/>
            </a:pPr>
            <a:r>
              <a:rPr lang="en-US" sz="5400" b="1" dirty="0" err="1">
                <a:latin typeface="Century Gothic" pitchFamily="34" charset="0"/>
              </a:rPr>
              <a:t>Vồ</a:t>
            </a:r>
            <a:r>
              <a:rPr lang="en-US" sz="5400" b="1" dirty="0">
                <a:latin typeface="Century Gothic" pitchFamily="34" charset="0"/>
              </a:rPr>
              <a:t> </a:t>
            </a:r>
            <a:r>
              <a:rPr lang="en-US" sz="5400" b="1" dirty="0" err="1">
                <a:latin typeface="Century Gothic" pitchFamily="34" charset="0"/>
              </a:rPr>
              <a:t>ch</a:t>
            </a:r>
            <a:r>
              <a:rPr lang="en-US" sz="5400" b="1" dirty="0" err="1">
                <a:latin typeface="+mn-lt"/>
              </a:rPr>
              <a:t>u</a:t>
            </a:r>
            <a:r>
              <a:rPr lang="en-US" sz="5400" b="1" dirty="0" err="1">
                <a:latin typeface="Century Gothic" pitchFamily="34" charset="0"/>
              </a:rPr>
              <a:t>ột</a:t>
            </a:r>
            <a:r>
              <a:rPr lang="en-US" sz="5400" b="1" dirty="0">
                <a:latin typeface="Century Gothic" pitchFamily="34" charset="0"/>
              </a:rPr>
              <a:t> </a:t>
            </a:r>
            <a:r>
              <a:rPr lang="en-US" sz="5400" b="1" dirty="0" err="1">
                <a:latin typeface="Century Gothic" pitchFamily="34" charset="0"/>
              </a:rPr>
              <a:t>rất</a:t>
            </a:r>
            <a:r>
              <a:rPr lang="en-US" sz="5400" b="1" dirty="0">
                <a:latin typeface="Century Gothic" pitchFamily="34" charset="0"/>
              </a:rPr>
              <a:t> </a:t>
            </a:r>
            <a:r>
              <a:rPr lang="en-US" sz="5400" b="1" dirty="0" err="1">
                <a:latin typeface="Century Gothic" pitchFamily="34" charset="0"/>
              </a:rPr>
              <a:t>tài</a:t>
            </a:r>
            <a:endParaRPr lang="en-US" sz="5400" b="1" dirty="0">
              <a:latin typeface="Century Gothic" pitchFamily="34" charset="0"/>
            </a:endParaRPr>
          </a:p>
          <a:p>
            <a:pPr algn="ctr" eaLnBrk="1" hangingPunct="1">
              <a:defRPr/>
            </a:pPr>
            <a:endParaRPr lang="en-US" sz="2400" b="1" dirty="0">
              <a:latin typeface="Century Gothic" pitchFamily="34" charset="0"/>
            </a:endParaRPr>
          </a:p>
          <a:p>
            <a:pPr algn="ctr" eaLnBrk="1" hangingPunct="1">
              <a:defRPr/>
            </a:pPr>
            <a:r>
              <a:rPr lang="en-US" sz="4800" i="1" dirty="0">
                <a:solidFill>
                  <a:srgbClr val="FF0000"/>
                </a:solidFill>
                <a:latin typeface="Century Gothic" pitchFamily="34" charset="0"/>
              </a:rPr>
              <a:t>                       </a:t>
            </a:r>
            <a:r>
              <a:rPr lang="en-US" sz="4800" i="1" dirty="0" err="1">
                <a:solidFill>
                  <a:srgbClr val="FF0000"/>
                </a:solidFill>
                <a:latin typeface="Century Gothic" pitchFamily="34" charset="0"/>
              </a:rPr>
              <a:t>Là</a:t>
            </a:r>
            <a:r>
              <a:rPr lang="en-US" sz="4800" i="1" dirty="0">
                <a:solidFill>
                  <a:srgbClr val="FF0000"/>
                </a:solidFill>
                <a:latin typeface="Century Gothic" pitchFamily="34" charset="0"/>
              </a:rPr>
              <a:t> con </a:t>
            </a:r>
            <a:r>
              <a:rPr lang="en-US" sz="4800" i="1" dirty="0" err="1">
                <a:solidFill>
                  <a:srgbClr val="FF0000"/>
                </a:solidFill>
                <a:latin typeface="Century Gothic" pitchFamily="34" charset="0"/>
              </a:rPr>
              <a:t>gì</a:t>
            </a:r>
            <a:r>
              <a:rPr lang="en-US" sz="4800" i="1" dirty="0">
                <a:solidFill>
                  <a:srgbClr val="FF0000"/>
                </a:solidFill>
                <a:latin typeface=".VnBlack" pitchFamily="34" charset="0"/>
              </a:rPr>
              <a:t>?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-304800" y="-533400"/>
            <a:ext cx="5029200" cy="7683500"/>
          </a:xfrm>
          <a:prstGeom prst="rect">
            <a:avLst/>
          </a:prstGeom>
          <a:solidFill>
            <a:srgbClr val="190D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648200" y="-533400"/>
            <a:ext cx="4800600" cy="7683500"/>
          </a:xfrm>
          <a:prstGeom prst="rect">
            <a:avLst/>
          </a:prstGeom>
          <a:solidFill>
            <a:srgbClr val="190D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/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3378200" y="1441450"/>
            <a:ext cx="2573338" cy="37338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7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pic>
        <p:nvPicPr>
          <p:cNvPr id="10" name="Picture 42" descr="1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314700"/>
            <a:ext cx="3733800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553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09600" y="5486400"/>
            <a:ext cx="381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13000" b="1" dirty="0">
                <a:solidFill>
                  <a:srgbClr val="0000FF"/>
                </a:solidFill>
                <a:latin typeface="Century Gothic" pitchFamily="34" charset="0"/>
              </a:rPr>
              <a:t>con</a:t>
            </a:r>
            <a:r>
              <a:rPr lang="en-US" sz="13800" b="1" dirty="0">
                <a:solidFill>
                  <a:srgbClr val="0000FF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00200" y="2209800"/>
            <a:ext cx="7778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3000" b="1" dirty="0">
                <a:solidFill>
                  <a:srgbClr val="33CC33"/>
                </a:solidFill>
                <a:latin typeface="Century Gothic" pitchFamily="34" charset="0"/>
              </a:rPr>
              <a:t>o</a:t>
            </a:r>
            <a:endParaRPr lang="en-US" sz="13000" dirty="0">
              <a:solidFill>
                <a:srgbClr val="33CC33"/>
              </a:solidFill>
              <a:latin typeface="Century Gothic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667000" y="2209800"/>
            <a:ext cx="11842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33CC33"/>
                </a:solidFill>
                <a:latin typeface="Century Gothic" pitchFamily="34" charset="0"/>
              </a:rPr>
              <a:t>n</a:t>
            </a:r>
            <a:endParaRPr lang="en-US" sz="13000" dirty="0">
              <a:solidFill>
                <a:srgbClr val="33CC33"/>
              </a:solidFill>
              <a:latin typeface="Century Gothic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495800" y="5486400"/>
            <a:ext cx="441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13000" b="1" dirty="0" err="1">
                <a:solidFill>
                  <a:srgbClr val="0000FF"/>
                </a:solidFill>
                <a:latin typeface="Century Gothic" pitchFamily="34" charset="0"/>
              </a:rPr>
              <a:t>meo</a:t>
            </a:r>
            <a:r>
              <a:rPr lang="en-US" sz="13800" b="1" dirty="0">
                <a:latin typeface="Century Gothic" pitchFamily="34" charset="0"/>
              </a:rPr>
              <a:t> </a:t>
            </a:r>
          </a:p>
        </p:txBody>
      </p:sp>
      <p:sp>
        <p:nvSpPr>
          <p:cNvPr id="15" name="Chỗ dành sẵn cho Nội dung 2"/>
          <p:cNvSpPr txBox="1">
            <a:spLocks/>
          </p:cNvSpPr>
          <p:nvPr/>
        </p:nvSpPr>
        <p:spPr bwMode="auto">
          <a:xfrm rot="-1281411">
            <a:off x="6494463" y="4924425"/>
            <a:ext cx="53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15500" dirty="0">
                <a:solidFill>
                  <a:srgbClr val="0000FF"/>
                </a:solidFill>
              </a:rPr>
              <a:t>`</a:t>
            </a:r>
            <a:endParaRPr lang="vi-VN" sz="155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096000" y="2209800"/>
            <a:ext cx="7778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3000" b="1" dirty="0">
                <a:solidFill>
                  <a:srgbClr val="33CC33"/>
                </a:solidFill>
                <a:latin typeface="Century Gothic" pitchFamily="34" charset="0"/>
              </a:rPr>
              <a:t>e</a:t>
            </a:r>
            <a:endParaRPr lang="en-US" sz="13000" dirty="0">
              <a:solidFill>
                <a:srgbClr val="33CC33"/>
              </a:solidFill>
              <a:latin typeface="Century Gothic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162800" y="2209800"/>
            <a:ext cx="12525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33CC33"/>
                </a:solidFill>
                <a:latin typeface="Century Gothic" pitchFamily="34" charset="0"/>
              </a:rPr>
              <a:t>o</a:t>
            </a:r>
            <a:endParaRPr lang="en-US" sz="13000" dirty="0">
              <a:solidFill>
                <a:srgbClr val="33CC33"/>
              </a:solidFill>
              <a:latin typeface="Century Gothic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556125" y="2209800"/>
            <a:ext cx="7778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3000" b="1">
                <a:solidFill>
                  <a:srgbClr val="FF0000"/>
                </a:solidFill>
                <a:latin typeface="Century Gothic" pitchFamily="34" charset="0"/>
              </a:rPr>
              <a:t>m</a:t>
            </a:r>
            <a:endParaRPr lang="en-US" sz="130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93725" y="2209800"/>
            <a:ext cx="7778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3000" b="1" dirty="0">
                <a:solidFill>
                  <a:srgbClr val="33CC33"/>
                </a:solidFill>
                <a:latin typeface="Century Gothic" pitchFamily="34" charset="0"/>
              </a:rPr>
              <a:t>c</a:t>
            </a:r>
            <a:endParaRPr lang="en-US" sz="13000" dirty="0">
              <a:solidFill>
                <a:srgbClr val="33CC3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64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0417 -0.41666 " pathEditMode="relative" rAng="0" ptsTypes="AA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083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00365 -0.42014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2101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0416 -0.41666 " pathEditMode="relative" rAng="0" ptsTypes="AA">
                                      <p:cBhvr>
                                        <p:cTn id="4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1" grpId="3"/>
      <p:bldP spid="12" grpId="0"/>
      <p:bldP spid="13" grpId="0"/>
      <p:bldP spid="14" grpId="0"/>
      <p:bldP spid="14" grpId="1"/>
      <p:bldP spid="14" grpId="2"/>
      <p:bldP spid="14" grpId="3"/>
      <p:bldP spid="15" grpId="0"/>
      <p:bldP spid="15" grpId="1"/>
      <p:bldP spid="15" grpId="2"/>
      <p:bldP spid="15" grpId="3"/>
      <p:bldP spid="16" grpId="0"/>
      <p:bldP spid="17" grpId="0"/>
      <p:bldP spid="10" grpId="0"/>
      <p:bldP spid="10" grpId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2727325" y="381000"/>
            <a:ext cx="77787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Century Gothic" pitchFamily="34" charset="0"/>
              </a:rPr>
              <a:t>m</a:t>
            </a:r>
            <a:endParaRPr lang="en-US" sz="287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559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2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22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22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1" grpId="1"/>
      <p:bldP spid="12291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220200" cy="6781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9" descr="C:\Users\HP\Desktop\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62163"/>
            <a:ext cx="5334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snap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547688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 descr="C:\Users\HP\Desktop\2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71688"/>
            <a:ext cx="1327150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Oval 5"/>
          <p:cNvSpPr>
            <a:spLocks noChangeArrowheads="1"/>
          </p:cNvSpPr>
          <p:nvPr/>
        </p:nvSpPr>
        <p:spPr bwMode="auto">
          <a:xfrm>
            <a:off x="4953000" y="2286000"/>
            <a:ext cx="152400" cy="304800"/>
          </a:xfrm>
          <a:prstGeom prst="ellipse">
            <a:avLst/>
          </a:prstGeom>
          <a:gradFill rotWithShape="1">
            <a:gsLst>
              <a:gs pos="100000">
                <a:srgbClr val="F20000"/>
              </a:gs>
              <a:gs pos="100000">
                <a:srgbClr val="A00000"/>
              </a:gs>
              <a:gs pos="99000">
                <a:srgbClr val="E60000"/>
              </a:gs>
              <a:gs pos="100000">
                <a:srgbClr val="FF0000"/>
              </a:gs>
            </a:gsLst>
            <a:lin ang="2700000" scaled="1"/>
          </a:gradFill>
          <a:ln w="9525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21" name="Picture 6" descr="C:\Users\HP\Desktop\2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1295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untitled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184467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snap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1981200"/>
            <a:ext cx="16335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61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4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2202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90600" y="1676400"/>
            <a:ext cx="32004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9000" b="1">
                <a:solidFill>
                  <a:srgbClr val="FF0000"/>
                </a:solidFill>
                <a:latin typeface=".VnAvant" pitchFamily="34" charset="0"/>
                <a:cs typeface="Arial" charset="0"/>
              </a:rPr>
              <a:t>M</a:t>
            </a:r>
          </a:p>
        </p:txBody>
      </p:sp>
      <p:pic>
        <p:nvPicPr>
          <p:cNvPr id="9" name="Picture 11" descr="snap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2101850"/>
            <a:ext cx="2090737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581400" y="2057400"/>
            <a:ext cx="30480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0" b="1">
                <a:solidFill>
                  <a:srgbClr val="FF0000"/>
                </a:solidFill>
                <a:latin typeface=".VnAvant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57186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15364" name="Object 3"/>
          <p:cNvGraphicFramePr>
            <a:graphicFrameLocks noChangeAspect="1"/>
          </p:cNvGraphicFramePr>
          <p:nvPr/>
        </p:nvGraphicFramePr>
        <p:xfrm>
          <a:off x="0" y="-171450"/>
          <a:ext cx="9144000" cy="702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Slide" r:id="rId4" imgW="4570610" imgH="3427576" progId="PowerPoint.Slide.8">
                  <p:embed/>
                </p:oleObj>
              </mc:Choice>
              <mc:Fallback>
                <p:oleObj name="Slide" r:id="rId4" imgW="4570610" imgH="3427576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71450"/>
                        <a:ext cx="9144000" cy="7029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1828800" y="76200"/>
            <a:ext cx="5410200" cy="152400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2133600" y="304800"/>
            <a:ext cx="49530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236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solidFill>
                  <a:srgbClr val="190DB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n-US" sz="3600" b="1" kern="10" dirty="0">
                <a:solidFill>
                  <a:srgbClr val="291AEE"/>
                </a:solidFill>
                <a:latin typeface="Century Gothic" pitchFamily="34" charset="0"/>
                <a:cs typeface="Times New Roman"/>
              </a:rPr>
              <a:t>chúng mình vừa làm quen chữ cái gì?    </a:t>
            </a:r>
          </a:p>
        </p:txBody>
      </p:sp>
      <p:sp>
        <p:nvSpPr>
          <p:cNvPr id="7" name="Hình chữ nhật 21"/>
          <p:cNvSpPr>
            <a:spLocks noChangeArrowheads="1"/>
          </p:cNvSpPr>
          <p:nvPr/>
        </p:nvSpPr>
        <p:spPr bwMode="auto">
          <a:xfrm>
            <a:off x="2362200" y="2971800"/>
            <a:ext cx="4953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291AEE"/>
                </a:solidFill>
                <a:latin typeface=".VnAvant" pitchFamily="34" charset="0"/>
              </a:rPr>
              <a:t>2 :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e</a:t>
            </a:r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 -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ê</a:t>
            </a:r>
            <a:endParaRPr lang="vi-VN" sz="9600" dirty="0">
              <a:solidFill>
                <a:srgbClr val="FF0000"/>
              </a:solidFill>
            </a:endParaRPr>
          </a:p>
        </p:txBody>
      </p:sp>
      <p:sp>
        <p:nvSpPr>
          <p:cNvPr id="8" name="Hình chữ nhật 12"/>
          <p:cNvSpPr>
            <a:spLocks noChangeArrowheads="1"/>
          </p:cNvSpPr>
          <p:nvPr/>
        </p:nvSpPr>
        <p:spPr bwMode="auto">
          <a:xfrm>
            <a:off x="2362200" y="1477963"/>
            <a:ext cx="4800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>
                <a:solidFill>
                  <a:srgbClr val="291AEE"/>
                </a:solidFill>
                <a:latin typeface=".VnAvant" pitchFamily="34" charset="0"/>
              </a:rPr>
              <a:t>1 :</a:t>
            </a:r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u - ­ư</a:t>
            </a:r>
            <a:endParaRPr lang="vi-VN" sz="9600">
              <a:solidFill>
                <a:srgbClr val="FF0000"/>
              </a:solidFill>
            </a:endParaRPr>
          </a:p>
        </p:txBody>
      </p:sp>
      <p:sp>
        <p:nvSpPr>
          <p:cNvPr id="9" name="Hình chữ nhật 22"/>
          <p:cNvSpPr>
            <a:spLocks noChangeArrowheads="1"/>
          </p:cNvSpPr>
          <p:nvPr/>
        </p:nvSpPr>
        <p:spPr bwMode="auto">
          <a:xfrm>
            <a:off x="2362200" y="4572000"/>
            <a:ext cx="5257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291AEE"/>
                </a:solidFill>
                <a:latin typeface=".VnAvant" pitchFamily="34" charset="0"/>
              </a:rPr>
              <a:t>3 :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n</a:t>
            </a:r>
            <a:r>
              <a:rPr lang="en-US" sz="9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m</a:t>
            </a:r>
            <a:endParaRPr lang="vi-VN" sz="9600" dirty="0">
              <a:solidFill>
                <a:srgbClr val="FF0000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-92075" y="-273043"/>
            <a:ext cx="4702175" cy="7162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/>
              <a:t> 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533900" y="-272257"/>
            <a:ext cx="4762500" cy="7173913"/>
          </a:xfrm>
          <a:prstGeom prst="rect">
            <a:avLst/>
          </a:prstGeom>
          <a:solidFill>
            <a:srgbClr val="FF33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GB"/>
              <a:t> </a:t>
            </a:r>
          </a:p>
        </p:txBody>
      </p:sp>
      <p:sp>
        <p:nvSpPr>
          <p:cNvPr id="14" name="AutoShape 32"/>
          <p:cNvSpPr>
            <a:spLocks noChangeArrowheads="1"/>
          </p:cNvSpPr>
          <p:nvPr/>
        </p:nvSpPr>
        <p:spPr bwMode="auto">
          <a:xfrm>
            <a:off x="3083718" y="737394"/>
            <a:ext cx="3357563" cy="4468812"/>
          </a:xfrm>
          <a:prstGeom prst="irregularSeal1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2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pic>
        <p:nvPicPr>
          <p:cNvPr id="15" name="Picture 42" descr="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314700"/>
            <a:ext cx="3733800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3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16388" name="Object 3"/>
          <p:cNvGraphicFramePr>
            <a:graphicFrameLocks noChangeAspect="1"/>
          </p:cNvGraphicFramePr>
          <p:nvPr/>
        </p:nvGraphicFramePr>
        <p:xfrm>
          <a:off x="0" y="-171450"/>
          <a:ext cx="9144000" cy="702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Slide" r:id="rId3" imgW="4570610" imgH="3427576" progId="PowerPoint.Slide.8">
                  <p:embed/>
                </p:oleObj>
              </mc:Choice>
              <mc:Fallback>
                <p:oleObj name="Slide" r:id="rId3" imgW="4570610" imgH="3427576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71450"/>
                        <a:ext cx="9144000" cy="7029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524000" y="228600"/>
            <a:ext cx="6324600" cy="1600200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1676400" y="381000"/>
            <a:ext cx="5867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.VnAvant" pitchFamily="34" charset="0"/>
              </a:rPr>
              <a:t>So </a:t>
            </a:r>
            <a:r>
              <a:rPr lang="en-US" sz="4800" b="1" dirty="0" err="1" smtClean="0">
                <a:solidFill>
                  <a:srgbClr val="0000FF"/>
                </a:solidFill>
                <a:latin typeface=".VnAvant" pitchFamily="34" charset="0"/>
              </a:rPr>
              <a:t>s</a:t>
            </a:r>
            <a:r>
              <a:rPr lang="en-US" sz="4800" b="1" dirty="0" err="1" smtClean="0">
                <a:solidFill>
                  <a:srgbClr val="0000FF"/>
                </a:solidFill>
                <a:latin typeface="Century Gothic" pitchFamily="34" charset="0"/>
              </a:rPr>
              <a:t>á</a:t>
            </a:r>
            <a:r>
              <a:rPr lang="en-US" sz="4800" b="1" dirty="0" err="1" smtClean="0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sz="48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.VnAvant" pitchFamily="34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latin typeface=".VnAvant" pitchFamily="34" charset="0"/>
              </a:rPr>
              <a:t> n - m</a:t>
            </a:r>
          </a:p>
        </p:txBody>
      </p:sp>
      <p:sp>
        <p:nvSpPr>
          <p:cNvPr id="16391" name="Rectangle 2"/>
          <p:cNvSpPr>
            <a:spLocks noChangeArrowheads="1"/>
          </p:cNvSpPr>
          <p:nvPr/>
        </p:nvSpPr>
        <p:spPr bwMode="auto">
          <a:xfrm>
            <a:off x="4724400" y="2057400"/>
            <a:ext cx="2667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3500" b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m</a:t>
            </a:r>
          </a:p>
        </p:txBody>
      </p:sp>
      <p:sp>
        <p:nvSpPr>
          <p:cNvPr id="16392" name="Rectangle 2"/>
          <p:cNvSpPr>
            <a:spLocks noChangeArrowheads="1"/>
          </p:cNvSpPr>
          <p:nvPr/>
        </p:nvSpPr>
        <p:spPr bwMode="auto">
          <a:xfrm>
            <a:off x="762000" y="2133600"/>
            <a:ext cx="2667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3500" b="1" dirty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5055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19460" name="Object 3"/>
          <p:cNvGraphicFramePr>
            <a:graphicFrameLocks noChangeAspect="1"/>
          </p:cNvGraphicFramePr>
          <p:nvPr/>
        </p:nvGraphicFramePr>
        <p:xfrm>
          <a:off x="-38100" y="-171450"/>
          <a:ext cx="9144000" cy="702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Slide" r:id="rId3" imgW="4570610" imgH="3427576" progId="PowerPoint.Slide.8">
                  <p:embed/>
                </p:oleObj>
              </mc:Choice>
              <mc:Fallback>
                <p:oleObj name="Slide" r:id="rId3" imgW="4570610" imgH="3427576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100" y="-171450"/>
                        <a:ext cx="9144000" cy="7029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9" descr="C:\Users\HP\Desktop\1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92" y="2062163"/>
            <a:ext cx="5334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C:\Users\HP\Desktop\2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692" y="2071688"/>
            <a:ext cx="1327150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C:\Users\HP\Desktop\2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492" y="2057400"/>
            <a:ext cx="1295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C:\Users\HP\Desktop\1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16" y="2097125"/>
            <a:ext cx="544797" cy="22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C:\Users\HP\Desktop\2.pn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08" y="2057400"/>
            <a:ext cx="1430092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snap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93913"/>
            <a:ext cx="562708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 descr="snap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752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6553200" y="2286000"/>
            <a:ext cx="152400" cy="304800"/>
          </a:xfrm>
          <a:prstGeom prst="ellipse">
            <a:avLst/>
          </a:prstGeom>
          <a:gradFill rotWithShape="1">
            <a:gsLst>
              <a:gs pos="100000">
                <a:srgbClr val="F20000"/>
              </a:gs>
              <a:gs pos="100000">
                <a:srgbClr val="A00000"/>
              </a:gs>
              <a:gs pos="99000">
                <a:srgbClr val="E60000"/>
              </a:gs>
              <a:gs pos="100000">
                <a:srgbClr val="FF0000"/>
              </a:gs>
            </a:gsLst>
            <a:lin ang="2700000" scaled="1"/>
          </a:gradFill>
          <a:ln w="9525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5" name="Picture 3" descr="snap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2" y="2057400"/>
            <a:ext cx="547688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untitled3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81200"/>
            <a:ext cx="184467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 descr="snap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1981200"/>
            <a:ext cx="16335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AutoShape 5"/>
          <p:cNvSpPr>
            <a:spLocks noChangeArrowheads="1"/>
          </p:cNvSpPr>
          <p:nvPr/>
        </p:nvSpPr>
        <p:spPr bwMode="auto">
          <a:xfrm>
            <a:off x="1828800" y="0"/>
            <a:ext cx="5410200" cy="1143001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2133600" y="152401"/>
            <a:ext cx="49530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800" b="1" dirty="0" err="1">
                <a:solidFill>
                  <a:srgbClr val="0000FF"/>
                </a:solidFill>
                <a:latin typeface=".VnAvant" pitchFamily="34" charset="0"/>
              </a:rPr>
              <a:t>giống</a:t>
            </a:r>
            <a:r>
              <a:rPr lang="en-US" sz="48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sz="4800" b="1" dirty="0" err="1">
                <a:solidFill>
                  <a:srgbClr val="0000FF"/>
                </a:solidFill>
                <a:latin typeface="Century Gothic" pitchFamily="34" charset="0"/>
              </a:rPr>
              <a:t>a</a:t>
            </a:r>
            <a:r>
              <a:rPr lang="en-US" sz="4800" b="1" dirty="0" err="1">
                <a:solidFill>
                  <a:srgbClr val="0000FF"/>
                </a:solidFill>
                <a:latin typeface=".VnAvant" pitchFamily="34" charset="0"/>
              </a:rPr>
              <a:t>u</a:t>
            </a:r>
            <a:endParaRPr lang="en-US" sz="48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50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19460" name="Object 3"/>
          <p:cNvGraphicFramePr>
            <a:graphicFrameLocks noChangeAspect="1"/>
          </p:cNvGraphicFramePr>
          <p:nvPr/>
        </p:nvGraphicFramePr>
        <p:xfrm>
          <a:off x="-38100" y="-171450"/>
          <a:ext cx="9144000" cy="702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Slide" r:id="rId3" imgW="4570610" imgH="3427576" progId="PowerPoint.Slide.8">
                  <p:embed/>
                </p:oleObj>
              </mc:Choice>
              <mc:Fallback>
                <p:oleObj name="Slide" r:id="rId3" imgW="4570610" imgH="3427576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100" y="-171450"/>
                        <a:ext cx="9144000" cy="7029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1828800" y="228600"/>
            <a:ext cx="5410200" cy="1600200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9462" name="Rectangle 2"/>
          <p:cNvSpPr>
            <a:spLocks noChangeArrowheads="1"/>
          </p:cNvSpPr>
          <p:nvPr/>
        </p:nvSpPr>
        <p:spPr bwMode="auto">
          <a:xfrm>
            <a:off x="2133600" y="455613"/>
            <a:ext cx="49530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800" b="1">
                <a:solidFill>
                  <a:srgbClr val="0000FF"/>
                </a:solidFill>
                <a:latin typeface="Century Gothic" pitchFamily="34" charset="0"/>
              </a:rPr>
              <a:t>khác</a:t>
            </a:r>
            <a:r>
              <a:rPr lang="en-US" sz="4800" b="1">
                <a:solidFill>
                  <a:srgbClr val="0000FF"/>
                </a:solidFill>
                <a:latin typeface=".VnAvant" pitchFamily="34" charset="0"/>
              </a:rPr>
              <a:t> nh</a:t>
            </a:r>
            <a:r>
              <a:rPr lang="en-US" sz="4800" b="1">
                <a:solidFill>
                  <a:srgbClr val="0000FF"/>
                </a:solidFill>
                <a:latin typeface="Century Gothic" pitchFamily="34" charset="0"/>
              </a:rPr>
              <a:t>a</a:t>
            </a:r>
            <a:r>
              <a:rPr lang="en-US" sz="4800" b="1">
                <a:solidFill>
                  <a:srgbClr val="0000FF"/>
                </a:solidFill>
                <a:latin typeface=".VnAvant" pitchFamily="34" charset="0"/>
              </a:rPr>
              <a:t>u</a:t>
            </a:r>
          </a:p>
        </p:txBody>
      </p:sp>
      <p:pic>
        <p:nvPicPr>
          <p:cNvPr id="19463" name="Picture 6" descr="C:\Users\HP\Desktop\2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2667000"/>
            <a:ext cx="132715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3" descr="C:\Users\HP\Desktop\2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43200"/>
            <a:ext cx="1295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C:\Users\HP\Desktop\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20975"/>
            <a:ext cx="6096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6" descr="C:\Users\HP\Desktop\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81288"/>
            <a:ext cx="1600200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Oval 5"/>
          <p:cNvSpPr>
            <a:spLocks noChangeArrowheads="1"/>
          </p:cNvSpPr>
          <p:nvPr/>
        </p:nvSpPr>
        <p:spPr bwMode="auto">
          <a:xfrm>
            <a:off x="6629400" y="2895600"/>
            <a:ext cx="228600" cy="304800"/>
          </a:xfrm>
          <a:prstGeom prst="ellipse">
            <a:avLst/>
          </a:prstGeom>
          <a:gradFill rotWithShape="1">
            <a:gsLst>
              <a:gs pos="1000">
                <a:srgbClr val="FF0000"/>
              </a:gs>
              <a:gs pos="100000">
                <a:srgbClr val="E60000"/>
              </a:gs>
              <a:gs pos="100000">
                <a:srgbClr val="FF0000"/>
              </a:gs>
            </a:gsLst>
            <a:lin ang="2700000" scaled="1"/>
          </a:gradFill>
          <a:ln w="9525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7" name="Picture 4" descr="untitled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84450"/>
            <a:ext cx="184467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snap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2667000"/>
            <a:ext cx="16335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snap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190500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9" descr="C:\Users\HP\Desktop\1.pn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47963"/>
            <a:ext cx="5334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37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10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7543800" cy="2362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4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chơi: Tìm chữ còn thiếu trong từ</a:t>
            </a:r>
            <a:endParaRPr lang="en-US" sz="4400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483" name="Picture 10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34819" y="3188494"/>
            <a:ext cx="676751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1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123406" y="3188494"/>
            <a:ext cx="676751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2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4275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3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0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7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762000" y="2209800"/>
            <a:ext cx="7620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Xin chào mừng các bé đến 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với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chương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trình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“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Những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con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chữ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vui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nhộn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”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075" name="Picture 7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10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5334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336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33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626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7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914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7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8192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7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102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7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57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7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288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7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0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7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7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25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7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7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9812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7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800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7" descr="nho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276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0" descr="nhom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9" descr="nhom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Tập đếm - Xuân Mai - 320 lyrics_ upload bởi a7762141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05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83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70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609600" y="381000"/>
            <a:ext cx="76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c</a:t>
            </a: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7543800" y="381000"/>
            <a:ext cx="76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b="1">
                <a:solidFill>
                  <a:srgbClr val="00FF00"/>
                </a:solidFill>
                <a:cs typeface="Arial" charset="0"/>
              </a:rPr>
              <a:t>n</a:t>
            </a:r>
          </a:p>
        </p:txBody>
      </p:sp>
      <p:sp>
        <p:nvSpPr>
          <p:cNvPr id="21508" name="Rectangle 15"/>
          <p:cNvSpPr>
            <a:spLocks noChangeArrowheads="1"/>
          </p:cNvSpPr>
          <p:nvPr/>
        </p:nvSpPr>
        <p:spPr bwMode="auto">
          <a:xfrm>
            <a:off x="1828800" y="381000"/>
            <a:ext cx="4953000" cy="3657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>
              <a:latin typeface="Calibri" pitchFamily="34" charset="0"/>
            </a:endParaRP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304800" y="4038600"/>
            <a:ext cx="8686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0" b="1">
                <a:latin typeface="Century Gothic" pitchFamily="34" charset="0"/>
              </a:rPr>
              <a:t>con mèo</a:t>
            </a: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1295400" y="5334000"/>
            <a:ext cx="6172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0" b="1">
                <a:latin typeface="Century Gothic" pitchFamily="34" charset="0"/>
              </a:rPr>
              <a:t> con    èo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609600" y="2727325"/>
            <a:ext cx="76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e</a:t>
            </a:r>
          </a:p>
        </p:txBody>
      </p:sp>
      <p:sp>
        <p:nvSpPr>
          <p:cNvPr id="21512" name="Rectangle 12"/>
          <p:cNvSpPr>
            <a:spLocks noChangeArrowheads="1"/>
          </p:cNvSpPr>
          <p:nvPr/>
        </p:nvSpPr>
        <p:spPr bwMode="auto">
          <a:xfrm>
            <a:off x="4608513" y="5613400"/>
            <a:ext cx="9540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000" b="1">
                <a:latin typeface=".VnAvant" pitchFamily="34" charset="0"/>
              </a:rPr>
              <a:t>…</a:t>
            </a:r>
            <a:endParaRPr lang="en-US" sz="6000"/>
          </a:p>
        </p:txBody>
      </p:sp>
      <p:pic>
        <p:nvPicPr>
          <p:cNvPr id="215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4953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7467600" y="1981200"/>
            <a:ext cx="990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0" b="1">
                <a:solidFill>
                  <a:srgbClr val="FF0000"/>
                </a:solidFill>
                <a:latin typeface="Century Gothic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757803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025 0.093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667 0.0932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03334 0.09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47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75 0.49179 L -0.025 0.08116 " pathEditMode="fixed" rAng="0" ptsTypes="AA">
                                      <p:cBhvr>
                                        <p:cTn id="21" dur="5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-20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1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019" grpId="0"/>
      <p:bldP spid="43028" grpId="0"/>
      <p:bldP spid="39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447800" y="381000"/>
            <a:ext cx="5981700" cy="3505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>
              <a:latin typeface="Calibri" pitchFamily="34" charset="0"/>
            </a:endParaRPr>
          </a:p>
        </p:txBody>
      </p:sp>
      <p:sp>
        <p:nvSpPr>
          <p:cNvPr id="22531" name="Hình chữ nhật 14"/>
          <p:cNvSpPr>
            <a:spLocks noChangeArrowheads="1"/>
          </p:cNvSpPr>
          <p:nvPr/>
        </p:nvSpPr>
        <p:spPr bwMode="auto">
          <a:xfrm>
            <a:off x="1981200" y="3810000"/>
            <a:ext cx="533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8000" b="1">
                <a:latin typeface="Century Gothic" pitchFamily="34" charset="0"/>
              </a:rPr>
              <a:t>con lợn</a:t>
            </a:r>
            <a:endParaRPr lang="vi-VN" sz="8000"/>
          </a:p>
        </p:txBody>
      </p:sp>
      <p:sp>
        <p:nvSpPr>
          <p:cNvPr id="22532" name="Hình chữ nhật 14"/>
          <p:cNvSpPr>
            <a:spLocks noChangeArrowheads="1"/>
          </p:cNvSpPr>
          <p:nvPr/>
        </p:nvSpPr>
        <p:spPr bwMode="auto">
          <a:xfrm>
            <a:off x="1981200" y="5105400"/>
            <a:ext cx="533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8000" b="1">
                <a:latin typeface="Century Gothic" pitchFamily="34" charset="0"/>
              </a:rPr>
              <a:t>con lợ</a:t>
            </a:r>
            <a:r>
              <a:rPr lang="en-US" sz="4800" b="1">
                <a:latin typeface="Century Gothic" pitchFamily="34" charset="0"/>
              </a:rPr>
              <a:t>…</a:t>
            </a:r>
            <a:endParaRPr lang="vi-VN" sz="8000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7848600" y="381000"/>
            <a:ext cx="76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b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7848600" y="2438400"/>
            <a:ext cx="76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b="1">
                <a:solidFill>
                  <a:srgbClr val="190DB3"/>
                </a:solidFill>
                <a:latin typeface="Century Gothic" pitchFamily="34" charset="0"/>
                <a:cs typeface="Arial" charset="0"/>
              </a:rPr>
              <a:t>m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57200" y="2514600"/>
            <a:ext cx="76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b="1">
                <a:latin typeface="Century Gothic" pitchFamily="34" charset="0"/>
                <a:cs typeface="Arial" charset="0"/>
              </a:rPr>
              <a:t>g</a:t>
            </a:r>
          </a:p>
        </p:txBody>
      </p:sp>
      <p:pic>
        <p:nvPicPr>
          <p:cNvPr id="22536" name="Picture 2" descr="100+ hình ảnh cho con heo - hinhanhsieudep.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5125"/>
            <a:ext cx="598170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990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0" b="1">
                <a:solidFill>
                  <a:srgbClr val="FF0000"/>
                </a:solidFill>
                <a:latin typeface="Century Gothic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90648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01667 0.1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667 0.10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06666 0.10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584 0.71376 L -3.33333E-6 -9.82659E-7 " pathEditMode="fixed" rAng="0" ptsTypes="AA">
                                      <p:cBhvr>
                                        <p:cTn id="21" dur="5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-35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1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457200" y="381000"/>
            <a:ext cx="76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0" b="1" dirty="0" smtClean="0">
                <a:solidFill>
                  <a:srgbClr val="FF0000"/>
                </a:solidFill>
                <a:latin typeface="+mn-lt"/>
                <a:cs typeface="Arial" charset="0"/>
              </a:rPr>
              <a:t>u</a:t>
            </a: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7543800" y="381000"/>
            <a:ext cx="76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b="1">
                <a:solidFill>
                  <a:srgbClr val="00FF00"/>
                </a:solidFill>
                <a:latin typeface="Century Gothic" pitchFamily="34" charset="0"/>
                <a:cs typeface="Arial" charset="0"/>
              </a:rPr>
              <a:t>n</a:t>
            </a:r>
          </a:p>
        </p:txBody>
      </p:sp>
      <p:sp>
        <p:nvSpPr>
          <p:cNvPr id="23556" name="Rectangle 15"/>
          <p:cNvSpPr>
            <a:spLocks noChangeArrowheads="1"/>
          </p:cNvSpPr>
          <p:nvPr/>
        </p:nvSpPr>
        <p:spPr bwMode="auto">
          <a:xfrm>
            <a:off x="1714500" y="381000"/>
            <a:ext cx="5105400" cy="3657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>
              <a:latin typeface="Calibri" pitchFamily="34" charset="0"/>
            </a:endParaRP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304800" y="3886200"/>
            <a:ext cx="8686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0" b="1">
                <a:latin typeface="Century Gothic" pitchFamily="34" charset="0"/>
              </a:rPr>
              <a:t>gà mái</a:t>
            </a: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838200" y="5181600"/>
            <a:ext cx="7543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0" b="1">
                <a:latin typeface="Century Gothic" pitchFamily="34" charset="0"/>
              </a:rPr>
              <a:t>gà </a:t>
            </a:r>
            <a:r>
              <a:rPr lang="en-US" sz="6000" b="1">
                <a:latin typeface="Century Gothic" pitchFamily="34" charset="0"/>
              </a:rPr>
              <a:t>…</a:t>
            </a:r>
            <a:r>
              <a:rPr lang="en-US" sz="8000" b="1">
                <a:latin typeface="Century Gothic" pitchFamily="34" charset="0"/>
              </a:rPr>
              <a:t>ái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7534656" y="2571877"/>
            <a:ext cx="76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b="1" dirty="0">
                <a:latin typeface="Century Gothic" pitchFamily="34" charset="0"/>
                <a:cs typeface="Arial" charset="0"/>
              </a:rPr>
              <a:t>e</a:t>
            </a:r>
          </a:p>
        </p:txBody>
      </p:sp>
      <p:sp>
        <p:nvSpPr>
          <p:cNvPr id="11" name="Text Box 5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4152" y="2621851"/>
            <a:ext cx="990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0" b="1" dirty="0">
                <a:solidFill>
                  <a:srgbClr val="190DB3"/>
                </a:solidFill>
                <a:latin typeface="Century Gothic" pitchFamily="34" charset="0"/>
              </a:rPr>
              <a:t>m</a:t>
            </a:r>
          </a:p>
        </p:txBody>
      </p:sp>
      <p:pic>
        <p:nvPicPr>
          <p:cNvPr id="23561" name="Picture 2" descr="Gà mái lẩ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457200"/>
            <a:ext cx="31146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512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03334 0.1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7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25 0.1155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0573 0.0849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42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51 0.37615 L 0.02951 0.0655 " pathEditMode="fixed" rAng="0" ptsTypes="AA">
                                      <p:cBhvr>
                                        <p:cTn id="21" dur="5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1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3019" grpId="0"/>
      <p:bldP spid="43028" grpId="0"/>
      <p:bldP spid="3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>
                <a:cs typeface="Arial" charset="0"/>
              </a:rPr>
              <a:t>Ngô Thanh * Sao Mai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AutoShape 6"/>
          <p:cNvSpPr>
            <a:spLocks noChangeArrowheads="1"/>
          </p:cNvSpPr>
          <p:nvPr/>
        </p:nvSpPr>
        <p:spPr bwMode="auto">
          <a:xfrm>
            <a:off x="6629400" y="0"/>
            <a:ext cx="762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0000FF"/>
                </a:solidFill>
                <a:cs typeface="Arial" charset="0"/>
              </a:rPr>
              <a:t>m</a:t>
            </a:r>
          </a:p>
        </p:txBody>
      </p:sp>
      <p:sp>
        <p:nvSpPr>
          <p:cNvPr id="25605" name="AutoShape 7"/>
          <p:cNvSpPr>
            <a:spLocks noChangeArrowheads="1"/>
          </p:cNvSpPr>
          <p:nvPr/>
        </p:nvSpPr>
        <p:spPr bwMode="auto">
          <a:xfrm>
            <a:off x="7772400" y="838200"/>
            <a:ext cx="914400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0000FF"/>
                </a:solidFill>
                <a:cs typeface="Arial" charset="0"/>
              </a:rPr>
              <a:t>n</a:t>
            </a:r>
          </a:p>
        </p:txBody>
      </p:sp>
      <p:sp>
        <p:nvSpPr>
          <p:cNvPr id="25606" name="WordArt 10">
            <a:hlinkClick r:id="rId5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81000" y="1676400"/>
            <a:ext cx="7543800" cy="2362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44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entury Gothic"/>
              </a:rPr>
              <a:t>Phần</a:t>
            </a:r>
            <a:r>
              <a:rPr lang="en-US" sz="4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entury Gothic"/>
              </a:rPr>
              <a:t> 2: </a:t>
            </a:r>
            <a:r>
              <a:rPr lang="en-US" sz="44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entury Gothic"/>
              </a:rPr>
              <a:t>Thử</a:t>
            </a:r>
            <a:r>
              <a:rPr lang="en-US" sz="4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entury Gothic"/>
              </a:rPr>
              <a:t> </a:t>
            </a:r>
            <a:r>
              <a:rPr lang="en-US" sz="44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entury Gothic"/>
              </a:rPr>
              <a:t>tài</a:t>
            </a:r>
            <a:r>
              <a:rPr lang="en-US" sz="4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entury Gothic"/>
              </a:rPr>
              <a:t> </a:t>
            </a:r>
            <a:r>
              <a:rPr lang="en-US" sz="44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entury Gothic"/>
              </a:rPr>
              <a:t>bé</a:t>
            </a:r>
            <a:r>
              <a:rPr lang="en-US" sz="4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entury Gothic"/>
              </a:rPr>
              <a:t> </a:t>
            </a:r>
            <a:r>
              <a:rPr lang="en-US" sz="44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entury Gothic"/>
              </a:rPr>
              <a:t>yêu</a:t>
            </a:r>
            <a:endParaRPr lang="en-US" sz="44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entury Gothic"/>
            </a:endParaRPr>
          </a:p>
        </p:txBody>
      </p:sp>
      <p:pic>
        <p:nvPicPr>
          <p:cNvPr id="25607" name="Picture 6" descr="xmaslight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46437" y="3246437"/>
            <a:ext cx="6858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xmaslight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553200"/>
            <a:ext cx="876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8" descr="xmaslight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08638" y="3475037"/>
            <a:ext cx="68580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9" descr="xmaslight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Tập đếm - Xuân Mai - 320 lyrics_ upload bởi a7762141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05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752145"/>
      </p:ext>
    </p:extLst>
  </p:cSld>
  <p:clrMapOvr>
    <a:masterClrMapping/>
  </p:clrMapOvr>
  <p:transition spd="slow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70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>
                <a:cs typeface="Arial" charset="0"/>
              </a:rPr>
              <a:t>Ngô Thanh * Sao Mai</a:t>
            </a:r>
          </a:p>
        </p:txBody>
      </p:sp>
      <p:pic>
        <p:nvPicPr>
          <p:cNvPr id="26627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AutoShape 6"/>
          <p:cNvSpPr>
            <a:spLocks noChangeArrowheads="1"/>
          </p:cNvSpPr>
          <p:nvPr/>
        </p:nvSpPr>
        <p:spPr bwMode="auto">
          <a:xfrm>
            <a:off x="6629400" y="228600"/>
            <a:ext cx="7620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190DB3"/>
                </a:solidFill>
                <a:cs typeface="Arial" charset="0"/>
              </a:rPr>
              <a:t>m</a:t>
            </a:r>
          </a:p>
        </p:txBody>
      </p:sp>
      <p:sp>
        <p:nvSpPr>
          <p:cNvPr id="26629" name="AutoShape 7"/>
          <p:cNvSpPr>
            <a:spLocks noChangeArrowheads="1"/>
          </p:cNvSpPr>
          <p:nvPr/>
        </p:nvSpPr>
        <p:spPr bwMode="auto">
          <a:xfrm>
            <a:off x="7924800" y="838200"/>
            <a:ext cx="762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190DB3"/>
                </a:solidFill>
                <a:cs typeface="Arial" charset="0"/>
              </a:rPr>
              <a:t>n</a:t>
            </a:r>
          </a:p>
        </p:txBody>
      </p:sp>
      <p:sp>
        <p:nvSpPr>
          <p:cNvPr id="23558" name="WordArt 10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81000" y="1676400"/>
            <a:ext cx="7543800" cy="2362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en-US" sz="4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190DB3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entury Gothic" pitchFamily="34" charset="0"/>
                <a:cs typeface="Times New Roman"/>
              </a:rPr>
              <a:t>Phần 3: </a:t>
            </a:r>
            <a:r>
              <a:rPr lang="en-US" sz="44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190DB3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entury Gothic" pitchFamily="34" charset="0"/>
                <a:cs typeface="Times New Roman"/>
              </a:rPr>
              <a:t>C</a:t>
            </a:r>
            <a:r>
              <a:rPr lang="en-US" sz="44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190DB3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vant" pitchFamily="34" charset="0"/>
                <a:cs typeface="Times New Roman"/>
              </a:rPr>
              <a:t>ù</a:t>
            </a:r>
            <a:r>
              <a:rPr lang="en-US" sz="44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190DB3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entury Gothic" pitchFamily="34" charset="0"/>
                <a:cs typeface="Times New Roman"/>
              </a:rPr>
              <a:t>ng</a:t>
            </a:r>
            <a:r>
              <a:rPr lang="en-US" sz="44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190DB3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entury Gothic" pitchFamily="34" charset="0"/>
                <a:cs typeface="Times New Roman"/>
              </a:rPr>
              <a:t> </a:t>
            </a:r>
            <a:r>
              <a:rPr lang="en-US" sz="4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190DB3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entury Gothic" pitchFamily="34" charset="0"/>
                <a:cs typeface="Times New Roman"/>
              </a:rPr>
              <a:t>ch</a:t>
            </a:r>
            <a:r>
              <a:rPr lang="en-US" sz="4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190DB3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vant" pitchFamily="34" charset="0"/>
                <a:cs typeface="Times New Roman"/>
              </a:rPr>
              <a:t>u</a:t>
            </a:r>
            <a:r>
              <a:rPr lang="en-US" sz="4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190DB3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entury Gothic" pitchFamily="34" charset="0"/>
                <a:cs typeface="Times New Roman"/>
              </a:rPr>
              <a:t>ng s</a:t>
            </a:r>
            <a:r>
              <a:rPr lang="en-US" sz="4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190DB3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vant" pitchFamily="34" charset="0"/>
                <a:cs typeface="Times New Roman"/>
              </a:rPr>
              <a:t>ứ</a:t>
            </a:r>
            <a:r>
              <a:rPr lang="en-US" sz="4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190DB3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entury Gothic" pitchFamily="34" charset="0"/>
                <a:cs typeface="Times New Roman"/>
              </a:rPr>
              <a:t>c</a:t>
            </a:r>
          </a:p>
        </p:txBody>
      </p:sp>
      <p:pic>
        <p:nvPicPr>
          <p:cNvPr id="26631" name="Picture 6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46437" y="3246437"/>
            <a:ext cx="6858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553200"/>
            <a:ext cx="876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08638" y="3475037"/>
            <a:ext cx="68580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9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341869"/>
      </p:ext>
    </p:extLst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llustration_cartoon_girl_B10-PSD-042[1]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biệt!</a:t>
            </a:r>
          </a:p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 gặp lại trong buổi học tiếp theo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979613" y="2133600"/>
            <a:ext cx="47513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600" b="1">
              <a:solidFill>
                <a:srgbClr val="0000FF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812606"/>
      </p:ext>
    </p:extLst>
  </p:cSld>
  <p:clrMapOvr>
    <a:masterClrMapping/>
  </p:clrMapOvr>
  <p:transition advTm="26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7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>
                <a:cs typeface="Arial" charset="0"/>
              </a:rPr>
              <a:t>Ngô Thanh * Sao Mai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AutoShape 6"/>
          <p:cNvSpPr>
            <a:spLocks noChangeArrowheads="1"/>
          </p:cNvSpPr>
          <p:nvPr/>
        </p:nvSpPr>
        <p:spPr bwMode="auto">
          <a:xfrm>
            <a:off x="6629400" y="0"/>
            <a:ext cx="762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0000FF"/>
                </a:solidFill>
                <a:cs typeface="Arial" charset="0"/>
              </a:rPr>
              <a:t>n</a:t>
            </a:r>
          </a:p>
        </p:txBody>
      </p:sp>
      <p:sp>
        <p:nvSpPr>
          <p:cNvPr id="4101" name="AutoShape 7"/>
          <p:cNvSpPr>
            <a:spLocks noChangeArrowheads="1"/>
          </p:cNvSpPr>
          <p:nvPr/>
        </p:nvSpPr>
        <p:spPr bwMode="auto">
          <a:xfrm>
            <a:off x="7772400" y="838200"/>
            <a:ext cx="914400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6000" b="1">
                <a:solidFill>
                  <a:srgbClr val="0000FF"/>
                </a:solidFill>
                <a:cs typeface="Arial" charset="0"/>
              </a:rPr>
              <a:t>m</a:t>
            </a:r>
          </a:p>
        </p:txBody>
      </p:sp>
      <p:sp>
        <p:nvSpPr>
          <p:cNvPr id="4102" name="WordArt 10">
            <a:hlinkClick r:id="rId4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457200" y="1828800"/>
            <a:ext cx="7543800" cy="2362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entury Gothic"/>
              </a:rPr>
              <a:t>Phần 1: Cùng khám phá</a:t>
            </a:r>
          </a:p>
        </p:txBody>
      </p:sp>
      <p:pic>
        <p:nvPicPr>
          <p:cNvPr id="4103" name="Picture 6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46437" y="3246437"/>
            <a:ext cx="6858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553200"/>
            <a:ext cx="876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08638" y="3475037"/>
            <a:ext cx="68580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9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030998"/>
      </p:ext>
    </p:extLst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457200" y="685800"/>
            <a:ext cx="2362200" cy="556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/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6019800" y="685800"/>
            <a:ext cx="2286000" cy="5562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/>
          </a:p>
        </p:txBody>
      </p:sp>
      <p:sp>
        <p:nvSpPr>
          <p:cNvPr id="4100" name="AutoShape 9"/>
          <p:cNvSpPr>
            <a:spLocks noChangeArrowheads="1"/>
          </p:cNvSpPr>
          <p:nvPr/>
        </p:nvSpPr>
        <p:spPr bwMode="auto">
          <a:xfrm>
            <a:off x="685800" y="1981200"/>
            <a:ext cx="1828800" cy="2698750"/>
          </a:xfrm>
          <a:prstGeom prst="irregularSeal1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101" name="AutoShape 11"/>
          <p:cNvSpPr>
            <a:spLocks noChangeArrowheads="1"/>
          </p:cNvSpPr>
          <p:nvPr/>
        </p:nvSpPr>
        <p:spPr bwMode="auto">
          <a:xfrm>
            <a:off x="6172200" y="1828800"/>
            <a:ext cx="1828800" cy="3003550"/>
          </a:xfrm>
          <a:prstGeom prst="irregularSeal1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3276600" y="685800"/>
            <a:ext cx="2362200" cy="5562600"/>
          </a:xfrm>
          <a:prstGeom prst="rect">
            <a:avLst/>
          </a:prstGeom>
          <a:solidFill>
            <a:srgbClr val="190D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/>
          </a:p>
        </p:txBody>
      </p:sp>
      <p:sp>
        <p:nvSpPr>
          <p:cNvPr id="4103" name="AutoShape 8"/>
          <p:cNvSpPr>
            <a:spLocks noChangeArrowheads="1"/>
          </p:cNvSpPr>
          <p:nvPr/>
        </p:nvSpPr>
        <p:spPr bwMode="auto">
          <a:xfrm>
            <a:off x="3505200" y="1905000"/>
            <a:ext cx="1828800" cy="300355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pic>
        <p:nvPicPr>
          <p:cNvPr id="5128" name="Picture 6" descr="xmasligh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46437" y="3246437"/>
            <a:ext cx="6858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8" descr="xmasligh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553200"/>
            <a:ext cx="90376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8" descr="xmasligh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9" descr="xmasligh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34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  <p:bldP spid="4100" grpId="0" animBg="1"/>
      <p:bldP spid="4101" grpId="0" animBg="1"/>
      <p:bldP spid="4102" grpId="0" animBg="1"/>
      <p:bldP spid="41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HP\Desktop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6950" y="5181600"/>
            <a:ext cx="3651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12500" b="1" dirty="0" err="1">
                <a:solidFill>
                  <a:srgbClr val="0000FF"/>
                </a:solidFill>
                <a:latin typeface="Century Gothic" pitchFamily="34" charset="0"/>
              </a:rPr>
              <a:t>ga</a:t>
            </a:r>
            <a:r>
              <a:rPr lang="en-US" sz="13800" b="1" dirty="0">
                <a:latin typeface="Century Gothic" pitchFamily="34" charset="0"/>
              </a:rPr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33600" y="2514600"/>
            <a:ext cx="12017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500" b="1" dirty="0">
                <a:solidFill>
                  <a:srgbClr val="66FF66"/>
                </a:solidFill>
                <a:latin typeface="Century Gothic" pitchFamily="34" charset="0"/>
              </a:rPr>
              <a:t>a</a:t>
            </a:r>
            <a:endParaRPr lang="en-US" sz="12500" dirty="0">
              <a:solidFill>
                <a:srgbClr val="66FF66"/>
              </a:solidFill>
              <a:latin typeface="Century Gothic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37000" y="5181600"/>
            <a:ext cx="495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12500" b="1" dirty="0" err="1">
                <a:solidFill>
                  <a:srgbClr val="0000FF"/>
                </a:solidFill>
                <a:latin typeface="Century Gothic" pitchFamily="34" charset="0"/>
              </a:rPr>
              <a:t>trông</a:t>
            </a:r>
            <a:r>
              <a:rPr lang="en-US" sz="13800" b="1" dirty="0">
                <a:latin typeface="Century Gothic" pitchFamily="34" charset="0"/>
              </a:rPr>
              <a:t> </a:t>
            </a:r>
          </a:p>
        </p:txBody>
      </p:sp>
      <p:sp>
        <p:nvSpPr>
          <p:cNvPr id="6" name="Chỗ dành sẵn cho Nội dung 2"/>
          <p:cNvSpPr txBox="1">
            <a:spLocks/>
          </p:cNvSpPr>
          <p:nvPr/>
        </p:nvSpPr>
        <p:spPr bwMode="auto">
          <a:xfrm rot="15517615" flipV="1">
            <a:off x="5407025" y="4519613"/>
            <a:ext cx="99853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15500" dirty="0">
                <a:solidFill>
                  <a:srgbClr val="0000FF"/>
                </a:solidFill>
              </a:rPr>
              <a:t>`</a:t>
            </a:r>
            <a:endParaRPr lang="vi-VN" sz="155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03662" y="2555875"/>
            <a:ext cx="12017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500" b="1" dirty="0">
                <a:solidFill>
                  <a:srgbClr val="66FF66"/>
                </a:solidFill>
                <a:latin typeface="Century Gothic" pitchFamily="34" charset="0"/>
              </a:rPr>
              <a:t>t</a:t>
            </a:r>
            <a:endParaRPr lang="en-US" sz="12500" dirty="0">
              <a:solidFill>
                <a:srgbClr val="66FF66"/>
              </a:solidFill>
              <a:latin typeface="Century Gothic" pitchFamily="34" charset="0"/>
            </a:endParaRPr>
          </a:p>
        </p:txBody>
      </p:sp>
      <p:sp>
        <p:nvSpPr>
          <p:cNvPr id="8" name="Chỗ dành sẵn cho Nội dung 2"/>
          <p:cNvSpPr txBox="1">
            <a:spLocks/>
          </p:cNvSpPr>
          <p:nvPr/>
        </p:nvSpPr>
        <p:spPr bwMode="auto">
          <a:xfrm rot="-1202504">
            <a:off x="2374900" y="4510088"/>
            <a:ext cx="769938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15500" dirty="0">
                <a:solidFill>
                  <a:srgbClr val="0000FF"/>
                </a:solidFill>
              </a:rPr>
              <a:t>`</a:t>
            </a:r>
            <a:endParaRPr lang="vi-VN" sz="155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76800" y="2555875"/>
            <a:ext cx="12017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500" b="1" dirty="0">
                <a:solidFill>
                  <a:srgbClr val="66FF66"/>
                </a:solidFill>
                <a:latin typeface="Century Gothic" pitchFamily="34" charset="0"/>
              </a:rPr>
              <a:t>ô</a:t>
            </a:r>
            <a:endParaRPr lang="en-US" sz="12500" dirty="0">
              <a:solidFill>
                <a:srgbClr val="66FF66"/>
              </a:solidFill>
              <a:latin typeface="Century Gothic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884863" y="2590800"/>
            <a:ext cx="12017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500" b="1" dirty="0">
                <a:solidFill>
                  <a:srgbClr val="FF0000"/>
                </a:solidFill>
                <a:latin typeface="Century Gothic" pitchFamily="34" charset="0"/>
              </a:rPr>
              <a:t>n</a:t>
            </a:r>
            <a:endParaRPr lang="en-US" sz="125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564930" y="34172"/>
            <a:ext cx="4572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7070" y="34172"/>
            <a:ext cx="4572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2971800" y="495300"/>
            <a:ext cx="3441700" cy="4838700"/>
          </a:xfrm>
          <a:prstGeom prst="irregularSeal1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2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pic>
        <p:nvPicPr>
          <p:cNvPr id="16" name="Picture 42" descr="1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0" y="3636169"/>
            <a:ext cx="329136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403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00486 -0.3419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1710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022E-16 L 0.00799 -0.33889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169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0.00434 -0.33634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682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-0.00417 -0.32778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509 L -0.00173 -0.3657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4" grpId="0"/>
      <p:bldP spid="5" grpId="0"/>
      <p:bldP spid="5" grpId="1"/>
      <p:bldP spid="5" grpId="2"/>
      <p:bldP spid="5" grpId="3"/>
      <p:bldP spid="6" grpId="0"/>
      <p:bldP spid="6" grpId="1"/>
      <p:bldP spid="6" grpId="2"/>
      <p:bldP spid="6" grpId="3"/>
      <p:bldP spid="7" grpId="0"/>
      <p:bldP spid="8" grpId="0"/>
      <p:bldP spid="8" grpId="1"/>
      <p:bldP spid="8" grpId="2"/>
      <p:bldP spid="8" grpId="3"/>
      <p:bldP spid="9" grpId="0"/>
      <p:bldP spid="10" grpId="0"/>
      <p:bldP spid="10" grpId="1"/>
      <p:bldP spid="11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00400" y="457200"/>
            <a:ext cx="7778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4000" b="1">
                <a:solidFill>
                  <a:srgbClr val="FF0000"/>
                </a:solidFill>
                <a:latin typeface="Century Gothic" pitchFamily="34" charset="0"/>
              </a:rPr>
              <a:t>n</a:t>
            </a:r>
            <a:endParaRPr lang="en-US" sz="3400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987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2202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 descr="C:\Users\HP\Desktop\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609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C:\Users\HP\Desktop\2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08150"/>
            <a:ext cx="16002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snap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6096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snap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195513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17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2202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599714"/>
            <a:ext cx="2181225" cy="251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1575330"/>
            <a:ext cx="2181225" cy="251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 descr="C:\Users\HP\Desktop\1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88" y="1624584"/>
            <a:ext cx="609600" cy="249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:\Users\HP\Desktop\2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888" y="1574844"/>
            <a:ext cx="1666112" cy="253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C:\Users\HP\Desktop\1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24201" y="1600200"/>
            <a:ext cx="609600" cy="249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C:\Users\HP\Desktop\2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88847" y="1599714"/>
            <a:ext cx="1635353" cy="251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73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>
            <a:hlinkClick r:id="" action="ppaction://noaction">
              <a:snd r:embed="rId3" name="n.WAV"/>
            </a:hlinkClick>
          </p:cNvPr>
          <p:cNvSpPr txBox="1">
            <a:spLocks noChangeArrowheads="1"/>
          </p:cNvSpPr>
          <p:nvPr/>
        </p:nvSpPr>
        <p:spPr bwMode="auto">
          <a:xfrm>
            <a:off x="3962400" y="1676400"/>
            <a:ext cx="32004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9000" b="1" dirty="0">
                <a:solidFill>
                  <a:srgbClr val="FF0000"/>
                </a:solidFill>
                <a:latin typeface=".VnAvant" pitchFamily="34" charset="0"/>
                <a:cs typeface="Arial" charset="0"/>
              </a:rPr>
              <a:t>n</a:t>
            </a:r>
            <a:endParaRPr lang="en-US" sz="19000" b="1" dirty="0">
              <a:latin typeface=".VnAvant" pitchFamily="34" charset="0"/>
              <a:cs typeface="Arial" charset="0"/>
            </a:endParaRPr>
          </a:p>
        </p:txBody>
      </p:sp>
      <p:pic>
        <p:nvPicPr>
          <p:cNvPr id="5" name="Picture 5" descr="snap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14625"/>
            <a:ext cx="16764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90600" y="1704975"/>
            <a:ext cx="34290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9000" b="1">
                <a:solidFill>
                  <a:srgbClr val="FF0000"/>
                </a:solidFill>
                <a:latin typeface=".VnAvant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9565551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243</Words>
  <Application>Microsoft Office PowerPoint</Application>
  <PresentationFormat>On-screen Show (4:3)</PresentationFormat>
  <Paragraphs>93</Paragraphs>
  <Slides>25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.VnAvant</vt:lpstr>
      <vt:lpstr>.VnBlack</vt:lpstr>
      <vt:lpstr>Arial</vt:lpstr>
      <vt:lpstr>Calibri</vt:lpstr>
      <vt:lpstr>Century Gothic</vt:lpstr>
      <vt:lpstr>Times New Roman</vt:lpstr>
      <vt:lpstr>VNI-Avo</vt:lpstr>
      <vt:lpstr>Office Theme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Lop A1</cp:lastModifiedBy>
  <cp:revision>44</cp:revision>
  <dcterms:created xsi:type="dcterms:W3CDTF">2020-10-30T00:56:31Z</dcterms:created>
  <dcterms:modified xsi:type="dcterms:W3CDTF">2023-01-18T08:28:10Z</dcterms:modified>
</cp:coreProperties>
</file>