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57" r:id="rId2"/>
    <p:sldId id="285" r:id="rId3"/>
    <p:sldId id="258" r:id="rId4"/>
    <p:sldId id="281" r:id="rId5"/>
    <p:sldId id="260" r:id="rId6"/>
    <p:sldId id="261" r:id="rId7"/>
    <p:sldId id="282" r:id="rId8"/>
    <p:sldId id="264" r:id="rId9"/>
    <p:sldId id="266" r:id="rId10"/>
    <p:sldId id="284" r:id="rId11"/>
    <p:sldId id="269" r:id="rId12"/>
    <p:sldId id="270" r:id="rId13"/>
    <p:sldId id="271" r:id="rId14"/>
    <p:sldId id="272" r:id="rId15"/>
    <p:sldId id="273" r:id="rId16"/>
    <p:sldId id="275" r:id="rId17"/>
    <p:sldId id="276" r:id="rId18"/>
    <p:sldId id="277" r:id="rId19"/>
    <p:sldId id="279" r:id="rId20"/>
    <p:sldId id="280" r:id="rId21"/>
    <p:sldId id="278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BEA5F"/>
    <a:srgbClr val="C2E6E4"/>
    <a:srgbClr val="F6957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40" autoAdjust="0"/>
    <p:restoredTop sz="94660"/>
  </p:normalViewPr>
  <p:slideViewPr>
    <p:cSldViewPr snapToGrid="0">
      <p:cViewPr varScale="1">
        <p:scale>
          <a:sx n="72" d="100"/>
          <a:sy n="72" d="100"/>
        </p:scale>
        <p:origin x="57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B9A3ED-BCB6-46B2-97F9-E6A79E15B2D5}" type="datetimeFigureOut">
              <a:rPr lang="en-US" smtClean="0"/>
              <a:t>23/12/2022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8EBEA1-561C-4CFC-B45B-1B85EFFEBD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59397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Tính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con </a:t>
            </a:r>
            <a:r>
              <a:rPr lang="en-US" dirty="0" err="1"/>
              <a:t>mèo</a:t>
            </a:r>
            <a:r>
              <a:rPr lang="en-US" dirty="0"/>
              <a:t> con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tới</a:t>
            </a:r>
            <a:r>
              <a:rPr lang="en-US" dirty="0"/>
              <a:t> con </a:t>
            </a:r>
            <a:r>
              <a:rPr lang="en-US" dirty="0" err="1"/>
              <a:t>mèo</a:t>
            </a:r>
            <a:r>
              <a:rPr lang="en-US" dirty="0"/>
              <a:t> </a:t>
            </a:r>
            <a:r>
              <a:rPr lang="en-US" dirty="0" err="1"/>
              <a:t>mẹ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036BD5-D0CA-498C-B4DA-87FD02C17A03}" type="slidenum">
              <a:rPr lang="vi-VN" smtClean="0"/>
              <a:t>16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775207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5EE666-76F3-46C7-BA11-851BA8B171E3}" type="datetimeFigureOut">
              <a:rPr lang="en-US" smtClean="0"/>
              <a:t>23/12/2022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87277E-9251-4E08-ABDA-DBA480AD52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94566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5EE666-76F3-46C7-BA11-851BA8B171E3}" type="datetimeFigureOut">
              <a:rPr lang="en-US" smtClean="0"/>
              <a:t>23/12/2022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87277E-9251-4E08-ABDA-DBA480AD52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80713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5EE666-76F3-46C7-BA11-851BA8B171E3}" type="datetimeFigureOut">
              <a:rPr lang="en-US" smtClean="0"/>
              <a:t>23/12/2022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87277E-9251-4E08-ABDA-DBA480AD52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32362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659824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5EE666-76F3-46C7-BA11-851BA8B171E3}" type="datetimeFigureOut">
              <a:rPr lang="en-US" smtClean="0"/>
              <a:t>23/12/2022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87277E-9251-4E08-ABDA-DBA480AD52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00648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5EE666-76F3-46C7-BA11-851BA8B171E3}" type="datetimeFigureOut">
              <a:rPr lang="en-US" smtClean="0"/>
              <a:t>23/12/2022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87277E-9251-4E08-ABDA-DBA480AD52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77142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5EE666-76F3-46C7-BA11-851BA8B171E3}" type="datetimeFigureOut">
              <a:rPr lang="en-US" smtClean="0"/>
              <a:t>23/12/2022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87277E-9251-4E08-ABDA-DBA480AD52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70185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5EE666-76F3-46C7-BA11-851BA8B171E3}" type="datetimeFigureOut">
              <a:rPr lang="en-US" smtClean="0"/>
              <a:t>23/12/2022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87277E-9251-4E08-ABDA-DBA480AD52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1462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5EE666-76F3-46C7-BA11-851BA8B171E3}" type="datetimeFigureOut">
              <a:rPr lang="en-US" smtClean="0"/>
              <a:t>23/12/2022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87277E-9251-4E08-ABDA-DBA480AD52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70852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5EE666-76F3-46C7-BA11-851BA8B171E3}" type="datetimeFigureOut">
              <a:rPr lang="en-US" smtClean="0"/>
              <a:t>23/12/2022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87277E-9251-4E08-ABDA-DBA480AD52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32537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5EE666-76F3-46C7-BA11-851BA8B171E3}" type="datetimeFigureOut">
              <a:rPr lang="en-US" smtClean="0"/>
              <a:t>23/12/2022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87277E-9251-4E08-ABDA-DBA480AD52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68539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5EE666-76F3-46C7-BA11-851BA8B171E3}" type="datetimeFigureOut">
              <a:rPr lang="en-US" smtClean="0"/>
              <a:t>23/12/2022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87277E-9251-4E08-ABDA-DBA480AD52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722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5EE666-76F3-46C7-BA11-851BA8B171E3}" type="datetimeFigureOut">
              <a:rPr lang="en-US" smtClean="0"/>
              <a:t>23/12/2022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87277E-9251-4E08-ABDA-DBA480AD52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91907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14.png"/><Relationship Id="rId18" Type="http://schemas.microsoft.com/office/2007/relationships/hdphoto" Target="../media/hdphoto8.wdp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1.png"/><Relationship Id="rId12" Type="http://schemas.microsoft.com/office/2007/relationships/hdphoto" Target="../media/hdphoto5.wdp"/><Relationship Id="rId17" Type="http://schemas.openxmlformats.org/officeDocument/2006/relationships/image" Target="../media/image16.png"/><Relationship Id="rId2" Type="http://schemas.openxmlformats.org/officeDocument/2006/relationships/audio" Target="../media/media1.mp3"/><Relationship Id="rId16" Type="http://schemas.microsoft.com/office/2007/relationships/hdphoto" Target="../media/hdphoto7.wdp"/><Relationship Id="rId1" Type="http://schemas.microsoft.com/office/2007/relationships/media" Target="../media/media1.mp3"/><Relationship Id="rId6" Type="http://schemas.openxmlformats.org/officeDocument/2006/relationships/image" Target="../media/image10.png"/><Relationship Id="rId11" Type="http://schemas.openxmlformats.org/officeDocument/2006/relationships/image" Target="../media/image13.png"/><Relationship Id="rId5" Type="http://schemas.openxmlformats.org/officeDocument/2006/relationships/image" Target="../media/image9.jpg"/><Relationship Id="rId15" Type="http://schemas.openxmlformats.org/officeDocument/2006/relationships/image" Target="../media/image15.png"/><Relationship Id="rId10" Type="http://schemas.microsoft.com/office/2007/relationships/hdphoto" Target="../media/hdphoto4.wdp"/><Relationship Id="rId19" Type="http://schemas.openxmlformats.org/officeDocument/2006/relationships/image" Target="../media/image3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2.png"/><Relationship Id="rId14" Type="http://schemas.microsoft.com/office/2007/relationships/hdphoto" Target="../media/hdphoto6.wdp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2.xml"/><Relationship Id="rId4" Type="http://schemas.microsoft.com/office/2007/relationships/hdphoto" Target="../media/hdphoto9.wdp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2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10"/>
          <p:cNvSpPr>
            <a:spLocks noChangeArrowheads="1"/>
          </p:cNvSpPr>
          <p:nvPr/>
        </p:nvSpPr>
        <p:spPr bwMode="auto">
          <a:xfrm>
            <a:off x="1567553" y="767301"/>
            <a:ext cx="9351498" cy="4063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buFontTx/>
              <a:buNone/>
              <a:defRPr/>
            </a:pPr>
            <a:endParaRPr lang="en-US" alt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lnSpc>
                <a:spcPct val="90000"/>
              </a:lnSpc>
              <a:buFontTx/>
              <a:buNone/>
              <a:defRPr/>
            </a:pPr>
            <a:endParaRPr lang="en-US" alt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lnSpc>
                <a:spcPct val="90000"/>
              </a:lnSpc>
              <a:buFontTx/>
              <a:buNone/>
              <a:defRPr/>
            </a:pPr>
            <a:r>
              <a:rPr lang="en-US" altLang="en-US" sz="6600" b="1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66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600" b="1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quen</a:t>
            </a:r>
            <a:r>
              <a:rPr lang="en-US" altLang="en-US" sz="66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600" b="1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sz="66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600" b="1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altLang="en-US" sz="66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o, o, ơ</a:t>
            </a:r>
          </a:p>
          <a:p>
            <a:pPr algn="ctr" eaLnBrk="1" hangingPunct="1">
              <a:lnSpc>
                <a:spcPct val="90000"/>
              </a:lnSpc>
              <a:buFontTx/>
              <a:buNone/>
              <a:defRPr/>
            </a:pPr>
            <a:endParaRPr lang="en-US" alt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lnSpc>
                <a:spcPct val="90000"/>
              </a:lnSpc>
              <a:buFontTx/>
              <a:buNone/>
              <a:defRPr/>
            </a:pPr>
            <a:endParaRPr lang="en-US" alt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lnSpc>
                <a:spcPct val="90000"/>
              </a:lnSpc>
              <a:buFontTx/>
              <a:buNone/>
              <a:defRPr/>
            </a:pP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Thu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Huyền</a:t>
            </a:r>
            <a:endParaRPr lang="en-US" alt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lnSpc>
                <a:spcPct val="90000"/>
              </a:lnSpc>
              <a:buFontTx/>
              <a:buNone/>
              <a:defRPr/>
            </a:pP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MGL A3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438400" y="298549"/>
            <a:ext cx="7315200" cy="64633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UBND QUẬN LONG BIÊN</a:t>
            </a:r>
          </a:p>
          <a:p>
            <a:pPr algn="ctr">
              <a:defRPr/>
            </a:pPr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ÁNH SAO</a:t>
            </a:r>
          </a:p>
        </p:txBody>
      </p:sp>
      <p:pic>
        <p:nvPicPr>
          <p:cNvPr id="3" name="Lofi Chill Không Lời - 10 Bản Nhạc Lofi Giúp Bạn Học Bài Tốt Hơ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614251" y="573961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7574954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23812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307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9"/>
          <p:cNvSpPr>
            <a:spLocks noChangeArrowheads="1"/>
          </p:cNvSpPr>
          <p:nvPr/>
        </p:nvSpPr>
        <p:spPr bwMode="auto">
          <a:xfrm>
            <a:off x="4648200" y="304800"/>
            <a:ext cx="2895600" cy="662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5000" b="1">
                <a:solidFill>
                  <a:srgbClr val="FF00FF"/>
                </a:solidFill>
                <a:latin typeface="VNI-Avo" pitchFamily="2" charset="0"/>
              </a:rPr>
              <a:t>ô</a:t>
            </a:r>
          </a:p>
        </p:txBody>
      </p:sp>
      <p:sp>
        <p:nvSpPr>
          <p:cNvPr id="25618" name="Oval 18"/>
          <p:cNvSpPr>
            <a:spLocks noChangeArrowheads="1"/>
          </p:cNvSpPr>
          <p:nvPr/>
        </p:nvSpPr>
        <p:spPr bwMode="auto">
          <a:xfrm>
            <a:off x="5943600" y="2943225"/>
            <a:ext cx="381000" cy="457200"/>
          </a:xfrm>
          <a:prstGeom prst="ellipse">
            <a:avLst/>
          </a:prstGeom>
          <a:solidFill>
            <a:srgbClr val="FFFF00"/>
          </a:solidFill>
          <a:ln w="9525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33CC"/>
              </a:solidFill>
            </a:endParaRPr>
          </a:p>
        </p:txBody>
      </p:sp>
      <p:sp>
        <p:nvSpPr>
          <p:cNvPr id="25619" name="Oval 19"/>
          <p:cNvSpPr>
            <a:spLocks noChangeArrowheads="1"/>
          </p:cNvSpPr>
          <p:nvPr/>
        </p:nvSpPr>
        <p:spPr bwMode="auto">
          <a:xfrm>
            <a:off x="6934200" y="2438400"/>
            <a:ext cx="304800" cy="304800"/>
          </a:xfrm>
          <a:prstGeom prst="ellipse">
            <a:avLst/>
          </a:prstGeom>
          <a:solidFill>
            <a:srgbClr val="FFFF00"/>
          </a:solidFill>
          <a:ln w="9525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578444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6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6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6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598 0.003 C -0.02709 0.0111 -0.03854 0.00693 -0.04861 0.02034 C -0.0592 0.02081 -0.07049 0.03584 -0.07778 0.04578 C -0.08507 0.05572 -0.08872 0.06242 -0.09271 0.07422 C -0.09688 0.08601 -0.10087 0.10104 -0.10243 0.1156 C -0.104 0.12994 -0.10452 0.14289 -0.09636 0.16046 C -0.10018 0.1778 -0.09514 0.20439 -0.08907 0.2215 C -0.08282 0.23861 -0.07535 0.2511 -0.06528 0.26266 C -0.05539 0.27468 -0.04202 0.28647 -0.02934 0.28786 C -0.0165 0.29849 -0.00295 0.30034 0.01076 0.29849 C 0.02448 0.29711 0.04097 0.2911 0.05312 0.28323 C 0.06527 0.27468 0.07465 0.26219 0.08368 0.24901 C 0.0901 0.23144 0.10208 0.22404 0.10746 0.20485 C 0.11284 0.18566 0.11684 0.15468 0.11597 0.13364 C 0.11527 0.11237 0.10902 0.09295 0.10277 0.07653 C 0.0967 0.06058 0.08715 0.04578 0.07916 0.0356 C 0.07118 0.02543 0.0618 0.02058 0.05451 0.01549 C 0.04739 0.01063 0.04253 0.00901 0.03663 0.00601 C 0.0309 0.00323 0.02482 0.00092 0.01909 -0.00093 " pathEditMode="relative" rAng="-164322" ptsTypes="aaaaaaaaaaaaaaaaaaA">
                                      <p:cBhvr>
                                        <p:cTn id="13" dur="1000" fill="hold"/>
                                        <p:tgtEl>
                                          <p:spTgt spid="256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05" y="146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256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256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256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56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56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56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1319 -0.00231 0.02656 -0.00463 0.03177 0.00208 C 0.03698 0.00878 0.03281 0.02936 0.03177 0.04 C 0.03073 0.05063 0.02899 0.05665 0.02552 0.06543 C 0.02205 0.07422 0.01667 0.08555 0.01111 0.09295 C 0.00555 0.10034 -0.00174 0.10497 -0.00781 0.10982 C -0.01389 0.11468 -0.01962 0.11861 -0.02535 0.12254 " pathEditMode="relative" ptsTypes="aaaaaaA">
                                      <p:cBhvr>
                                        <p:cTn id="29" dur="1000" fill="hold"/>
                                        <p:tgtEl>
                                          <p:spTgt spid="256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256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256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256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18" grpId="0" animBg="1"/>
      <p:bldP spid="25618" grpId="1" animBg="1"/>
      <p:bldP spid="25618" grpId="2" animBg="1"/>
      <p:bldP spid="25619" grpId="0" animBg="1"/>
      <p:bldP spid="25619" grpId="1" animBg="1"/>
      <p:bldP spid="25619" grpId="2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66092" y="1702190"/>
            <a:ext cx="2912012" cy="3770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900" b="1">
                <a:solidFill>
                  <a:srgbClr val="FF0000"/>
                </a:solidFill>
                <a:latin typeface=".VnAvant" panose="020B7200000000000000" pitchFamily="34" charset="0"/>
              </a:rPr>
              <a:t>Ơ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469942" y="1842867"/>
            <a:ext cx="2912012" cy="450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700" b="1">
                <a:solidFill>
                  <a:srgbClr val="FF0000"/>
                </a:solidFill>
                <a:latin typeface="HP001 4 hàng" panose="020B0603050302020204" pitchFamily="34" charset="0"/>
              </a:rPr>
              <a:t>ơ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368017" y="1702189"/>
            <a:ext cx="2912012" cy="3770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900" b="1">
                <a:solidFill>
                  <a:srgbClr val="FF0000"/>
                </a:solidFill>
                <a:latin typeface="+mj-lt"/>
              </a:rPr>
              <a:t>ơ</a:t>
            </a:r>
          </a:p>
        </p:txBody>
      </p:sp>
    </p:spTree>
    <p:extLst>
      <p:ext uri="{BB962C8B-B14F-4D97-AF65-F5344CB8AC3E}">
        <p14:creationId xmlns:p14="http://schemas.microsoft.com/office/powerpoint/2010/main" val="3204781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756263" y="1602377"/>
            <a:ext cx="2129245" cy="28607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1300">
                <a:solidFill>
                  <a:srgbClr val="FF0000"/>
                </a:solidFill>
              </a:rPr>
              <a:t>o</a:t>
            </a:r>
          </a:p>
        </p:txBody>
      </p:sp>
      <p:sp>
        <p:nvSpPr>
          <p:cNvPr id="3" name="Rectangle 2"/>
          <p:cNvSpPr/>
          <p:nvPr/>
        </p:nvSpPr>
        <p:spPr>
          <a:xfrm>
            <a:off x="6514011" y="1602377"/>
            <a:ext cx="2129245" cy="28607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1300">
                <a:solidFill>
                  <a:srgbClr val="FF0000"/>
                </a:solidFill>
              </a:rPr>
              <a:t>ô</a:t>
            </a:r>
          </a:p>
        </p:txBody>
      </p:sp>
      <p:sp>
        <p:nvSpPr>
          <p:cNvPr id="4" name="Rectangle 3"/>
          <p:cNvSpPr/>
          <p:nvPr/>
        </p:nvSpPr>
        <p:spPr>
          <a:xfrm>
            <a:off x="2756262" y="1602377"/>
            <a:ext cx="2129245" cy="28607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1300">
                <a:solidFill>
                  <a:srgbClr val="FFC000"/>
                </a:solidFill>
              </a:rPr>
              <a:t>o</a:t>
            </a:r>
          </a:p>
        </p:txBody>
      </p:sp>
      <p:sp>
        <p:nvSpPr>
          <p:cNvPr id="5" name="Rectangle 4"/>
          <p:cNvSpPr/>
          <p:nvPr/>
        </p:nvSpPr>
        <p:spPr>
          <a:xfrm>
            <a:off x="6514011" y="1602377"/>
            <a:ext cx="2129245" cy="28607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1300">
                <a:solidFill>
                  <a:srgbClr val="FFC000"/>
                </a:solidFill>
              </a:rPr>
              <a:t>o</a:t>
            </a:r>
          </a:p>
        </p:txBody>
      </p:sp>
    </p:spTree>
    <p:extLst>
      <p:ext uri="{BB962C8B-B14F-4D97-AF65-F5344CB8AC3E}">
        <p14:creationId xmlns:p14="http://schemas.microsoft.com/office/powerpoint/2010/main" val="4018788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756263" y="1602377"/>
            <a:ext cx="2129245" cy="28607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130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o</a:t>
            </a:r>
          </a:p>
        </p:txBody>
      </p:sp>
      <p:sp>
        <p:nvSpPr>
          <p:cNvPr id="3" name="Rectangle 2"/>
          <p:cNvSpPr/>
          <p:nvPr/>
        </p:nvSpPr>
        <p:spPr>
          <a:xfrm rot="454714">
            <a:off x="6305006" y="1602377"/>
            <a:ext cx="2129245" cy="28607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1300">
              <a:solidFill>
                <a:srgbClr val="FF000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939246" y="1602377"/>
            <a:ext cx="2129245" cy="28607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130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ơ</a:t>
            </a:r>
          </a:p>
        </p:txBody>
      </p:sp>
      <p:sp>
        <p:nvSpPr>
          <p:cNvPr id="5" name="Rectangle 4"/>
          <p:cNvSpPr/>
          <p:nvPr/>
        </p:nvSpPr>
        <p:spPr>
          <a:xfrm>
            <a:off x="2756262" y="1602377"/>
            <a:ext cx="2129245" cy="28607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1300">
                <a:solidFill>
                  <a:srgbClr val="FFC000"/>
                </a:solidFill>
                <a:latin typeface="+mj-lt"/>
                <a:cs typeface="Times New Roman" panose="02020603050405020304" pitchFamily="18" charset="0"/>
              </a:rPr>
              <a:t>o</a:t>
            </a:r>
          </a:p>
        </p:txBody>
      </p:sp>
      <p:sp>
        <p:nvSpPr>
          <p:cNvPr id="6" name="Rectangle 5"/>
          <p:cNvSpPr/>
          <p:nvPr/>
        </p:nvSpPr>
        <p:spPr>
          <a:xfrm>
            <a:off x="5847805" y="1602377"/>
            <a:ext cx="2220686" cy="28607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1300">
                <a:solidFill>
                  <a:srgbClr val="FFC000"/>
                </a:solidFill>
                <a:latin typeface="+mj-lt"/>
                <a:cs typeface="Times New Roman" panose="02020603050405020304" pitchFamily="18" charset="0"/>
              </a:rPr>
              <a:t>o</a:t>
            </a:r>
          </a:p>
        </p:txBody>
      </p:sp>
    </p:spTree>
    <p:extLst>
      <p:ext uri="{BB962C8B-B14F-4D97-AF65-F5344CB8AC3E}">
        <p14:creationId xmlns:p14="http://schemas.microsoft.com/office/powerpoint/2010/main" val="2671625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013859" y="1602377"/>
            <a:ext cx="2129245" cy="28607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130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o</a:t>
            </a:r>
          </a:p>
        </p:txBody>
      </p:sp>
      <p:sp>
        <p:nvSpPr>
          <p:cNvPr id="3" name="Rectangle 2"/>
          <p:cNvSpPr/>
          <p:nvPr/>
        </p:nvSpPr>
        <p:spPr>
          <a:xfrm>
            <a:off x="4969329" y="1602377"/>
            <a:ext cx="2129245" cy="28607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130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ô</a:t>
            </a:r>
          </a:p>
        </p:txBody>
      </p:sp>
      <p:sp>
        <p:nvSpPr>
          <p:cNvPr id="4" name="Rectangle 3"/>
          <p:cNvSpPr/>
          <p:nvPr/>
        </p:nvSpPr>
        <p:spPr>
          <a:xfrm>
            <a:off x="7924800" y="1602377"/>
            <a:ext cx="2129245" cy="28607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130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ơ</a:t>
            </a:r>
          </a:p>
        </p:txBody>
      </p:sp>
      <p:sp>
        <p:nvSpPr>
          <p:cNvPr id="6" name="Rectangle 5"/>
          <p:cNvSpPr/>
          <p:nvPr/>
        </p:nvSpPr>
        <p:spPr>
          <a:xfrm>
            <a:off x="2013858" y="1602377"/>
            <a:ext cx="2129245" cy="28607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1300">
                <a:solidFill>
                  <a:srgbClr val="FFC000"/>
                </a:solidFill>
                <a:latin typeface="+mj-lt"/>
                <a:cs typeface="Times New Roman" panose="02020603050405020304" pitchFamily="18" charset="0"/>
              </a:rPr>
              <a:t>o</a:t>
            </a:r>
          </a:p>
        </p:txBody>
      </p:sp>
      <p:sp>
        <p:nvSpPr>
          <p:cNvPr id="8" name="Rectangle 7"/>
          <p:cNvSpPr/>
          <p:nvPr/>
        </p:nvSpPr>
        <p:spPr>
          <a:xfrm>
            <a:off x="7812741" y="1602377"/>
            <a:ext cx="2241303" cy="28607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1300">
                <a:solidFill>
                  <a:srgbClr val="FFC000"/>
                </a:solidFill>
                <a:latin typeface="+mj-lt"/>
                <a:cs typeface="Times New Roman" panose="02020603050405020304" pitchFamily="18" charset="0"/>
              </a:rPr>
              <a:t>o</a:t>
            </a:r>
          </a:p>
        </p:txBody>
      </p:sp>
      <p:sp>
        <p:nvSpPr>
          <p:cNvPr id="9" name="Rectangle 8"/>
          <p:cNvSpPr/>
          <p:nvPr/>
        </p:nvSpPr>
        <p:spPr>
          <a:xfrm>
            <a:off x="4969325" y="1613006"/>
            <a:ext cx="2129245" cy="28607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1300">
                <a:solidFill>
                  <a:schemeClr val="accent6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ô</a:t>
            </a:r>
          </a:p>
        </p:txBody>
      </p:sp>
      <p:sp>
        <p:nvSpPr>
          <p:cNvPr id="10" name="Rectangle 9"/>
          <p:cNvSpPr/>
          <p:nvPr/>
        </p:nvSpPr>
        <p:spPr>
          <a:xfrm>
            <a:off x="4969325" y="1602377"/>
            <a:ext cx="2129245" cy="28607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1300">
                <a:solidFill>
                  <a:srgbClr val="FFC000"/>
                </a:solidFill>
                <a:latin typeface="+mj-lt"/>
                <a:cs typeface="Times New Roman" panose="02020603050405020304" pitchFamily="18" charset="0"/>
              </a:rPr>
              <a:t>o</a:t>
            </a:r>
          </a:p>
        </p:txBody>
      </p:sp>
    </p:spTree>
    <p:extLst>
      <p:ext uri="{BB962C8B-B14F-4D97-AF65-F5344CB8AC3E}">
        <p14:creationId xmlns:p14="http://schemas.microsoft.com/office/powerpoint/2010/main" val="1065380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27017" y="2288067"/>
            <a:ext cx="9170126" cy="21236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600" b="1" cap="none" spc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Trò chơi </a:t>
            </a:r>
          </a:p>
          <a:p>
            <a:pPr algn="ctr"/>
            <a:r>
              <a:rPr lang="en-US" sz="6600" b="1" cap="none" spc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“Mèo con tìm mẹ”</a:t>
            </a:r>
          </a:p>
        </p:txBody>
      </p:sp>
    </p:spTree>
    <p:extLst>
      <p:ext uri="{BB962C8B-B14F-4D97-AF65-F5344CB8AC3E}">
        <p14:creationId xmlns:p14="http://schemas.microsoft.com/office/powerpoint/2010/main" val="239979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202" r="-6722" b="27088"/>
          <a:stretch/>
        </p:blipFill>
        <p:spPr>
          <a:xfrm>
            <a:off x="782556" y="853557"/>
            <a:ext cx="10690607" cy="5598942"/>
          </a:xfrm>
          <a:prstGeom prst="rect">
            <a:avLst/>
          </a:prstGeom>
        </p:spPr>
      </p:pic>
      <p:sp>
        <p:nvSpPr>
          <p:cNvPr id="32" name="Textbox 2"/>
          <p:cNvSpPr txBox="1"/>
          <p:nvPr/>
        </p:nvSpPr>
        <p:spPr>
          <a:xfrm>
            <a:off x="2304063" y="1545504"/>
            <a:ext cx="1128454" cy="707886"/>
          </a:xfrm>
          <a:prstGeom prst="rect">
            <a:avLst/>
          </a:prstGeom>
          <a:solidFill>
            <a:srgbClr val="F69574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90204" pitchFamily="34" charset="0"/>
                <a:ea typeface="+mn-ea"/>
                <a:cs typeface="Arial" panose="020B0604020202090204" pitchFamily="34" charset="0"/>
              </a:rPr>
              <a:t>O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90204" pitchFamily="34" charset="0"/>
              <a:ea typeface="+mn-ea"/>
              <a:cs typeface="Arial" panose="020B0604020202090204" pitchFamily="34" charset="0"/>
            </a:endParaRPr>
          </a:p>
        </p:txBody>
      </p:sp>
      <p:sp>
        <p:nvSpPr>
          <p:cNvPr id="17" name="Textbox 2"/>
          <p:cNvSpPr txBox="1"/>
          <p:nvPr/>
        </p:nvSpPr>
        <p:spPr>
          <a:xfrm>
            <a:off x="5790352" y="1714939"/>
            <a:ext cx="1022597" cy="707886"/>
          </a:xfrm>
          <a:prstGeom prst="rect">
            <a:avLst/>
          </a:prstGeom>
          <a:solidFill>
            <a:srgbClr val="C2E6E4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4000" b="1" noProof="0">
                <a:solidFill>
                  <a:srgbClr val="FF0000"/>
                </a:solidFill>
                <a:latin typeface="Arial" panose="020B0604020202090204" pitchFamily="34" charset="0"/>
                <a:cs typeface="Arial" panose="020B0604020202090204" pitchFamily="34" charset="0"/>
              </a:rPr>
              <a:t>ô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90204" pitchFamily="34" charset="0"/>
              <a:cs typeface="Arial" panose="020B0604020202090204" pitchFamily="34" charset="0"/>
            </a:endParaRPr>
          </a:p>
        </p:txBody>
      </p:sp>
      <p:sp>
        <p:nvSpPr>
          <p:cNvPr id="19" name="Textbox 2"/>
          <p:cNvSpPr txBox="1"/>
          <p:nvPr/>
        </p:nvSpPr>
        <p:spPr>
          <a:xfrm>
            <a:off x="8929255" y="1868669"/>
            <a:ext cx="960103" cy="769441"/>
          </a:xfrm>
          <a:prstGeom prst="rect">
            <a:avLst/>
          </a:prstGeom>
          <a:solidFill>
            <a:srgbClr val="FBEA5F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4400" b="1" noProof="0">
                <a:solidFill>
                  <a:srgbClr val="FF0000"/>
                </a:solidFill>
                <a:latin typeface="Arial" panose="020B0604020202090204" pitchFamily="34" charset="0"/>
                <a:cs typeface="Arial" panose="020B0604020202090204" pitchFamily="34" charset="0"/>
              </a:rPr>
              <a:t>ơ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90204" pitchFamily="34" charset="0"/>
              <a:cs typeface="Arial" panose="020B0604020202090204" pitchFamily="34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9722" b="89167" l="6094" r="38438"/>
                    </a14:imgEffect>
                  </a14:imgLayer>
                </a14:imgProps>
              </a:ext>
            </a:extLst>
          </a:blip>
          <a:srcRect l="5622" t="39437" r="62075" b="9697"/>
          <a:stretch/>
        </p:blipFill>
        <p:spPr>
          <a:xfrm>
            <a:off x="8012789" y="5039431"/>
            <a:ext cx="1595399" cy="1413068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4167" b="90556" l="19531" r="54219"/>
                    </a14:imgEffect>
                  </a14:imgLayer>
                </a14:imgProps>
              </a:ext>
            </a:extLst>
          </a:blip>
          <a:srcRect l="18920" t="33694" r="41771" b="2872"/>
          <a:stretch/>
        </p:blipFill>
        <p:spPr>
          <a:xfrm>
            <a:off x="6127861" y="5039431"/>
            <a:ext cx="1394036" cy="126539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4167" b="100000" l="20625" r="68750"/>
                    </a14:imgEffect>
                  </a14:imgLayer>
                </a14:imgProps>
              </a:ext>
            </a:extLst>
          </a:blip>
          <a:srcRect l="19927" t="34105" r="34156"/>
          <a:stretch/>
        </p:blipFill>
        <p:spPr>
          <a:xfrm>
            <a:off x="9660092" y="4760777"/>
            <a:ext cx="1622198" cy="1309513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40278" b="98889" l="22500" r="67500"/>
                    </a14:imgEffect>
                  </a14:imgLayer>
                </a14:imgProps>
              </a:ext>
            </a:extLst>
          </a:blip>
          <a:srcRect l="23619" t="40668" r="32310"/>
          <a:stretch/>
        </p:blipFill>
        <p:spPr>
          <a:xfrm>
            <a:off x="2509944" y="5039431"/>
            <a:ext cx="1398497" cy="1059065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45278" b="94167" l="23438" r="60625"/>
                    </a14:imgEffect>
                  </a14:imgLayer>
                </a14:imgProps>
              </a:ext>
            </a:extLst>
          </a:blip>
          <a:srcRect l="22004" t="44770" r="34848"/>
          <a:stretch/>
        </p:blipFill>
        <p:spPr>
          <a:xfrm>
            <a:off x="4320375" y="5176910"/>
            <a:ext cx="1469977" cy="1058399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42778" b="100000" l="26250" r="72969">
                        <a14:foregroundMark x1="54063" y1="82222" x2="56406" y2="78056"/>
                        <a14:foregroundMark x1="34531" y1="69444" x2="32813" y2="61944"/>
                      </a14:backgroundRemoval>
                    </a14:imgEffect>
                  </a14:imgLayer>
                </a14:imgProps>
              </a:ext>
            </a:extLst>
          </a:blip>
          <a:srcRect l="26157" t="42718" r="28619" b="1"/>
          <a:stretch/>
        </p:blipFill>
        <p:spPr>
          <a:xfrm>
            <a:off x="532701" y="5039432"/>
            <a:ext cx="1408641" cy="1003599"/>
          </a:xfrm>
          <a:prstGeom prst="rect">
            <a:avLst/>
          </a:prstGeom>
        </p:spPr>
      </p:pic>
      <p:pic>
        <p:nvPicPr>
          <p:cNvPr id="2" name="Lofi Chill Không Lời - 10 Bản Nhạc Lofi Giúp Bạn Học Bài Tốt Hơ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1282290" y="24395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6882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3.7037E-7 L 0.03477 -0.4546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32" y="-227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2.96296E-6 L 0.17305 -0.4273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646" y="-213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4.44444E-6 L -0.1526 -0.44722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630" y="-223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3.33333E-6 L 0.16028 -0.44236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008" y="-221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1.48148E-6 L -0.17448 -0.45301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724" y="-226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3.33333E-6 L -0.03046 -0.38333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23" y="-191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23812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1"/>
          <p:cNvSpPr/>
          <p:nvPr/>
        </p:nvSpPr>
        <p:spPr>
          <a:xfrm>
            <a:off x="2475914" y="787790"/>
            <a:ext cx="7343336" cy="5148775"/>
          </a:xfrm>
          <a:prstGeom prst="cloud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.VnAvant" panose="020B7200000000000000" pitchFamily="34" charset="0"/>
              </a:rPr>
              <a:t>Trß ch¬i: “Nhanh tay lÑ m¾t”</a:t>
            </a:r>
          </a:p>
        </p:txBody>
      </p:sp>
    </p:spTree>
    <p:extLst>
      <p:ext uri="{BB962C8B-B14F-4D97-AF65-F5344CB8AC3E}">
        <p14:creationId xmlns:p14="http://schemas.microsoft.com/office/powerpoint/2010/main" val="321230054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phucpro189 - Chess Profile - Chess.com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8596" y="547834"/>
            <a:ext cx="4572000" cy="3295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3159027" y="4009292"/>
            <a:ext cx="6471138" cy="182880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1500" b="1">
                <a:latin typeface=".VnAvant" panose="020B7200000000000000" pitchFamily="34" charset="0"/>
              </a:rPr>
              <a:t>l¸ cê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3159027" y="4009292"/>
            <a:ext cx="6471138" cy="182880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1500" b="1">
                <a:latin typeface=".VnAvant" panose="020B7200000000000000" pitchFamily="34" charset="0"/>
              </a:rPr>
              <a:t>l¸ c</a:t>
            </a:r>
            <a:r>
              <a:rPr lang="en-US" sz="11500" b="1">
                <a:solidFill>
                  <a:srgbClr val="0070C0"/>
                </a:solidFill>
                <a:latin typeface=".VnAvant" panose="020B7200000000000000" pitchFamily="34" charset="0"/>
              </a:rPr>
              <a:t>ê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1667" b="66667" l="60156" r="65000"/>
                    </a14:imgEffect>
                  </a14:imgLayer>
                </a14:imgProps>
              </a:ext>
            </a:extLst>
          </a:blip>
          <a:srcRect l="59614" t="61178" r="34387" b="33078"/>
          <a:stretch/>
        </p:blipFill>
        <p:spPr>
          <a:xfrm>
            <a:off x="7230794" y="4178105"/>
            <a:ext cx="783773" cy="422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119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194560" y="4009292"/>
            <a:ext cx="7435605" cy="182880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1500" b="1">
                <a:latin typeface=".VnAvant" panose="020B7200000000000000" pitchFamily="34" charset="0"/>
              </a:rPr>
              <a:t>Con ong</a:t>
            </a:r>
            <a:endParaRPr lang="en-US" sz="11500" b="1">
              <a:solidFill>
                <a:srgbClr val="0070C0"/>
              </a:solidFill>
              <a:latin typeface=".VnAvant" panose="020B7200000000000000" pitchFamily="34" charset="0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2194560" y="4009292"/>
            <a:ext cx="7644611" cy="182880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1500" b="1">
                <a:latin typeface=".VnAvant" panose="020B7200000000000000" pitchFamily="34" charset="0"/>
              </a:rPr>
              <a:t>C</a:t>
            </a:r>
            <a:r>
              <a:rPr lang="en-US" sz="11500" b="1">
                <a:solidFill>
                  <a:srgbClr val="0070C0"/>
                </a:solidFill>
                <a:latin typeface=".VnAvant" panose="020B7200000000000000" pitchFamily="34" charset="0"/>
              </a:rPr>
              <a:t>o</a:t>
            </a:r>
            <a:r>
              <a:rPr lang="en-US" sz="11500" b="1">
                <a:latin typeface=".VnAvant" panose="020B7200000000000000" pitchFamily="34" charset="0"/>
              </a:rPr>
              <a:t>n </a:t>
            </a:r>
            <a:r>
              <a:rPr lang="en-US" sz="11500" b="1">
                <a:solidFill>
                  <a:srgbClr val="0070C0"/>
                </a:solidFill>
                <a:latin typeface=".VnAvant" panose="020B7200000000000000" pitchFamily="34" charset="0"/>
              </a:rPr>
              <a:t>o</a:t>
            </a:r>
            <a:r>
              <a:rPr lang="en-US" sz="11500" b="1">
                <a:latin typeface=".VnAvant" panose="020B7200000000000000" pitchFamily="34" charset="0"/>
              </a:rPr>
              <a:t>ng</a:t>
            </a:r>
            <a:endParaRPr lang="en-US" sz="11500" b="1">
              <a:solidFill>
                <a:srgbClr val="0070C0"/>
              </a:solidFill>
              <a:latin typeface=".VnAvant" panose="020B7200000000000000" pitchFamily="34" charset="0"/>
            </a:endParaRPr>
          </a:p>
        </p:txBody>
      </p:sp>
      <p:pic>
        <p:nvPicPr>
          <p:cNvPr id="8194" name="Picture 2" descr="Con ong tiếng Nhật là gì? - JES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080" b="99457" l="10000" r="90000">
                        <a14:foregroundMark x1="61733" y1="48732" x2="68000" y2="56341"/>
                        <a14:foregroundMark x1="77467" y1="52717" x2="81733" y2="60688"/>
                        <a14:foregroundMark x1="57467" y1="59420" x2="70267" y2="53623"/>
                        <a14:foregroundMark x1="74133" y1="64674" x2="81067" y2="50181"/>
                        <a14:foregroundMark x1="74133" y1="55797" x2="78800" y2="54529"/>
                        <a14:foregroundMark x1="74800" y1="50543" x2="82667" y2="59964"/>
                        <a14:foregroundMark x1="80400" y1="63949" x2="80400" y2="63949"/>
                        <a14:foregroundMark x1="69333" y1="67935" x2="72533" y2="67029"/>
                        <a14:foregroundMark x1="68667" y1="70109" x2="69333" y2="615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9669" y="416625"/>
            <a:ext cx="3905795" cy="2874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6224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ABF641A-5F7C-4D8D-943F-63119980BB21}"/>
              </a:ext>
            </a:extLst>
          </p:cNvPr>
          <p:cNvSpPr/>
          <p:nvPr/>
        </p:nvSpPr>
        <p:spPr>
          <a:xfrm>
            <a:off x="3180522" y="331304"/>
            <a:ext cx="5194852" cy="99391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3278A8B-EE64-4266-9693-7E0C68DD397C}"/>
              </a:ext>
            </a:extLst>
          </p:cNvPr>
          <p:cNvSpPr txBox="1"/>
          <p:nvPr/>
        </p:nvSpPr>
        <p:spPr>
          <a:xfrm>
            <a:off x="3008242" y="305040"/>
            <a:ext cx="45322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</a:rPr>
              <a:t>Mục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đích</a:t>
            </a:r>
            <a:r>
              <a:rPr lang="en-US" sz="3600" b="1" dirty="0">
                <a:solidFill>
                  <a:srgbClr val="FF0000"/>
                </a:solidFill>
              </a:rPr>
              <a:t> – </a:t>
            </a:r>
            <a:r>
              <a:rPr lang="en-US" sz="3600" b="1" dirty="0" err="1">
                <a:solidFill>
                  <a:srgbClr val="FF0000"/>
                </a:solidFill>
              </a:rPr>
              <a:t>yêu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cầu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F1676D9-344C-465F-BB5B-E4944732E316}"/>
              </a:ext>
            </a:extLst>
          </p:cNvPr>
          <p:cNvSpPr txBox="1"/>
          <p:nvPr/>
        </p:nvSpPr>
        <p:spPr>
          <a:xfrm>
            <a:off x="1073424" y="1497736"/>
            <a:ext cx="927652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1. </a:t>
            </a:r>
            <a:r>
              <a:rPr lang="en-US" dirty="0" err="1"/>
              <a:t>Kiến</a:t>
            </a:r>
            <a:r>
              <a:rPr lang="en-US" dirty="0"/>
              <a:t> </a:t>
            </a:r>
            <a:r>
              <a:rPr lang="en-US" dirty="0" err="1"/>
              <a:t>thức</a:t>
            </a:r>
            <a:r>
              <a:rPr lang="en-US" dirty="0"/>
              <a:t>:</a:t>
            </a:r>
          </a:p>
          <a:p>
            <a:r>
              <a:rPr lang="en-US" dirty="0"/>
              <a:t>- </a:t>
            </a:r>
            <a:r>
              <a:rPr lang="vi-VN" dirty="0"/>
              <a:t>Trẻ nhận biết và phát âm đúng chữ cái O, Ô, Ơ. </a:t>
            </a:r>
            <a:endParaRPr lang="en-US" dirty="0"/>
          </a:p>
          <a:p>
            <a:r>
              <a:rPr lang="en-US" dirty="0"/>
              <a:t>- </a:t>
            </a:r>
            <a:r>
              <a:rPr lang="vi-VN" dirty="0"/>
              <a:t>Trẻ nhận biết được cấu tạo của chữ: O gồm một nét cong tròn khép kín, Ô gồm một nét cong tròn khép kín và một dấu mũ ở phía trên, Ơ gồm một nét cong tròn kép kín và một dấu móc ở phía trên.</a:t>
            </a:r>
            <a:endParaRPr lang="en-US" dirty="0"/>
          </a:p>
          <a:p>
            <a:r>
              <a:rPr lang="vi-VN" dirty="0"/>
              <a:t> - Trẻ tìm đúng chữ O, Ô, Ơ khi chơi trò chơi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87C6EEB-F77B-4BD6-B5B4-8A1469EB397D}"/>
              </a:ext>
            </a:extLst>
          </p:cNvPr>
          <p:cNvSpPr txBox="1"/>
          <p:nvPr/>
        </p:nvSpPr>
        <p:spPr>
          <a:xfrm>
            <a:off x="954154" y="3275253"/>
            <a:ext cx="1001864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2. </a:t>
            </a:r>
            <a:r>
              <a:rPr lang="en-US" dirty="0" err="1"/>
              <a:t>Kĩ</a:t>
            </a:r>
            <a:r>
              <a:rPr lang="en-US" dirty="0"/>
              <a:t>  </a:t>
            </a:r>
            <a:r>
              <a:rPr lang="en-US" dirty="0" err="1"/>
              <a:t>năng</a:t>
            </a:r>
            <a:r>
              <a:rPr lang="en-US" dirty="0"/>
              <a:t>:</a:t>
            </a:r>
          </a:p>
          <a:p>
            <a:r>
              <a:rPr lang="en-US" dirty="0"/>
              <a:t>- </a:t>
            </a:r>
            <a:r>
              <a:rPr lang="vi-VN" dirty="0"/>
              <a:t>Rèn luyện kĩ năng nhận biết và phát âm to, rõ ràng, chính xác các chữ O, Ô, Ơ. </a:t>
            </a:r>
            <a:endParaRPr lang="en-US" dirty="0"/>
          </a:p>
          <a:p>
            <a:r>
              <a:rPr lang="en-US" dirty="0"/>
              <a:t>- </a:t>
            </a:r>
            <a:r>
              <a:rPr lang="vi-VN" dirty="0"/>
              <a:t>Rèn luyện kĩ năng quan sát, chú ý và ghi nhớ có chủ định cho trẻ. </a:t>
            </a:r>
            <a:endParaRPr lang="en-US" dirty="0"/>
          </a:p>
          <a:p>
            <a:r>
              <a:rPr lang="en-US" dirty="0"/>
              <a:t>- </a:t>
            </a:r>
            <a:r>
              <a:rPr lang="vi-VN" dirty="0"/>
              <a:t>Rèn luyện kĩ năng so sánh, phân biệt sự giống nhau và khác nhau giữa các chữ cái O, Ô, Ơ. </a:t>
            </a:r>
            <a:endParaRPr lang="en-US" dirty="0"/>
          </a:p>
          <a:p>
            <a:r>
              <a:rPr lang="vi-VN" dirty="0"/>
              <a:t>- Rèn luyện và phát triển ngôn ngữ mạch lạc cho trẻ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37B40CC-A739-4451-A9B7-09862E52384C}"/>
              </a:ext>
            </a:extLst>
          </p:cNvPr>
          <p:cNvSpPr txBox="1"/>
          <p:nvPr/>
        </p:nvSpPr>
        <p:spPr>
          <a:xfrm>
            <a:off x="954153" y="4924859"/>
            <a:ext cx="100186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3. </a:t>
            </a:r>
            <a:r>
              <a:rPr lang="en-US" dirty="0" err="1"/>
              <a:t>Giáo</a:t>
            </a:r>
            <a:r>
              <a:rPr lang="en-US" dirty="0"/>
              <a:t> </a:t>
            </a:r>
            <a:r>
              <a:rPr lang="en-US" dirty="0" err="1"/>
              <a:t>dục</a:t>
            </a:r>
            <a:r>
              <a:rPr lang="en-US" dirty="0"/>
              <a:t>:</a:t>
            </a:r>
          </a:p>
          <a:p>
            <a:r>
              <a:rPr lang="en-US" dirty="0"/>
              <a:t>- </a:t>
            </a:r>
            <a:r>
              <a:rPr lang="en-US" dirty="0" err="1"/>
              <a:t>Trẻ</a:t>
            </a:r>
            <a:r>
              <a:rPr lang="en-US" dirty="0"/>
              <a:t> </a:t>
            </a:r>
            <a:r>
              <a:rPr lang="en-US" dirty="0" err="1"/>
              <a:t>hào</a:t>
            </a:r>
            <a:r>
              <a:rPr lang="en-US" dirty="0"/>
              <a:t> </a:t>
            </a:r>
            <a:r>
              <a:rPr lang="en-US" dirty="0" err="1"/>
              <a:t>hứng</a:t>
            </a:r>
            <a:r>
              <a:rPr lang="en-US" dirty="0"/>
              <a:t> </a:t>
            </a:r>
            <a:r>
              <a:rPr lang="en-US" dirty="0" err="1"/>
              <a:t>tham</a:t>
            </a:r>
            <a:r>
              <a:rPr lang="en-US" dirty="0"/>
              <a:t> </a:t>
            </a:r>
            <a:r>
              <a:rPr lang="en-US" dirty="0" err="1"/>
              <a:t>gia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hoạt</a:t>
            </a:r>
            <a:r>
              <a:rPr lang="en-US" dirty="0"/>
              <a:t> </a:t>
            </a:r>
            <a:r>
              <a:rPr lang="en-US" dirty="0" err="1"/>
              <a:t>động</a:t>
            </a:r>
            <a:r>
              <a:rPr lang="en-US" dirty="0"/>
              <a:t> </a:t>
            </a:r>
            <a:r>
              <a:rPr lang="en-US" dirty="0" err="1"/>
              <a:t>trong</a:t>
            </a:r>
            <a:r>
              <a:rPr lang="en-US" dirty="0"/>
              <a:t> </a:t>
            </a:r>
            <a:r>
              <a:rPr lang="en-US" dirty="0" err="1"/>
              <a:t>giờ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7530101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3159027" y="4009292"/>
            <a:ext cx="6638116" cy="182880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1500" b="1">
                <a:latin typeface=".VnAvant" panose="020B7200000000000000" pitchFamily="34" charset="0"/>
              </a:rPr>
              <a:t>« t«</a:t>
            </a:r>
            <a:endParaRPr lang="en-US" sz="11500" b="1">
              <a:solidFill>
                <a:srgbClr val="0070C0"/>
              </a:solidFill>
              <a:latin typeface=".VnAvant" panose="020B7200000000000000" pitchFamily="34" charset="0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3159027" y="4009292"/>
            <a:ext cx="6638116" cy="182880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1500" b="1">
                <a:solidFill>
                  <a:srgbClr val="0070C0"/>
                </a:solidFill>
                <a:latin typeface=".VnAvant" panose="020B7200000000000000" pitchFamily="34" charset="0"/>
              </a:rPr>
              <a:t>«</a:t>
            </a:r>
            <a:r>
              <a:rPr lang="en-US" sz="11500" b="1">
                <a:latin typeface=".VnAvant" panose="020B7200000000000000" pitchFamily="34" charset="0"/>
              </a:rPr>
              <a:t> t</a:t>
            </a:r>
            <a:r>
              <a:rPr lang="en-US" sz="11500" b="1">
                <a:solidFill>
                  <a:srgbClr val="0070C0"/>
                </a:solidFill>
                <a:latin typeface=".VnAvant" panose="020B7200000000000000" pitchFamily="34" charset="0"/>
              </a:rPr>
              <a:t>«</a:t>
            </a:r>
          </a:p>
        </p:txBody>
      </p:sp>
      <p:pic>
        <p:nvPicPr>
          <p:cNvPr id="7170" name="Picture 2" descr="Tổng hợp các sửa đổi về ĐKKD dịch vụ lái xe và sát hạch lái xe ô tô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4125" r="95000">
                        <a14:foregroundMark x1="11125" y1="46500" x2="18125" y2="42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0660" y="311913"/>
            <a:ext cx="5565957" cy="2782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9304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856935" y="1884123"/>
            <a:ext cx="8778240" cy="199856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413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latin typeface=".VnAvant" panose="020B7200000000000000" pitchFamily="34" charset="0"/>
              </a:rPr>
              <a:t>T¹m biÖt c¸c bÐ nhÐ</a:t>
            </a:r>
            <a:endParaRPr lang="en-US" sz="41300" b="1" cap="none" spc="0">
              <a:ln w="22225">
                <a:solidFill>
                  <a:schemeClr val="accent2"/>
                </a:solidFill>
                <a:prstDash val="solid"/>
              </a:ln>
              <a:solidFill>
                <a:schemeClr val="accent1">
                  <a:lumMod val="50000"/>
                </a:schemeClr>
              </a:solidFill>
              <a:effectLst/>
              <a:latin typeface=".VnAvant" panose="020B7200000000000000" pitchFamily="34" charset="0"/>
            </a:endParaRPr>
          </a:p>
        </p:txBody>
      </p:sp>
      <p:pic>
        <p:nvPicPr>
          <p:cNvPr id="2" name="Lofi Chill Không Lời - 10 Bản Nhạc Lofi Giúp Bạn Học Bài Tốt Hơn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83917" end="315408.62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635175" y="612865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7319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388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Vì sao chú gà trống lại gáy? - Cổ tích Việt Na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75582"/>
            <a:ext cx="8220660" cy="5282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8961121" y="2307102"/>
            <a:ext cx="2096086" cy="2686929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39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o</a:t>
            </a:r>
          </a:p>
        </p:txBody>
      </p:sp>
    </p:spTree>
    <p:extLst>
      <p:ext uri="{BB962C8B-B14F-4D97-AF65-F5344CB8AC3E}">
        <p14:creationId xmlns:p14="http://schemas.microsoft.com/office/powerpoint/2010/main" val="1906605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3"/>
          <p:cNvSpPr>
            <a:spLocks noChangeArrowheads="1"/>
          </p:cNvSpPr>
          <p:nvPr/>
        </p:nvSpPr>
        <p:spPr bwMode="auto">
          <a:xfrm>
            <a:off x="4419600" y="533400"/>
            <a:ext cx="3352800" cy="59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5000" b="1">
                <a:solidFill>
                  <a:srgbClr val="0000FF"/>
                </a:solidFill>
                <a:latin typeface="VNI-Avo" pitchFamily="2" charset="0"/>
              </a:rPr>
              <a:t>o</a:t>
            </a:r>
          </a:p>
        </p:txBody>
      </p:sp>
      <p:sp>
        <p:nvSpPr>
          <p:cNvPr id="32775" name="Oval 7"/>
          <p:cNvSpPr>
            <a:spLocks noChangeArrowheads="1"/>
          </p:cNvSpPr>
          <p:nvPr/>
        </p:nvSpPr>
        <p:spPr bwMode="auto">
          <a:xfrm>
            <a:off x="5943600" y="2819400"/>
            <a:ext cx="381000" cy="457200"/>
          </a:xfrm>
          <a:prstGeom prst="ellipse">
            <a:avLst/>
          </a:prstGeom>
          <a:solidFill>
            <a:srgbClr val="FF3300"/>
          </a:solidFill>
          <a:ln w="9525">
            <a:solidFill>
              <a:srgbClr val="FF33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FF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97455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27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27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27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431 0.00301 C -0.03559 0.00694 -0.04688 0.00694 -0.05712 0.01595 C -0.06754 0.02081 -0.07882 0.03584 -0.08611 0.04578 C -0.09341 0.05572 -0.09705 0.06243 -0.10104 0.07422 C -0.10521 0.08601 -0.1092 0.10104 -0.11077 0.11561 C -0.11233 0.12994 -0.11285 0.14289 -0.1092 0.16046 C -0.10851 0.1778 -0.10348 0.20439 -0.0974 0.2215 C -0.09115 0.23861 -0.08368 0.2511 -0.07361 0.26266 C -0.06372 0.27468 -0.05035 0.28647 -0.03768 0.29064 C -0.02483 0.2985 -0.01129 0.30035 0.00243 0.2985 C 0.01614 0.29711 0.03264 0.2911 0.04479 0.28324 C 0.05694 0.27468 0.06632 0.2622 0.07534 0.24902 C 0.08437 0.23422 0.09375 0.22405 0.09913 0.20486 C 0.10451 0.18567 0.1085 0.15468 0.10764 0.13364 C 0.10694 0.11237 0.10069 0.09295 0.09444 0.07653 C 0.08836 0.06058 0.07882 0.04578 0.07083 0.03561 C 0.06284 0.02543 0.05347 0.02058 0.04618 0.01549 C 0.03906 0.01064 0.0342 0.00902 0.0283 0.00601 C 0.02257 0.00324 0.01649 0.00093 0.01076 -0.00092 " pathEditMode="relative" rAng="-164322" ptsTypes="aaaaaaaaaaaaaaaaaaA">
                                      <p:cBhvr>
                                        <p:cTn id="13" dur="2000" fill="hold"/>
                                        <p:tgtEl>
                                          <p:spTgt spid="327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05" y="146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327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327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327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75" grpId="0" animBg="1"/>
      <p:bldP spid="32775" grpId="1" animBg="1"/>
      <p:bldP spid="32775" grpId="2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66092" y="1702190"/>
            <a:ext cx="2912012" cy="3770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900" b="1">
                <a:solidFill>
                  <a:srgbClr val="FF0000"/>
                </a:solidFill>
              </a:rPr>
              <a:t>O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220306" y="1702190"/>
            <a:ext cx="2912012" cy="3770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900" b="1">
                <a:solidFill>
                  <a:srgbClr val="FF0000"/>
                </a:solidFill>
                <a:latin typeface=".VnAvant" panose="020B7200000000000000" pitchFamily="34" charset="0"/>
              </a:rPr>
              <a:t>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540280" y="1702190"/>
            <a:ext cx="2912012" cy="450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700" b="1">
                <a:solidFill>
                  <a:srgbClr val="FF0000"/>
                </a:solidFill>
                <a:latin typeface="HP001 4 hàng" panose="020B0603050302020204" pitchFamily="34" charset="0"/>
              </a:rPr>
              <a:t>o</a:t>
            </a:r>
          </a:p>
        </p:txBody>
      </p:sp>
    </p:spTree>
    <p:extLst>
      <p:ext uri="{BB962C8B-B14F-4D97-AF65-F5344CB8AC3E}">
        <p14:creationId xmlns:p14="http://schemas.microsoft.com/office/powerpoint/2010/main" val="3061100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Phim hoạt hình miễn phí tiền bản Quyền Clip nghệ thuật - ốc sên png tải về  - Miễn phí trong suốt ốc Sên png Tải về.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99444">
                        <a14:foregroundMark x1="34222" y1="32333" x2="44778" y2="38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8449" y="0"/>
            <a:ext cx="4867421" cy="3244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2096086" y="3657600"/>
            <a:ext cx="8074856" cy="2278966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3800" b="1">
                <a:solidFill>
                  <a:srgbClr val="FF0000"/>
                </a:solidFill>
              </a:rPr>
              <a:t>ốc sên</a:t>
            </a:r>
          </a:p>
        </p:txBody>
      </p:sp>
      <p:sp>
        <p:nvSpPr>
          <p:cNvPr id="6" name="Rectangle 5"/>
          <p:cNvSpPr/>
          <p:nvPr/>
        </p:nvSpPr>
        <p:spPr>
          <a:xfrm>
            <a:off x="2096086" y="3657600"/>
            <a:ext cx="8074856" cy="2278966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3800" b="1">
                <a:solidFill>
                  <a:schemeClr val="tx1"/>
                </a:solidFill>
              </a:rPr>
              <a:t>ô</a:t>
            </a:r>
            <a:r>
              <a:rPr lang="en-US" sz="13800" b="1">
                <a:solidFill>
                  <a:srgbClr val="FF0000"/>
                </a:solidFill>
              </a:rPr>
              <a:t>c sên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4167" b="62778" l="36875" r="39844"/>
                    </a14:imgEffect>
                  </a14:imgLayer>
                </a14:imgProps>
              </a:ext>
            </a:extLst>
          </a:blip>
          <a:srcRect l="37002" t="53384" r="60230" b="35951"/>
          <a:stretch/>
        </p:blipFill>
        <p:spPr>
          <a:xfrm>
            <a:off x="4557932" y="3644704"/>
            <a:ext cx="358185" cy="776067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1802675" y="927462"/>
            <a:ext cx="1737360" cy="195942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2354680" y="1001012"/>
            <a:ext cx="18473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sz="3200"/>
          </a:p>
        </p:txBody>
      </p:sp>
      <p:sp>
        <p:nvSpPr>
          <p:cNvPr id="5" name="Rectangle 4"/>
          <p:cNvSpPr/>
          <p:nvPr/>
        </p:nvSpPr>
        <p:spPr>
          <a:xfrm>
            <a:off x="1690075" y="625368"/>
            <a:ext cx="1329210" cy="26468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600" b="1"/>
              <a:t>ô</a:t>
            </a:r>
            <a:endParaRPr lang="en-US" sz="1050"/>
          </a:p>
        </p:txBody>
      </p:sp>
    </p:spTree>
    <p:extLst>
      <p:ext uri="{BB962C8B-B14F-4D97-AF65-F5344CB8AC3E}">
        <p14:creationId xmlns:p14="http://schemas.microsoft.com/office/powerpoint/2010/main" val="1026805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ChangeArrowheads="1"/>
          </p:cNvSpPr>
          <p:nvPr/>
        </p:nvSpPr>
        <p:spPr bwMode="auto">
          <a:xfrm>
            <a:off x="4419600" y="304800"/>
            <a:ext cx="3352800" cy="662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5000" b="1">
                <a:solidFill>
                  <a:srgbClr val="FF0000"/>
                </a:solidFill>
                <a:latin typeface="VNI-Avo" pitchFamily="2" charset="0"/>
              </a:rPr>
              <a:t>oâ</a:t>
            </a:r>
          </a:p>
        </p:txBody>
      </p:sp>
      <p:sp>
        <p:nvSpPr>
          <p:cNvPr id="52231" name="Oval 7"/>
          <p:cNvSpPr>
            <a:spLocks noChangeArrowheads="1"/>
          </p:cNvSpPr>
          <p:nvPr/>
        </p:nvSpPr>
        <p:spPr bwMode="auto">
          <a:xfrm>
            <a:off x="5715000" y="2880360"/>
            <a:ext cx="381000" cy="457200"/>
          </a:xfrm>
          <a:prstGeom prst="ellipse">
            <a:avLst/>
          </a:prstGeom>
          <a:solidFill>
            <a:srgbClr val="FFFF00"/>
          </a:solidFill>
          <a:ln w="9525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33CC"/>
              </a:solidFill>
            </a:endParaRPr>
          </a:p>
        </p:txBody>
      </p:sp>
      <p:sp>
        <p:nvSpPr>
          <p:cNvPr id="52232" name="Oval 8"/>
          <p:cNvSpPr>
            <a:spLocks noChangeArrowheads="1"/>
          </p:cNvSpPr>
          <p:nvPr/>
        </p:nvSpPr>
        <p:spPr bwMode="auto">
          <a:xfrm>
            <a:off x="5410200" y="2362200"/>
            <a:ext cx="304800" cy="304800"/>
          </a:xfrm>
          <a:prstGeom prst="ellipse">
            <a:avLst/>
          </a:prstGeom>
          <a:solidFill>
            <a:srgbClr val="FFFF00"/>
          </a:solidFill>
          <a:ln w="9525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865801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22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22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2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2.22222E-6 C -0.01133 0.00463 -0.02265 0.00347 -0.03294 0.01366 C -0.04349 0.01805 -0.05469 0.03403 -0.06211 0.04467 C -0.0694 0.05532 -0.07305 0.0625 -0.07708 0.07523 C -0.08138 0.08773 -0.08555 0.10393 -0.08724 0.11967 C -0.0888 0.13541 -0.08945 0.1493 -0.08529 0.16875 C -0.08515 0.18773 -0.08034 0.21643 -0.07435 0.23565 C -0.06823 0.2544 -0.06081 0.26828 -0.05078 0.28102 C -0.04088 0.29444 -0.02773 0.30787 -0.01497 0.3118 C -0.00234 0.32176 0.01133 0.32407 0.02487 0.32268 C 0.03867 0.32129 0.05534 0.31528 0.06745 0.30717 C 0.07969 0.29815 0.08906 0.28495 0.09831 0.27083 C 0.10742 0.25416 0.1168 0.24421 0.12227 0.22338 C 0.12787 0.20278 0.1319 0.16898 0.13112 0.14629 C 0.1306 0.12291 0.12448 0.10162 0.11823 0.08379 C 0.11237 0.0662 0.10287 0.04953 0.09492 0.03842 C 0.08698 0.02708 0.07761 0.02153 0.07031 0.01597 C 0.06328 0.01018 0.05846 0.00833 0.05248 0.00486 C 0.04675 0.00162 0.04089 -0.00116 0.03503 -0.00301 " pathEditMode="relative" rAng="21480000" ptsTypes="AAAAAAAAAAAAAAAAAAA">
                                      <p:cBhvr>
                                        <p:cTn id="13" dur="1000" fill="hold"/>
                                        <p:tgtEl>
                                          <p:spTgt spid="522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61" y="160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522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522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522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22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22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2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64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77457E-6 L 0.04166 -0.05549 " pathEditMode="relative" rAng="0" ptsTypes="AA">
                                      <p:cBhvr>
                                        <p:cTn id="29" dur="1000" fill="hold"/>
                                        <p:tgtEl>
                                          <p:spTgt spid="522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3" y="-27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166 -0.05549 L 0.1 0.0111 " pathEditMode="relative" rAng="0" ptsTypes="AA">
                                      <p:cBhvr>
                                        <p:cTn id="33" dur="1000" fill="hold"/>
                                        <p:tgtEl>
                                          <p:spTgt spid="522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17" y="33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xit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522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522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522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231" grpId="0" animBg="1"/>
      <p:bldP spid="52231" grpId="1" animBg="1"/>
      <p:bldP spid="52231" grpId="2" animBg="1"/>
      <p:bldP spid="52232" grpId="0" animBg="1"/>
      <p:bldP spid="52232" grpId="1" animBg="1"/>
      <p:bldP spid="52232" grpId="2" animBg="1"/>
      <p:bldP spid="52232" grpId="3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66092" y="1702190"/>
            <a:ext cx="2912012" cy="3770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900" b="1">
                <a:solidFill>
                  <a:srgbClr val="FF0000"/>
                </a:solidFill>
              </a:rPr>
              <a:t>Ô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220306" y="1702190"/>
            <a:ext cx="2912012" cy="3770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900" b="1">
                <a:solidFill>
                  <a:srgbClr val="FF000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«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540280" y="1702190"/>
            <a:ext cx="2912012" cy="450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700" b="1">
                <a:solidFill>
                  <a:srgbClr val="FF0000"/>
                </a:solidFill>
                <a:latin typeface="HP001 4 hàng" panose="020B0603050302020204" pitchFamily="34" charset="0"/>
              </a:rPr>
              <a:t>ô</a:t>
            </a:r>
          </a:p>
        </p:txBody>
      </p:sp>
    </p:spTree>
    <p:extLst>
      <p:ext uri="{BB962C8B-B14F-4D97-AF65-F5344CB8AC3E}">
        <p14:creationId xmlns:p14="http://schemas.microsoft.com/office/powerpoint/2010/main" val="2608534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096086" y="3657600"/>
            <a:ext cx="8074856" cy="2278966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3800" b="1">
                <a:solidFill>
                  <a:srgbClr val="FF0000"/>
                </a:solidFill>
              </a:rPr>
              <a:t>Con bướm</a:t>
            </a:r>
          </a:p>
        </p:txBody>
      </p:sp>
      <p:pic>
        <p:nvPicPr>
          <p:cNvPr id="4100" name="Picture 4" descr="Những Con Bướm Hoạt Hình - Miễn Phí vector hình ảnh trên Pixaba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8565" y="0"/>
            <a:ext cx="3389898" cy="3224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2119945" y="3657600"/>
            <a:ext cx="8074856" cy="2278966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3800" b="1">
                <a:solidFill>
                  <a:srgbClr val="FF0000"/>
                </a:solidFill>
              </a:rPr>
              <a:t>C</a:t>
            </a:r>
            <a:r>
              <a:rPr lang="en-US" sz="13800" b="1">
                <a:solidFill>
                  <a:srgbClr val="0070C0"/>
                </a:solidFill>
              </a:rPr>
              <a:t>o</a:t>
            </a:r>
            <a:r>
              <a:rPr lang="en-US" sz="13800" b="1">
                <a:solidFill>
                  <a:srgbClr val="FF0000"/>
                </a:solidFill>
              </a:rPr>
              <a:t>n bướm</a:t>
            </a:r>
          </a:p>
        </p:txBody>
      </p:sp>
      <p:sp>
        <p:nvSpPr>
          <p:cNvPr id="9" name="Rectangle 8"/>
          <p:cNvSpPr/>
          <p:nvPr/>
        </p:nvSpPr>
        <p:spPr>
          <a:xfrm>
            <a:off x="2143804" y="3657600"/>
            <a:ext cx="8074856" cy="2278966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3800" b="1">
                <a:solidFill>
                  <a:srgbClr val="FF0000"/>
                </a:solidFill>
              </a:rPr>
              <a:t>Con bư</a:t>
            </a:r>
            <a:r>
              <a:rPr lang="en-US" sz="13800" b="1">
                <a:solidFill>
                  <a:schemeClr val="bg2">
                    <a:lumMod val="10000"/>
                  </a:schemeClr>
                </a:solidFill>
              </a:rPr>
              <a:t>ơ</a:t>
            </a:r>
            <a:r>
              <a:rPr lang="en-US" sz="13800" b="1">
                <a:solidFill>
                  <a:srgbClr val="FF0000"/>
                </a:solidFill>
              </a:rPr>
              <a:t>m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4167" b="62778" l="36875" r="39844"/>
                    </a14:imgEffect>
                  </a14:imgLayer>
                </a14:imgProps>
              </a:ext>
            </a:extLst>
          </a:blip>
          <a:srcRect l="37002" t="53384" r="60230" b="35951"/>
          <a:stretch/>
        </p:blipFill>
        <p:spPr>
          <a:xfrm>
            <a:off x="8043272" y="3657600"/>
            <a:ext cx="358185" cy="77606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008903" y="407147"/>
            <a:ext cx="1798890" cy="31547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9900" b="1">
                <a:solidFill>
                  <a:schemeClr val="bg2">
                    <a:lumMod val="10000"/>
                  </a:schemeClr>
                </a:solidFill>
              </a:rPr>
              <a:t>ơ</a:t>
            </a:r>
            <a:endParaRPr lang="en-US" sz="3200"/>
          </a:p>
        </p:txBody>
      </p:sp>
    </p:spTree>
    <p:extLst>
      <p:ext uri="{BB962C8B-B14F-4D97-AF65-F5344CB8AC3E}">
        <p14:creationId xmlns:p14="http://schemas.microsoft.com/office/powerpoint/2010/main" val="1262075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animBg="1"/>
      <p:bldP spid="9" grpId="0" animBg="1"/>
      <p:bldP spid="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276</TotalTime>
  <Words>328</Words>
  <Application>Microsoft Office PowerPoint</Application>
  <PresentationFormat>Widescreen</PresentationFormat>
  <Paragraphs>71</Paragraphs>
  <Slides>21</Slides>
  <Notes>1</Notes>
  <HiddenSlides>0</HiddenSlides>
  <MMClips>3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9" baseType="lpstr">
      <vt:lpstr>.VnAvant</vt:lpstr>
      <vt:lpstr>Arial</vt:lpstr>
      <vt:lpstr>Calibri</vt:lpstr>
      <vt:lpstr>Calibri Light</vt:lpstr>
      <vt:lpstr>HP001 4 hàng</vt:lpstr>
      <vt:lpstr>Times New Roman</vt:lpstr>
      <vt:lpstr>VNI-Avo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30</cp:revision>
  <dcterms:created xsi:type="dcterms:W3CDTF">2021-11-10T12:21:09Z</dcterms:created>
  <dcterms:modified xsi:type="dcterms:W3CDTF">2022-12-23T06:18:25Z</dcterms:modified>
</cp:coreProperties>
</file>