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79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76" autoAdjust="0"/>
  </p:normalViewPr>
  <p:slideViewPr>
    <p:cSldViewPr>
      <p:cViewPr varScale="1">
        <p:scale>
          <a:sx n="90" d="100"/>
          <a:sy n="90" d="100"/>
        </p:scale>
        <p:origin x="141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9933C-07CE-4FCB-8205-E94468FCE963}" type="datetimeFigureOut">
              <a:rPr lang="en-US" smtClean="0"/>
              <a:t>22-02-23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226DF-7445-4EDF-BD99-DF1EEAFA2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34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226DF-7445-4EDF-BD99-DF1EEAFA2D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44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226DF-7445-4EDF-BD99-DF1EEAFA2D9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13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22-02-23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22-02-23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22-02-23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22-02-23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22-02-23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22-02-23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22-02-23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22-02-23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22-02-23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22-02-23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22-02-23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B2637F-6D33-4F8B-B5D2-A85295801B7C}" type="datetimeFigureOut">
              <a:rPr lang="en-US" smtClean="0"/>
              <a:t>22-02-23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19812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dirty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b="1" dirty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600" b="1" dirty="0">
              <a:ln>
                <a:solidFill>
                  <a:srgbClr val="00B0F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474205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tài:Thơ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5097845"/>
            <a:ext cx="6553200" cy="69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280507" y="3805183"/>
            <a:ext cx="5867400" cy="12926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indent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/>
            <a:r>
              <a:rPr lang="pt-B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 tượng: Lớp mẫu giáo 4-5 tuổi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 gian: 25-30 phút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 Sao</a:t>
            </a:r>
            <a:endParaRPr kumimoji="0" lang="pt-B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80507" y="1015373"/>
            <a:ext cx="66591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000" b="1" cap="none" spc="0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000" b="1" cap="none" spc="0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cap="none" spc="0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000" b="1" cap="none" spc="0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4000" b="1" cap="none" spc="0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4000" b="1" cap="none" spc="0" dirty="0">
              <a:ln w="22225">
                <a:solidFill>
                  <a:srgbClr val="0070C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-27902"/>
            <a:ext cx="1295400" cy="1315854"/>
          </a:xfrm>
        </p:spPr>
      </p:pic>
    </p:spTree>
    <p:extLst>
      <p:ext uri="{BB962C8B-B14F-4D97-AF65-F5344CB8AC3E}">
        <p14:creationId xmlns:p14="http://schemas.microsoft.com/office/powerpoint/2010/main" val="378768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5562600"/>
            <a:ext cx="34387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mận trắng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rinh trước gió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9285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457200"/>
            <a:ext cx="296908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chemeClr val="bg2">
                    <a:lumMod val="10000"/>
                  </a:schemeClr>
                </a:solidFill>
              </a:rPr>
              <a:t>Này các bạn nhỏ</a:t>
            </a:r>
          </a:p>
          <a:p>
            <a:r>
              <a:rPr lang="vi-VN" sz="2800" dirty="0">
                <a:solidFill>
                  <a:schemeClr val="bg2">
                    <a:lumMod val="10000"/>
                  </a:schemeClr>
                </a:solidFill>
              </a:rPr>
              <a:t>Đừng hái hoa tươi</a:t>
            </a:r>
          </a:p>
          <a:p>
            <a:r>
              <a:rPr lang="vi-VN" sz="2800" dirty="0">
                <a:solidFill>
                  <a:schemeClr val="bg2">
                    <a:lumMod val="10000"/>
                  </a:schemeClr>
                </a:solidFill>
              </a:rPr>
              <a:t>Hoa yêu mọi người</a:t>
            </a:r>
          </a:p>
          <a:p>
            <a:r>
              <a:rPr lang="vi-VN" sz="2800" dirty="0">
                <a:solidFill>
                  <a:schemeClr val="bg2">
                    <a:lumMod val="10000"/>
                  </a:schemeClr>
                </a:solidFill>
              </a:rPr>
              <a:t>Nên hoa kết trái.</a:t>
            </a:r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40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258901"/>
            <a:ext cx="7415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2: Đàm thoại:</a:t>
            </a:r>
          </a:p>
          <a:p>
            <a:pPr lvl="0"/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Các con vừa đọc bài thơ gì?</a:t>
            </a:r>
          </a:p>
          <a:p>
            <a:pPr lvl="0"/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- </a:t>
            </a:r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Do ai sáng tác?</a:t>
            </a:r>
          </a:p>
          <a:p>
            <a:pPr lvl="0"/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Trong bài thơ có những loại hoa gì?</a:t>
            </a:r>
          </a:p>
          <a:p>
            <a:pPr lvl="0"/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Vì sao các bạn nhỏ lại không hái hoa tươi?</a:t>
            </a:r>
          </a:p>
          <a:p>
            <a:pPr lvl="0"/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Chúng mình phải làm gì để bảo vệ hoa và cây?</a:t>
            </a:r>
          </a:p>
          <a:p>
            <a:pPr marL="285750" indent="-285750">
              <a:buFont typeface="VNI-Avo" pitchFamily="2" charset="0"/>
              <a:buChar char="–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5469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92987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02469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29720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55475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39763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35369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62659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7162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I. Mục tiêu:</a:t>
            </a:r>
          </a:p>
          <a:p>
            <a:r>
              <a:rPr lang="vi-VN" b="1" dirty="0">
                <a:solidFill>
                  <a:srgbClr val="FF0000"/>
                </a:solidFill>
              </a:rPr>
              <a:t>1.Kiến thức</a:t>
            </a:r>
          </a:p>
          <a:p>
            <a:r>
              <a:rPr lang="vi-VN" b="1" dirty="0">
                <a:solidFill>
                  <a:srgbClr val="FF0000"/>
                </a:solidFill>
              </a:rPr>
              <a:t>- Trẻ nhớ tên bài thơ, tác giả và hiểu nội dung bài thơ. Cảm nhận được vẻ đẹp thiên nhiên qua một số loại quả đang chuẩn bị kết trái.</a:t>
            </a:r>
          </a:p>
          <a:p>
            <a:r>
              <a:rPr lang="vi-VN" b="1" dirty="0">
                <a:solidFill>
                  <a:srgbClr val="FF0000"/>
                </a:solidFill>
              </a:rPr>
              <a:t>- Nhận biết một số loại cây có quả, phân biệt trái cây, rau quả cùng dinh dưỡng từng loại.</a:t>
            </a:r>
          </a:p>
          <a:p>
            <a:r>
              <a:rPr lang="vi-VN" b="1" dirty="0">
                <a:solidFill>
                  <a:srgbClr val="FF0000"/>
                </a:solidFill>
              </a:rPr>
              <a:t>2. Kỹ năng</a:t>
            </a:r>
          </a:p>
          <a:p>
            <a:r>
              <a:rPr lang="vi-VN" b="1" dirty="0">
                <a:solidFill>
                  <a:srgbClr val="FF0000"/>
                </a:solidFill>
              </a:rPr>
              <a:t>- Trẻ biết đọc thơ cùng cô, thể hiện được sắc thái, âm điệu của bài thơ.</a:t>
            </a:r>
          </a:p>
          <a:p>
            <a:r>
              <a:rPr lang="vi-VN" b="1" dirty="0">
                <a:solidFill>
                  <a:srgbClr val="FF0000"/>
                </a:solidFill>
              </a:rPr>
              <a:t>- Rèn kỹ năng quan sát, chú ý, phát triển ngôn ngữ mạch lạc cho trẻ.</a:t>
            </a:r>
          </a:p>
          <a:p>
            <a:r>
              <a:rPr lang="vi-VN" b="1" dirty="0">
                <a:solidFill>
                  <a:srgbClr val="FF0000"/>
                </a:solidFill>
              </a:rPr>
              <a:t>- Trẻ biết cách đọc thơ diễn cảm.</a:t>
            </a:r>
          </a:p>
          <a:p>
            <a:r>
              <a:rPr lang="vi-VN" b="1" dirty="0">
                <a:solidFill>
                  <a:srgbClr val="FF0000"/>
                </a:solidFill>
              </a:rPr>
              <a:t>3. Thái độ</a:t>
            </a:r>
          </a:p>
          <a:p>
            <a:r>
              <a:rPr lang="vi-VN" b="1" dirty="0">
                <a:solidFill>
                  <a:srgbClr val="FF0000"/>
                </a:solidFill>
              </a:rPr>
              <a:t>- Qua bài thơ giáo dục trẻ biết yêu thiên nhiên, biết chăm sóc và bảo vệ các loài hoa, quả.</a:t>
            </a:r>
          </a:p>
          <a:p>
            <a:r>
              <a:rPr lang="vi-VN" b="1" dirty="0">
                <a:solidFill>
                  <a:srgbClr val="FF0000"/>
                </a:solidFill>
              </a:rPr>
              <a:t>II. Chuẩn bị:</a:t>
            </a:r>
          </a:p>
          <a:p>
            <a:r>
              <a:rPr lang="vi-VN" b="1" dirty="0">
                <a:solidFill>
                  <a:srgbClr val="FF0000"/>
                </a:solidFill>
              </a:rPr>
              <a:t>1.Đồ dùng của cô:</a:t>
            </a:r>
          </a:p>
          <a:p>
            <a:r>
              <a:rPr lang="vi-VN" b="1" dirty="0">
                <a:solidFill>
                  <a:srgbClr val="FF0000"/>
                </a:solidFill>
              </a:rPr>
              <a:t>- Nhạc bài hát “Màu hoa”</a:t>
            </a:r>
          </a:p>
          <a:p>
            <a:r>
              <a:rPr lang="vi-VN" b="1" dirty="0">
                <a:solidFill>
                  <a:srgbClr val="FF0000"/>
                </a:solidFill>
              </a:rPr>
              <a:t>- Máy tính, bài giảng điện tử</a:t>
            </a:r>
          </a:p>
          <a:p>
            <a:r>
              <a:rPr lang="vi-VN" b="1" dirty="0">
                <a:solidFill>
                  <a:srgbClr val="FF0000"/>
                </a:solidFill>
              </a:rPr>
              <a:t> - Hình ảnh minh họa nội dung bài thơ</a:t>
            </a:r>
          </a:p>
          <a:p>
            <a:r>
              <a:rPr lang="vi-VN" b="1" dirty="0">
                <a:solidFill>
                  <a:srgbClr val="FF0000"/>
                </a:solidFill>
              </a:rPr>
              <a:t>2. Đồ dùng của trẻ:</a:t>
            </a:r>
          </a:p>
          <a:p>
            <a:r>
              <a:rPr lang="vi-VN" b="1" dirty="0">
                <a:solidFill>
                  <a:srgbClr val="FF0000"/>
                </a:solidFill>
              </a:rPr>
              <a:t>- Mũ hoa, tranh nội dung bài thơ để trẻ chơi trò chơi</a:t>
            </a:r>
          </a:p>
          <a:p>
            <a:r>
              <a:rPr lang="vi-VN" b="1" dirty="0">
                <a:solidFill>
                  <a:srgbClr val="FF0000"/>
                </a:solidFill>
              </a:rPr>
              <a:t>- Trang phục gọn gàng</a:t>
            </a:r>
          </a:p>
        </p:txBody>
      </p:sp>
    </p:spTree>
    <p:extLst>
      <p:ext uri="{BB962C8B-B14F-4D97-AF65-F5344CB8AC3E}">
        <p14:creationId xmlns:p14="http://schemas.microsoft.com/office/powerpoint/2010/main" val="64724880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434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" y="3429000"/>
            <a:ext cx="4323806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23" y="0"/>
            <a:ext cx="4802777" cy="689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6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685800"/>
            <a:ext cx="45448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Hoạt động </a:t>
            </a:r>
            <a:r>
              <a:rPr lang="en-US" sz="3200" b="1" dirty="0">
                <a:solidFill>
                  <a:srgbClr val="FF0000"/>
                </a:solidFill>
              </a:rPr>
              <a:t>3: </a:t>
            </a:r>
            <a:r>
              <a:rPr lang="vi-VN" sz="3200" b="1" dirty="0">
                <a:solidFill>
                  <a:srgbClr val="FF0000"/>
                </a:solidFill>
              </a:rPr>
              <a:t>Trẻ học thơ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2362200"/>
            <a:ext cx="2893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Cả lớp</a:t>
            </a:r>
          </a:p>
          <a:p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Cá nhân</a:t>
            </a:r>
          </a:p>
          <a:p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Tổ nhóm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701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89807"/>
            <a:ext cx="9220200" cy="6915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685799"/>
            <a:ext cx="4378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4:Củng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1" y="1905000"/>
            <a:ext cx="510539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t-BR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6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3.Kết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696200" cy="1524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               </a:t>
            </a:r>
            <a:r>
              <a:rPr lang="en-US" sz="3200" b="1" dirty="0" err="1">
                <a:solidFill>
                  <a:srgbClr val="002060"/>
                </a:solidFill>
              </a:rPr>
              <a:t>Cô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trẻ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hát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bài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hát</a:t>
            </a:r>
            <a:r>
              <a:rPr lang="en-US" sz="3200" b="1" dirty="0">
                <a:solidFill>
                  <a:srgbClr val="002060"/>
                </a:solidFill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</a:rPr>
              <a:t>Màu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hoa</a:t>
            </a:r>
            <a:r>
              <a:rPr lang="en-US" sz="3200" b="1" dirty="0">
                <a:solidFill>
                  <a:srgbClr val="002060"/>
                </a:solidFill>
              </a:rPr>
              <a:t>”</a:t>
            </a:r>
          </a:p>
        </p:txBody>
      </p:sp>
      <p:pic>
        <p:nvPicPr>
          <p:cNvPr id="4" name="MauHoa-YenNhi_g8c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52600" y="2823882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3000" y="849439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2209800"/>
            <a:ext cx="72390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VNI-Avo" pitchFamily="2" charset="0"/>
              <a:buChar char="–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342900" indent="-342900">
              <a:buFont typeface="VNI-Avo" pitchFamily="2" charset="0"/>
              <a:buChar char="–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Font typeface="VNI-Avo" pitchFamily="2" charset="0"/>
              <a:buChar char="–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  </a:t>
            </a:r>
          </a:p>
          <a:p>
            <a:pPr marL="342900" indent="-342900">
              <a:buFont typeface="VNI-Avo" pitchFamily="2" charset="0"/>
              <a:buChar char="–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 do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3992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529561"/>
            <a:ext cx="6275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2:Nội dung.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1879431"/>
            <a:ext cx="7086600" cy="25545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dung.</a:t>
            </a:r>
          </a:p>
        </p:txBody>
      </p:sp>
    </p:spTree>
    <p:extLst>
      <p:ext uri="{BB962C8B-B14F-4D97-AF65-F5344CB8AC3E}">
        <p14:creationId xmlns:p14="http://schemas.microsoft.com/office/powerpoint/2010/main" val="356481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0" y="762000"/>
            <a:ext cx="2957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VNI-Avo" pitchFamily="2" charset="0"/>
              </a:rPr>
              <a:t>Hoa</a:t>
            </a:r>
            <a:r>
              <a:rPr lang="en-US" sz="3200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vi-VN" sz="3200" dirty="0">
                <a:solidFill>
                  <a:srgbClr val="7030A0"/>
                </a:solidFill>
                <a:latin typeface="VNI-Avo" pitchFamily="2" charset="0"/>
              </a:rPr>
              <a:t>cà</a:t>
            </a:r>
            <a:r>
              <a:rPr lang="en-US" sz="3200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VNI-Avo" pitchFamily="2" charset="0"/>
              </a:rPr>
              <a:t>tim</a:t>
            </a:r>
            <a:r>
              <a:rPr lang="en-US" sz="3200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VNI-Avo" pitchFamily="2" charset="0"/>
              </a:rPr>
              <a:t>tím</a:t>
            </a:r>
            <a:r>
              <a:rPr lang="en-US" sz="3200" dirty="0">
                <a:solidFill>
                  <a:srgbClr val="7030A0"/>
                </a:solidFill>
                <a:latin typeface="VNI-Avo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085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5867400"/>
            <a:ext cx="3736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mướp vàng vàng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93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9"/>
            <a:ext cx="9144000" cy="6804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470263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lựu chói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 như đốm lửa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76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304800"/>
            <a:ext cx="3246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vừng nho nhỏ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7083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685800"/>
            <a:ext cx="4141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 xinh xinh</a:t>
            </a:r>
            <a:endParaRPr lang="en-US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900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</TotalTime>
  <Words>497</Words>
  <Application>Microsoft Office PowerPoint</Application>
  <PresentationFormat>On-screen Show (4:3)</PresentationFormat>
  <Paragraphs>63</Paragraphs>
  <Slides>23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Calibri</vt:lpstr>
      <vt:lpstr>Constantia</vt:lpstr>
      <vt:lpstr>Times New Roman</vt:lpstr>
      <vt:lpstr>VNI-Avo</vt:lpstr>
      <vt:lpstr>Wingdings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3.Kết thúc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</dc:creator>
  <cp:lastModifiedBy>Admin</cp:lastModifiedBy>
  <cp:revision>40</cp:revision>
  <dcterms:created xsi:type="dcterms:W3CDTF">2015-12-19T16:53:41Z</dcterms:created>
  <dcterms:modified xsi:type="dcterms:W3CDTF">2023-02-22T02:06:37Z</dcterms:modified>
</cp:coreProperties>
</file>