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77" r:id="rId4"/>
    <p:sldId id="256" r:id="rId5"/>
    <p:sldId id="258" r:id="rId6"/>
    <p:sldId id="259" r:id="rId7"/>
    <p:sldId id="260" r:id="rId8"/>
    <p:sldId id="261" r:id="rId9"/>
    <p:sldId id="263" r:id="rId10"/>
    <p:sldId id="266" r:id="rId11"/>
    <p:sldId id="267" r:id="rId12"/>
    <p:sldId id="269" r:id="rId13"/>
    <p:sldId id="279"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2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5D90B5-F633-4F5C-9E8A-4D0482A4865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299921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92991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3701795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A0283-2182-40A3-8EC4-3416DDADE7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973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62D3A3-6231-4F93-B997-35BCC3D7B4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327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23CB72-2B85-4B62-BE2B-5624273A0C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994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689BE0-8FFC-4620-87F3-FBD866438F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766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3B6EC8-43EC-4661-99A6-894C780BA1D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721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7F702B-CCA1-4B8C-ACFD-09B2BEAC1F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8326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515324-FFF7-428F-A520-784514EDAE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122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675A14-E634-4E35-A495-9F2E78396B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326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D90B5-F633-4F5C-9E8A-4D0482A4865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1839459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2C80B9-CB50-4F1F-8A8F-ED7732A62C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231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C1D4D4-5D3D-4CF5-BF31-BA3F3FA950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5266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3152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DCA836-23B9-4995-AEC0-3F8C913C85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4717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A5F3-96FE-43B4-8602-145AE2BA096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CF53FB-9F6F-40A8-AC8E-95707635265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5AFD25-5E9E-4B64-B4B9-80CBC34BDC8D}"/>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5" name="Footer Placeholder 4">
            <a:extLst>
              <a:ext uri="{FF2B5EF4-FFF2-40B4-BE49-F238E27FC236}">
                <a16:creationId xmlns:a16="http://schemas.microsoft.com/office/drawing/2014/main" id="{9CE3C578-567A-41E3-BF10-837D7159B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5726A-E9E5-4BC3-B168-BF63A15665C8}"/>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80113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06C4-945D-4886-861E-AB907E9D3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5C8AE-7086-4D54-808B-378BCA371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6B8D3-B630-4C9A-AE7E-A1D762392A00}"/>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5" name="Footer Placeholder 4">
            <a:extLst>
              <a:ext uri="{FF2B5EF4-FFF2-40B4-BE49-F238E27FC236}">
                <a16:creationId xmlns:a16="http://schemas.microsoft.com/office/drawing/2014/main" id="{5B780F49-3D42-4FE9-B09F-68AE9767C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F5237-7E54-4082-AB04-AEE7CBA3E6FB}"/>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304685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F57B-3186-4DA3-85AF-CFC8FBA4E46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E3EE7F7-EB11-4F16-B417-4EDF3798C6A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DB2CC-BB3B-4082-9820-FA1F9ABEFBB5}"/>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5" name="Footer Placeholder 4">
            <a:extLst>
              <a:ext uri="{FF2B5EF4-FFF2-40B4-BE49-F238E27FC236}">
                <a16:creationId xmlns:a16="http://schemas.microsoft.com/office/drawing/2014/main" id="{0EDF6E59-3C6C-4C9B-8F91-7BE21598F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08D00-64AB-4C20-BC46-FC5418E821FF}"/>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1023980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03D0-73F5-48FA-9D01-F9A9E44E9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0AF0A-8DB1-40B3-8FF1-8EA3278D179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3BEFF6-010A-4A1C-B01A-889591764FB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AC741A-DE1A-4A35-AB42-44E9DA649BAD}"/>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6" name="Footer Placeholder 5">
            <a:extLst>
              <a:ext uri="{FF2B5EF4-FFF2-40B4-BE49-F238E27FC236}">
                <a16:creationId xmlns:a16="http://schemas.microsoft.com/office/drawing/2014/main" id="{1E10BE07-FB67-4A76-AB9A-51D3CD313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88215-8100-4915-9C79-8CDB62FB1C15}"/>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1162962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8DBE-951B-4B4D-8766-8BE6273D257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995EB5-1583-4A8A-89A9-1213DF244C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C92B5E7-5313-4E06-B8A1-7062DDA2ED8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15A226-93C7-49F6-9B86-CA81EE83DD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E18CF-7AE4-4E8A-8D33-654F6F95A67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CC66B-E115-44CF-A69C-3CFEC2A852BE}"/>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8" name="Footer Placeholder 7">
            <a:extLst>
              <a:ext uri="{FF2B5EF4-FFF2-40B4-BE49-F238E27FC236}">
                <a16:creationId xmlns:a16="http://schemas.microsoft.com/office/drawing/2014/main" id="{D3C9829A-4252-447E-AD62-BC16492808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6A9BB6-2C01-467C-8893-48A91B537EA5}"/>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4290099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270D-9027-459F-984C-1C203E8CD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69E52-BC2A-43DA-B03D-0A9AF07315FB}"/>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4" name="Footer Placeholder 3">
            <a:extLst>
              <a:ext uri="{FF2B5EF4-FFF2-40B4-BE49-F238E27FC236}">
                <a16:creationId xmlns:a16="http://schemas.microsoft.com/office/drawing/2014/main" id="{CC8228FB-ABB5-4E9B-9413-EDE93AD79A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B6B4D4-A388-47FD-B832-26A5220A3B53}"/>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496050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30384-88F9-45D4-8F4B-911487ED5333}"/>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3" name="Footer Placeholder 2">
            <a:extLst>
              <a:ext uri="{FF2B5EF4-FFF2-40B4-BE49-F238E27FC236}">
                <a16:creationId xmlns:a16="http://schemas.microsoft.com/office/drawing/2014/main" id="{A0126C6C-1393-4953-A42C-2C4DA61D3E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E06E0-075D-4C03-AAFA-761A0E501C14}"/>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248533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D90B5-F633-4F5C-9E8A-4D0482A4865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3053317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7518-EEB6-48CC-80C8-D30BEC43B98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177D39D-BA51-4A58-9DB9-957CCE0768A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6086D0-48A5-4C33-BD40-C91336A786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9E2ABF-6999-4488-ADB0-8D54D3E5DE20}"/>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6" name="Footer Placeholder 5">
            <a:extLst>
              <a:ext uri="{FF2B5EF4-FFF2-40B4-BE49-F238E27FC236}">
                <a16:creationId xmlns:a16="http://schemas.microsoft.com/office/drawing/2014/main" id="{035F4566-A30D-4641-A920-06F9B2D74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82B96-2483-41CC-B5D9-F7498F862826}"/>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888241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C861-EBE4-42CC-9D4A-AFF415B570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123D78D-AD63-4FE5-ABEA-F599B53C40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0929ED-9E67-4649-B7B5-DD7AAABC205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39062C-E6E2-41CF-AE94-510F99AAE3E9}"/>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6" name="Footer Placeholder 5">
            <a:extLst>
              <a:ext uri="{FF2B5EF4-FFF2-40B4-BE49-F238E27FC236}">
                <a16:creationId xmlns:a16="http://schemas.microsoft.com/office/drawing/2014/main" id="{D33AC1D1-C0DB-419D-9257-1D4927DAD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187C7-AAB4-4454-A231-58A2FF358491}"/>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172046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3C29-683F-4C91-8566-FFC63EC1B5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36A26-CA56-4938-A60B-369D347A44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C3628-3569-48DA-8DED-4A57D7DFB2FE}"/>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5" name="Footer Placeholder 4">
            <a:extLst>
              <a:ext uri="{FF2B5EF4-FFF2-40B4-BE49-F238E27FC236}">
                <a16:creationId xmlns:a16="http://schemas.microsoft.com/office/drawing/2014/main" id="{706BEBB4-82C7-407D-B4DF-A8601D30F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CD80-A788-4DED-A02F-4F5350E23BBC}"/>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2128664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B2058C-BD44-4FA3-83D6-F57CE6BC8E4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90C78-6333-4629-BF6A-9BAEA8ED4D6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9B98-3979-45E3-AF59-4082F4D84A89}"/>
              </a:ext>
            </a:extLst>
          </p:cNvPr>
          <p:cNvSpPr>
            <a:spLocks noGrp="1"/>
          </p:cNvSpPr>
          <p:nvPr>
            <p:ph type="dt" sz="half" idx="10"/>
          </p:nvPr>
        </p:nvSpPr>
        <p:spPr/>
        <p:txBody>
          <a:bodyPr/>
          <a:lstStyle/>
          <a:p>
            <a:fld id="{751AC01E-1598-4941-AAF9-6DACBF7B98AA}" type="datetimeFigureOut">
              <a:rPr lang="en-US" smtClean="0"/>
              <a:t>2/19/2023</a:t>
            </a:fld>
            <a:endParaRPr lang="en-US"/>
          </a:p>
        </p:txBody>
      </p:sp>
      <p:sp>
        <p:nvSpPr>
          <p:cNvPr id="5" name="Footer Placeholder 4">
            <a:extLst>
              <a:ext uri="{FF2B5EF4-FFF2-40B4-BE49-F238E27FC236}">
                <a16:creationId xmlns:a16="http://schemas.microsoft.com/office/drawing/2014/main" id="{1E5BAAB5-E662-4C68-922F-A3350FB2A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00C16-3FAA-4DBD-AD8E-22D552B0721C}"/>
              </a:ext>
            </a:extLst>
          </p:cNvPr>
          <p:cNvSpPr>
            <a:spLocks noGrp="1"/>
          </p:cNvSpPr>
          <p:nvPr>
            <p:ph type="sldNum" sz="quarter" idx="12"/>
          </p:nvPr>
        </p:nvSpPr>
        <p:spPr/>
        <p:txBody>
          <a:bodyPr/>
          <a:lstStyle/>
          <a:p>
            <a:fld id="{47B63C95-05D8-4154-B82B-6119E9117D86}" type="slidenum">
              <a:rPr lang="en-US" smtClean="0"/>
              <a:t>‹#›</a:t>
            </a:fld>
            <a:endParaRPr lang="en-US"/>
          </a:p>
        </p:txBody>
      </p:sp>
    </p:spTree>
    <p:extLst>
      <p:ext uri="{BB962C8B-B14F-4D97-AF65-F5344CB8AC3E}">
        <p14:creationId xmlns:p14="http://schemas.microsoft.com/office/powerpoint/2010/main" val="343692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D90B5-F633-4F5C-9E8A-4D0482A4865C}"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1374049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D90B5-F633-4F5C-9E8A-4D0482A4865C}" type="datetimeFigureOut">
              <a:rPr lang="en-US" smtClean="0"/>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94067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D90B5-F633-4F5C-9E8A-4D0482A4865C}" type="datetimeFigureOut">
              <a:rPr lang="en-US" smtClean="0"/>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384840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D90B5-F633-4F5C-9E8A-4D0482A4865C}" type="datetimeFigureOut">
              <a:rPr lang="en-US" smtClean="0"/>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218843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35741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5D90B5-F633-4F5C-9E8A-4D0482A4865C}"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F0759-5956-4D5D-8686-AB2E58DC2C97}" type="slidenum">
              <a:rPr lang="en-US" smtClean="0"/>
              <a:t>‹#›</a:t>
            </a:fld>
            <a:endParaRPr lang="en-US"/>
          </a:p>
        </p:txBody>
      </p:sp>
    </p:spTree>
    <p:extLst>
      <p:ext uri="{BB962C8B-B14F-4D97-AF65-F5344CB8AC3E}">
        <p14:creationId xmlns:p14="http://schemas.microsoft.com/office/powerpoint/2010/main" val="277030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D90B5-F633-4F5C-9E8A-4D0482A4865C}" type="datetimeFigureOut">
              <a:rPr lang="en-US" smtClean="0"/>
              <a:t>2/19/2023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F0759-5956-4D5D-8686-AB2E58DC2C97}" type="slidenum">
              <a:rPr lang="en-US" smtClean="0"/>
              <a:t>‹#›</a:t>
            </a:fld>
            <a:endParaRPr lang="en-US"/>
          </a:p>
        </p:txBody>
      </p:sp>
    </p:spTree>
    <p:extLst>
      <p:ext uri="{BB962C8B-B14F-4D97-AF65-F5344CB8AC3E}">
        <p14:creationId xmlns:p14="http://schemas.microsoft.com/office/powerpoint/2010/main" val="159073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Arial" charset="0"/>
              </a:defRPr>
            </a:lvl1pPr>
          </a:lstStyle>
          <a:p>
            <a:pPr fontAlgn="base">
              <a:spcBef>
                <a:spcPct val="0"/>
              </a:spcBef>
              <a:spcAft>
                <a:spcPct val="0"/>
              </a:spcAft>
              <a:defRPr/>
            </a:pPr>
            <a:fld id="{4099BD04-8735-4007-9AB2-31A0BA7E9B1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61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1823A-F0D1-4289-A3FC-7260F3256D9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E9A88-3569-45D7-82BE-D234CB8833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70D10-1747-4134-AE8F-776CE8C4E45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1AC01E-1598-4941-AAF9-6DACBF7B98AA}" type="datetimeFigureOut">
              <a:rPr lang="en-US" smtClean="0"/>
              <a:t>2/19/2023</a:t>
            </a:fld>
            <a:endParaRPr lang="en-US"/>
          </a:p>
        </p:txBody>
      </p:sp>
      <p:sp>
        <p:nvSpPr>
          <p:cNvPr id="5" name="Footer Placeholder 4">
            <a:extLst>
              <a:ext uri="{FF2B5EF4-FFF2-40B4-BE49-F238E27FC236}">
                <a16:creationId xmlns:a16="http://schemas.microsoft.com/office/drawing/2014/main" id="{A0C3F74D-F82A-48F6-AB79-2ACAD0B1BBA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83CA1-AEC0-49EA-BE4F-6D72EF77114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B63C95-05D8-4154-B82B-6119E9117D86}" type="slidenum">
              <a:rPr lang="en-US" smtClean="0"/>
              <a:t>‹#›</a:t>
            </a:fld>
            <a:endParaRPr lang="en-US"/>
          </a:p>
        </p:txBody>
      </p:sp>
    </p:spTree>
    <p:extLst>
      <p:ext uri="{BB962C8B-B14F-4D97-AF65-F5344CB8AC3E}">
        <p14:creationId xmlns:p14="http://schemas.microsoft.com/office/powerpoint/2010/main" val="15440957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audio" Target="file:///D:\nhac%202\t&#259;ng%20v&#226;n\Ga-Gay-Vang-Day-Ban-Oi.mp3" TargetMode="Externa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8C32F21-D962-4F74-BAA0-BD296255D0A4}"/>
              </a:ext>
            </a:extLst>
          </p:cNvPr>
          <p:cNvSpPr txBox="1"/>
          <p:nvPr/>
        </p:nvSpPr>
        <p:spPr>
          <a:xfrm>
            <a:off x="1961865" y="654026"/>
            <a:ext cx="5220269" cy="584775"/>
          </a:xfrm>
          <a:prstGeom prst="rect">
            <a:avLst/>
          </a:prstGeom>
          <a:noFill/>
        </p:spPr>
        <p:txBody>
          <a:bodyPr wrap="square" rtlCol="0">
            <a:spAutoFit/>
          </a:bodyPr>
          <a:lstStyle/>
          <a:p>
            <a:pPr algn="ctr" defTabSz="685800"/>
            <a:r>
              <a:rPr lang="en-US" sz="1600" b="1" dirty="0">
                <a:solidFill>
                  <a:prstClr val="black"/>
                </a:solidFill>
                <a:latin typeface="Times New Roman" panose="02020603050405020304" pitchFamily="18" charset="0"/>
                <a:cs typeface="Times New Roman" panose="02020603050405020304" pitchFamily="18" charset="0"/>
              </a:rPr>
              <a:t>ỦY BAN NHÂN DÂN QUẬN LONG BIÊN</a:t>
            </a:r>
          </a:p>
          <a:p>
            <a:pPr algn="ctr" defTabSz="685800"/>
            <a:r>
              <a:rPr lang="en-US" sz="1600" b="1" dirty="0">
                <a:solidFill>
                  <a:prstClr val="black"/>
                </a:solidFill>
                <a:latin typeface="Times New Roman" panose="02020603050405020304" pitchFamily="18" charset="0"/>
                <a:cs typeface="Times New Roman" panose="02020603050405020304" pitchFamily="18" charset="0"/>
              </a:rPr>
              <a:t>TRƯỜNG MẦM NON ÁNH SAO</a:t>
            </a:r>
          </a:p>
        </p:txBody>
      </p:sp>
      <p:sp>
        <p:nvSpPr>
          <p:cNvPr id="5" name="Rectangle 4"/>
          <p:cNvSpPr/>
          <p:nvPr/>
        </p:nvSpPr>
        <p:spPr>
          <a:xfrm>
            <a:off x="1907274" y="2572467"/>
            <a:ext cx="6246125" cy="523220"/>
          </a:xfrm>
          <a:prstGeom prst="rect">
            <a:avLst/>
          </a:prstGeom>
        </p:spPr>
        <p:txBody>
          <a:bodyPr wrap="square">
            <a:spAutoFit/>
          </a:bodyPr>
          <a:lstStyle/>
          <a:p>
            <a:pPr algn="ctr" defTabSz="685800"/>
            <a:r>
              <a:rPr lang="vi-VN" sz="2800" dirty="0">
                <a:solidFill>
                  <a:srgbClr val="FF0000"/>
                </a:solidFill>
                <a:latin typeface="Times New Roman" panose="02020603050405020304" pitchFamily="18" charset="0"/>
                <a:cs typeface="Times New Roman" panose="02020603050405020304" pitchFamily="18" charset="0"/>
              </a:rPr>
              <a:t>LĨNH VỰC</a:t>
            </a:r>
            <a:r>
              <a:rPr lang="en-US" sz="2800" dirty="0">
                <a:solidFill>
                  <a:srgbClr val="FF0000"/>
                </a:solidFill>
                <a:latin typeface="Times New Roman" panose="02020603050405020304" pitchFamily="18" charset="0"/>
                <a:cs typeface="Times New Roman" panose="02020603050405020304" pitchFamily="18" charset="0"/>
              </a:rPr>
              <a:t> PHÁT TRIỂN NGÔN NGỮ</a:t>
            </a:r>
          </a:p>
        </p:txBody>
      </p:sp>
      <p:sp>
        <p:nvSpPr>
          <p:cNvPr id="6" name="Rectangle 5"/>
          <p:cNvSpPr/>
          <p:nvPr/>
        </p:nvSpPr>
        <p:spPr>
          <a:xfrm>
            <a:off x="2286000" y="3117377"/>
            <a:ext cx="4572000" cy="1569660"/>
          </a:xfrm>
          <a:prstGeom prst="rect">
            <a:avLst/>
          </a:prstGeom>
        </p:spPr>
        <p:txBody>
          <a:bodyPr>
            <a:spAutoFit/>
          </a:bodyPr>
          <a:lstStyle/>
          <a:p>
            <a:pPr algn="ctr" defTabSz="685800"/>
            <a:endParaRPr lang="en-US" dirty="0">
              <a:solidFill>
                <a:prstClr val="black"/>
              </a:solidFill>
              <a:latin typeface="Times New Roman" panose="02020603050405020304" pitchFamily="18" charset="0"/>
              <a:cs typeface="Times New Roman" panose="02020603050405020304" pitchFamily="18" charset="0"/>
            </a:endParaRPr>
          </a:p>
          <a:p>
            <a:pPr algn="ctr" defTabSz="685800"/>
            <a:r>
              <a:rPr lang="en-US" sz="2000" dirty="0" err="1">
                <a:solidFill>
                  <a:prstClr val="black"/>
                </a:solidFill>
                <a:latin typeface="Times New Roman" panose="02020603050405020304" pitchFamily="18" charset="0"/>
                <a:cs typeface="Times New Roman" panose="02020603050405020304" pitchFamily="18" charset="0"/>
              </a:rPr>
              <a:t>Đề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tài</a:t>
            </a:r>
            <a:r>
              <a:rPr lang="en-US" sz="2000" dirty="0">
                <a:solidFill>
                  <a:prstClr val="black"/>
                </a:solidFill>
                <a:latin typeface="Times New Roman" panose="02020603050405020304" pitchFamily="18" charset="0"/>
                <a:cs typeface="Times New Roman" panose="02020603050405020304" pitchFamily="18" charset="0"/>
              </a:rPr>
              <a:t>: NBTN “Con </a:t>
            </a:r>
            <a:r>
              <a:rPr lang="en-US" sz="2000" dirty="0" err="1">
                <a:solidFill>
                  <a:prstClr val="black"/>
                </a:solidFill>
                <a:latin typeface="Times New Roman" panose="02020603050405020304" pitchFamily="18" charset="0"/>
                <a:cs typeface="Times New Roman" panose="02020603050405020304" pitchFamily="18" charset="0"/>
              </a:rPr>
              <a:t>Vịt</a:t>
            </a:r>
            <a:endParaRPr lang="en-US" sz="2000" dirty="0">
              <a:solidFill>
                <a:prstClr val="black"/>
              </a:solidFill>
              <a:latin typeface="Times New Roman" panose="02020603050405020304" pitchFamily="18" charset="0"/>
              <a:cs typeface="Times New Roman" panose="02020603050405020304" pitchFamily="18" charset="0"/>
            </a:endParaRPr>
          </a:p>
          <a:p>
            <a:pPr algn="ctr" defTabSz="685800"/>
            <a:r>
              <a:rPr lang="en-US" sz="2000" dirty="0" err="1">
                <a:solidFill>
                  <a:prstClr val="black"/>
                </a:solidFill>
                <a:latin typeface="Times New Roman" panose="02020603050405020304" pitchFamily="18" charset="0"/>
                <a:cs typeface="Times New Roman" panose="02020603050405020304" pitchFamily="18" charset="0"/>
              </a:rPr>
              <a:t>Lứa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tuổi</a:t>
            </a:r>
            <a:r>
              <a:rPr lang="en-US" sz="2000" dirty="0">
                <a:solidFill>
                  <a:prstClr val="black"/>
                </a:solidFill>
                <a:latin typeface="Times New Roman" panose="02020603050405020304" pitchFamily="18" charset="0"/>
                <a:cs typeface="Times New Roman" panose="02020603050405020304" pitchFamily="18" charset="0"/>
              </a:rPr>
              <a:t>: 24-36 </a:t>
            </a:r>
            <a:r>
              <a:rPr lang="en-US" sz="2000" dirty="0" err="1">
                <a:solidFill>
                  <a:prstClr val="black"/>
                </a:solidFill>
                <a:latin typeface="Times New Roman" panose="02020603050405020304" pitchFamily="18" charset="0"/>
                <a:cs typeface="Times New Roman" panose="02020603050405020304" pitchFamily="18" charset="0"/>
              </a:rPr>
              <a:t>tháng</a:t>
            </a:r>
            <a:endParaRPr lang="vi-VN" sz="2000" dirty="0">
              <a:solidFill>
                <a:prstClr val="black"/>
              </a:solidFill>
              <a:latin typeface="Times New Roman" panose="02020603050405020304" pitchFamily="18" charset="0"/>
              <a:cs typeface="Times New Roman" panose="02020603050405020304" pitchFamily="18" charset="0"/>
            </a:endParaRPr>
          </a:p>
          <a:p>
            <a:pPr algn="ctr" defTabSz="685800"/>
            <a:r>
              <a:rPr lang="vi-VN" sz="2000" dirty="0">
                <a:solidFill>
                  <a:prstClr val="black"/>
                </a:solidFill>
                <a:latin typeface="Times New Roman" panose="02020603050405020304" pitchFamily="18" charset="0"/>
                <a:cs typeface="Times New Roman" panose="02020603050405020304" pitchFamily="18" charset="0"/>
              </a:rPr>
              <a:t>          Giáo viên: Nguyễn Thị Hòa</a:t>
            </a:r>
          </a:p>
          <a:p>
            <a:pPr algn="ctr" defTabSz="685800"/>
            <a:endParaRPr lang="en-US"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00768" y="5406757"/>
            <a:ext cx="1872629" cy="961802"/>
          </a:xfrm>
          <a:prstGeom prst="rect">
            <a:avLst/>
          </a:prstGeom>
          <a:noFill/>
        </p:spPr>
        <p:txBody>
          <a:bodyPr wrap="none" rtlCol="0">
            <a:spAutoFit/>
          </a:bodyPr>
          <a:lstStyle/>
          <a:p>
            <a:pPr defTabSz="685800"/>
            <a:endParaRPr lang="en-US" sz="1350" dirty="0">
              <a:solidFill>
                <a:prstClr val="black"/>
              </a:solidFill>
              <a:latin typeface="Times New Roman" panose="02020603050405020304" pitchFamily="18" charset="0"/>
            </a:endParaRPr>
          </a:p>
          <a:p>
            <a:pPr defTabSz="685800"/>
            <a:endParaRPr lang="en-US" sz="1350" dirty="0">
              <a:solidFill>
                <a:prstClr val="black"/>
              </a:solidFill>
              <a:latin typeface="Times New Roman" panose="02020603050405020304" pitchFamily="18" charset="0"/>
            </a:endParaRPr>
          </a:p>
          <a:p>
            <a:pPr defTabSz="685800"/>
            <a:endParaRPr lang="en-US" sz="1350" dirty="0">
              <a:solidFill>
                <a:prstClr val="black"/>
              </a:solidFill>
              <a:latin typeface="Times New Roman" panose="02020603050405020304" pitchFamily="18" charset="0"/>
            </a:endParaRPr>
          </a:p>
          <a:p>
            <a:pPr defTabSz="685800"/>
            <a:r>
              <a:rPr lang="vi-VN" sz="1600" dirty="0">
                <a:solidFill>
                  <a:prstClr val="black"/>
                </a:solidFill>
                <a:latin typeface="Times New Roman" panose="02020603050405020304" pitchFamily="18" charset="0"/>
              </a:rPr>
              <a:t>Năm học 2022-2023</a:t>
            </a:r>
            <a:endParaRPr lang="en-US" sz="1600" dirty="0">
              <a:solidFill>
                <a:prstClr val="black"/>
              </a:solidFill>
              <a:latin typeface="Calibri Light"/>
            </a:endParaRPr>
          </a:p>
        </p:txBody>
      </p:sp>
    </p:spTree>
    <p:extLst>
      <p:ext uri="{BB962C8B-B14F-4D97-AF65-F5344CB8AC3E}">
        <p14:creationId xmlns:p14="http://schemas.microsoft.com/office/powerpoint/2010/main" val="2357131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103813086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37073" cy="5467350"/>
          </a:xfrm>
          <a:prstGeom prst="rect">
            <a:avLst/>
          </a:prstGeom>
        </p:spPr>
      </p:pic>
      <p:sp>
        <p:nvSpPr>
          <p:cNvPr id="5" name="TextBox 4"/>
          <p:cNvSpPr txBox="1"/>
          <p:nvPr/>
        </p:nvSpPr>
        <p:spPr>
          <a:xfrm>
            <a:off x="3196935" y="10187"/>
            <a:ext cx="27432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Xem video </a:t>
            </a:r>
          </a:p>
        </p:txBody>
      </p:sp>
    </p:spTree>
    <p:extLst>
      <p:ext uri="{BB962C8B-B14F-4D97-AF65-F5344CB8AC3E}">
        <p14:creationId xmlns:p14="http://schemas.microsoft.com/office/powerpoint/2010/main" val="3142770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62200" y="990600"/>
            <a:ext cx="4114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3</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thúc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đi chơi m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91000"/>
            <a:ext cx="609600" cy="609600"/>
          </a:xfrm>
          <a:prstGeom prst="rect">
            <a:avLst/>
          </a:prstGeom>
        </p:spPr>
      </p:pic>
      <p:sp>
        <p:nvSpPr>
          <p:cNvPr id="2" name="TextBox 1">
            <a:extLst>
              <a:ext uri="{FF2B5EF4-FFF2-40B4-BE49-F238E27FC236}">
                <a16:creationId xmlns:a16="http://schemas.microsoft.com/office/drawing/2014/main" id="{31861A43-8C24-D3EA-7038-C0ECD0433FA3}"/>
              </a:ext>
            </a:extLst>
          </p:cNvPr>
          <p:cNvSpPr txBox="1"/>
          <p:nvPr/>
        </p:nvSpPr>
        <p:spPr>
          <a:xfrm>
            <a:off x="2682536" y="1828800"/>
            <a:ext cx="3794464"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876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altLang="en-US"/>
          </a:p>
        </p:txBody>
      </p:sp>
      <p:sp>
        <p:nvSpPr>
          <p:cNvPr id="13315" name="Rectangle 3"/>
          <p:cNvSpPr>
            <a:spLocks noGrp="1" noChangeArrowheads="1"/>
          </p:cNvSpPr>
          <p:nvPr>
            <p:ph type="body" idx="1"/>
          </p:nvPr>
        </p:nvSpPr>
        <p:spPr/>
        <p:txBody>
          <a:bodyPr/>
          <a:lstStyle/>
          <a:p>
            <a:pPr eaLnBrk="1" hangingPunct="1"/>
            <a:endParaRPr lang="en-US" altLang="en-US"/>
          </a:p>
        </p:txBody>
      </p:sp>
      <p:pic>
        <p:nvPicPr>
          <p:cNvPr id="89092" name="Picture 4" descr="felicitsh7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E:\image\Y.Best.hinhdong\Dove-02-jun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2200" y="2209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E:\image\Y.Best.hinhdong\Dove-02-jun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81600" y="16764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E:\image\Y.Best.hinhdong\Dove-02-jun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76600" y="1828800"/>
            <a:ext cx="1066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E:\image\anhdong moi\hd3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742573">
            <a:off x="1" y="579120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descr="E:\image\anhdong moi\hd3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742573">
            <a:off x="1" y="0"/>
            <a:ext cx="107705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5" descr="E:\image\anhdong moi\hd3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742573">
            <a:off x="8068408" y="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5" descr="E:\image\anhdong moi\hd3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742573">
            <a:off x="8068408" y="5638800"/>
            <a:ext cx="10755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13"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6705600" y="36576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Ga-Gay-Vang-Day-Ban-Oi.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Ga-Gay-Vang-Day-Ban-Oi.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Ga-Gay-Vang-Day-Ban-Oi.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2286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WordArt 21"/>
          <p:cNvSpPr>
            <a:spLocks noChangeArrowheads="1" noChangeShapeType="1" noTextEdit="1"/>
          </p:cNvSpPr>
          <p:nvPr/>
        </p:nvSpPr>
        <p:spPr bwMode="auto">
          <a:xfrm>
            <a:off x="1055077" y="4313238"/>
            <a:ext cx="7035312" cy="17065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Kính chúc cô và các cháu khoẻ</a:t>
            </a:r>
          </a:p>
        </p:txBody>
      </p:sp>
      <p:sp>
        <p:nvSpPr>
          <p:cNvPr id="89111" name="WordArt 23"/>
          <p:cNvSpPr>
            <a:spLocks noChangeArrowheads="1" noChangeShapeType="1" noTextEdit="1"/>
          </p:cNvSpPr>
          <p:nvPr/>
        </p:nvSpPr>
        <p:spPr bwMode="auto">
          <a:xfrm>
            <a:off x="351692" y="533400"/>
            <a:ext cx="8651631" cy="8763000"/>
          </a:xfrm>
          <a:prstGeom prst="rect">
            <a:avLst/>
          </a:prstGeom>
        </p:spPr>
        <p:txBody>
          <a:bodyPr spcFirstLastPara="1" wrap="none" fromWordArt="1">
            <a:prstTxWarp prst="textArchUp">
              <a:avLst>
                <a:gd name="adj" fmla="val 11627962"/>
              </a:avLst>
            </a:prstTxWarp>
          </a:bodyPr>
          <a:lstStyle/>
          <a:p>
            <a:pPr algn="ctr" eaLnBrk="0" fontAlgn="base" hangingPunct="0">
              <a:spcBef>
                <a:spcPct val="0"/>
              </a:spcBef>
              <a:spcAft>
                <a:spcPct val="0"/>
              </a:spcAft>
            </a:pPr>
            <a:r>
              <a:rPr lang="vi-VN" sz="8000" b="1" kern="10">
                <a:ln w="9525">
                  <a:solidFill>
                    <a:srgbClr val="00FF00"/>
                  </a:solidFill>
                  <a:round/>
                  <a:headEnd/>
                  <a:tailEnd/>
                </a:ln>
                <a:solidFill>
                  <a:srgbClr val="00FF00"/>
                </a:solidFill>
                <a:latin typeface="Times New Roman"/>
                <a:cs typeface="Times New Roman"/>
              </a:rPr>
              <a:t>XIN CHÂN THÀNH CÁM ƠN</a:t>
            </a:r>
            <a:endParaRPr lang="en-US" sz="8000" b="1" kern="10">
              <a:ln w="9525">
                <a:solidFill>
                  <a:srgbClr val="00FF00"/>
                </a:solidFill>
                <a:round/>
                <a:headEnd/>
                <a:tailEnd/>
              </a:ln>
              <a:solidFill>
                <a:srgbClr val="00FF00"/>
              </a:solidFill>
              <a:latin typeface="Times New Roman"/>
              <a:cs typeface="Times New Roman"/>
            </a:endParaRPr>
          </a:p>
        </p:txBody>
      </p:sp>
    </p:spTree>
    <p:extLst>
      <p:ext uri="{BB962C8B-B14F-4D97-AF65-F5344CB8AC3E}">
        <p14:creationId xmlns:p14="http://schemas.microsoft.com/office/powerpoint/2010/main" val="3199074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9104"/>
                                        </p:tgtEl>
                                        <p:attrNameLst>
                                          <p:attrName>style.visibility</p:attrName>
                                        </p:attrNameLst>
                                      </p:cBhvr>
                                      <p:to>
                                        <p:strVal val="visible"/>
                                      </p:to>
                                    </p:set>
                                    <p:anim calcmode="lin" valueType="num">
                                      <p:cBhvr>
                                        <p:cTn id="7" dur="3000" fill="hold"/>
                                        <p:tgtEl>
                                          <p:spTgt spid="89104"/>
                                        </p:tgtEl>
                                        <p:attrNameLst>
                                          <p:attrName>ppt_w</p:attrName>
                                        </p:attrNameLst>
                                      </p:cBhvr>
                                      <p:tavLst>
                                        <p:tav tm="0">
                                          <p:val>
                                            <p:fltVal val="0"/>
                                          </p:val>
                                        </p:tav>
                                        <p:tav tm="100000">
                                          <p:val>
                                            <p:strVal val="#ppt_w"/>
                                          </p:val>
                                        </p:tav>
                                      </p:tavLst>
                                    </p:anim>
                                    <p:anim calcmode="lin" valueType="num">
                                      <p:cBhvr>
                                        <p:cTn id="8" dur="3000" fill="hold"/>
                                        <p:tgtEl>
                                          <p:spTgt spid="8910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p:cTn id="11" dur="3000" fill="hold"/>
                                        <p:tgtEl>
                                          <p:spTgt spid="89092"/>
                                        </p:tgtEl>
                                        <p:attrNameLst>
                                          <p:attrName>ppt_w</p:attrName>
                                        </p:attrNameLst>
                                      </p:cBhvr>
                                      <p:tavLst>
                                        <p:tav tm="0">
                                          <p:val>
                                            <p:fltVal val="0"/>
                                          </p:val>
                                        </p:tav>
                                        <p:tav tm="100000">
                                          <p:val>
                                            <p:strVal val="#ppt_w"/>
                                          </p:val>
                                        </p:tav>
                                      </p:tavLst>
                                    </p:anim>
                                    <p:anim calcmode="lin" valueType="num">
                                      <p:cBhvr>
                                        <p:cTn id="12" dur="3000" fill="hold"/>
                                        <p:tgtEl>
                                          <p:spTgt spid="8909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101"/>
                                        </p:tgtEl>
                                        <p:attrNameLst>
                                          <p:attrName>style.visibility</p:attrName>
                                        </p:attrNameLst>
                                      </p:cBhvr>
                                      <p:to>
                                        <p:strVal val="visible"/>
                                      </p:to>
                                    </p:set>
                                    <p:anim calcmode="lin" valueType="num">
                                      <p:cBhvr>
                                        <p:cTn id="15" dur="3000" fill="hold"/>
                                        <p:tgtEl>
                                          <p:spTgt spid="89101"/>
                                        </p:tgtEl>
                                        <p:attrNameLst>
                                          <p:attrName>ppt_w</p:attrName>
                                        </p:attrNameLst>
                                      </p:cBhvr>
                                      <p:tavLst>
                                        <p:tav tm="0">
                                          <p:val>
                                            <p:fltVal val="0"/>
                                          </p:val>
                                        </p:tav>
                                        <p:tav tm="100000">
                                          <p:val>
                                            <p:strVal val="#ppt_w"/>
                                          </p:val>
                                        </p:tav>
                                      </p:tavLst>
                                    </p:anim>
                                    <p:anim calcmode="lin" valueType="num">
                                      <p:cBhvr>
                                        <p:cTn id="16" dur="3000" fill="hold"/>
                                        <p:tgtEl>
                                          <p:spTgt spid="8910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9111"/>
                                        </p:tgtEl>
                                        <p:attrNameLst>
                                          <p:attrName>style.visibility</p:attrName>
                                        </p:attrNameLst>
                                      </p:cBhvr>
                                      <p:to>
                                        <p:strVal val="visible"/>
                                      </p:to>
                                    </p:set>
                                    <p:anim calcmode="lin" valueType="num">
                                      <p:cBhvr>
                                        <p:cTn id="19" dur="3000" fill="hold"/>
                                        <p:tgtEl>
                                          <p:spTgt spid="89111"/>
                                        </p:tgtEl>
                                        <p:attrNameLst>
                                          <p:attrName>ppt_w</p:attrName>
                                        </p:attrNameLst>
                                      </p:cBhvr>
                                      <p:tavLst>
                                        <p:tav tm="0">
                                          <p:val>
                                            <p:fltVal val="0"/>
                                          </p:val>
                                        </p:tav>
                                        <p:tav tm="100000">
                                          <p:val>
                                            <p:strVal val="#ppt_w"/>
                                          </p:val>
                                        </p:tav>
                                      </p:tavLst>
                                    </p:anim>
                                    <p:anim calcmode="lin" valueType="num">
                                      <p:cBhvr>
                                        <p:cTn id="20" dur="3000" fill="hold"/>
                                        <p:tgtEl>
                                          <p:spTgt spid="891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8910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89103"/>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9104"/>
                </p:tgtEl>
              </p:cMediaNode>
            </p:audio>
          </p:childTnLst>
        </p:cTn>
      </p:par>
    </p:tnLst>
    <p:bldLst>
      <p:bldP spid="89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645"/>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4836" y="963049"/>
            <a:ext cx="5486400" cy="1169551"/>
          </a:xfrm>
          <a:prstGeom prst="rect">
            <a:avLst/>
          </a:prstGeom>
          <a:noFill/>
        </p:spPr>
        <p:txBody>
          <a:bodyPr wrap="square" rtlCol="0">
            <a:spAutoFit/>
          </a:bodyPr>
          <a:lstStyle/>
          <a:p>
            <a:pPr marL="514350" indent="-514350" algn="ctr">
              <a:buAutoNum type="arabicPeriod"/>
            </a:pPr>
            <a:r>
              <a:rPr lang="en-US" sz="3200" b="1" dirty="0" err="1">
                <a:latin typeface="Times New Roman" panose="02020603050405020304" pitchFamily="18" charset="0"/>
                <a:cs typeface="Times New Roman" panose="02020603050405020304" pitchFamily="18" charset="0"/>
              </a:rPr>
              <a:t>Ổn</a:t>
            </a:r>
            <a:r>
              <a:rPr lang="en-US" sz="3200" b="1" dirty="0">
                <a:latin typeface="Times New Roman" panose="02020603050405020304" pitchFamily="18" charset="0"/>
                <a:cs typeface="Times New Roman" panose="02020603050405020304" pitchFamily="18" charset="0"/>
              </a:rPr>
              <a:t> định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chức</a:t>
            </a:r>
            <a:endParaRPr lang="en-US" sz="3200"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Cho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hát</a:t>
            </a:r>
            <a:r>
              <a:rPr lang="en-US" sz="2000" dirty="0">
                <a:latin typeface="Times New Roman" panose="02020603050405020304" pitchFamily="18" charset="0"/>
                <a:cs typeface="Times New Roman" panose="02020603050405020304" pitchFamily="18" charset="0"/>
              </a:rPr>
              <a:t> 1 con </a:t>
            </a:r>
            <a:r>
              <a:rPr lang="en-US" sz="2000" dirty="0" err="1">
                <a:latin typeface="Times New Roman" panose="02020603050405020304" pitchFamily="18" charset="0"/>
                <a:cs typeface="Times New Roman" panose="02020603050405020304" pitchFamily="18" charset="0"/>
              </a:rPr>
              <a:t>vịt</a:t>
            </a:r>
            <a:endParaRPr lang="en-US" sz="2000" dirty="0">
              <a:latin typeface="Times New Roman" panose="02020603050405020304" pitchFamily="18" charset="0"/>
              <a:cs typeface="Times New Roman" panose="02020603050405020304" pitchFamily="18" charset="0"/>
            </a:endParaRPr>
          </a:p>
        </p:txBody>
      </p:sp>
      <p:pic>
        <p:nvPicPr>
          <p:cNvPr id="7" name="đi chơi m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91000"/>
            <a:ext cx="609600" cy="609600"/>
          </a:xfrm>
          <a:prstGeom prst="rect">
            <a:avLst/>
          </a:prstGeom>
        </p:spPr>
      </p:pic>
    </p:spTree>
    <p:extLst>
      <p:ext uri="{BB962C8B-B14F-4D97-AF65-F5344CB8AC3E}">
        <p14:creationId xmlns:p14="http://schemas.microsoft.com/office/powerpoint/2010/main" val="105383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687729"/>
            <a:ext cx="5486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Phương pháp, hình thức tổ chức</a:t>
            </a:r>
          </a:p>
        </p:txBody>
      </p:sp>
      <p:pic>
        <p:nvPicPr>
          <p:cNvPr id="3" name="Tiếng vịt kêu-nhacchuonghay.inf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2309" y="2895600"/>
            <a:ext cx="609600" cy="609600"/>
          </a:xfrm>
          <a:prstGeom prst="rect">
            <a:avLst/>
          </a:prstGeom>
        </p:spPr>
      </p:pic>
      <p:sp>
        <p:nvSpPr>
          <p:cNvPr id="5" name="TextBox 4">
            <a:extLst>
              <a:ext uri="{FF2B5EF4-FFF2-40B4-BE49-F238E27FC236}">
                <a16:creationId xmlns:a16="http://schemas.microsoft.com/office/drawing/2014/main" id="{B279040D-48C4-1DB5-F2E9-2B37B8C1626F}"/>
              </a:ext>
            </a:extLst>
          </p:cNvPr>
          <p:cNvSpPr txBox="1"/>
          <p:nvPr/>
        </p:nvSpPr>
        <p:spPr>
          <a:xfrm>
            <a:off x="3151909" y="1653164"/>
            <a:ext cx="2624436"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Cho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vịt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667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100139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7175" y="5927743"/>
            <a:ext cx="4267200" cy="923330"/>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CON VỊT</a:t>
            </a:r>
          </a:p>
        </p:txBody>
      </p:sp>
    </p:spTree>
    <p:extLst>
      <p:ext uri="{BB962C8B-B14F-4D97-AF65-F5344CB8AC3E}">
        <p14:creationId xmlns:p14="http://schemas.microsoft.com/office/powerpoint/2010/main" val="18804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1"/>
          <p:cNvSpPr>
            <a:spLocks noChangeArrowheads="1"/>
          </p:cNvSpPr>
          <p:nvPr/>
        </p:nvSpPr>
        <p:spPr bwMode="auto">
          <a:xfrm>
            <a:off x="6443663" y="-304800"/>
            <a:ext cx="1295400" cy="1219200"/>
          </a:xfrm>
          <a:prstGeom prst="wedgeEllipseCallout">
            <a:avLst>
              <a:gd name="adj1" fmla="val -18898"/>
              <a:gd name="adj2" fmla="val 58389"/>
            </a:avLst>
          </a:prstGeom>
          <a:solidFill>
            <a:srgbClr val="CC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Đầu vịt</a:t>
            </a:r>
          </a:p>
        </p:txBody>
      </p:sp>
      <p:sp>
        <p:nvSpPr>
          <p:cNvPr id="6" name="Oval Callout 4"/>
          <p:cNvSpPr>
            <a:spLocks noChangeArrowheads="1"/>
          </p:cNvSpPr>
          <p:nvPr/>
        </p:nvSpPr>
        <p:spPr bwMode="auto">
          <a:xfrm>
            <a:off x="2743200" y="762000"/>
            <a:ext cx="1447800" cy="1219200"/>
          </a:xfrm>
          <a:prstGeom prst="wedgeEllipseCallout">
            <a:avLst>
              <a:gd name="adj1" fmla="val 78690"/>
              <a:gd name="adj2" fmla="val 121060"/>
            </a:avLst>
          </a:prstGeom>
          <a:solidFill>
            <a:srgbClr val="CC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Thân</a:t>
            </a:r>
            <a:r>
              <a:rPr lang="en-US" altLang="en-US" sz="2800">
                <a:solidFill>
                  <a:schemeClr val="bg1"/>
                </a:solidFill>
                <a:latin typeface=".VnTime" pitchFamily="34" charset="0"/>
              </a:rPr>
              <a:t>vịt</a:t>
            </a:r>
          </a:p>
        </p:txBody>
      </p:sp>
      <p:sp>
        <p:nvSpPr>
          <p:cNvPr id="7" name="Oval Callout 1"/>
          <p:cNvSpPr>
            <a:spLocks noChangeArrowheads="1"/>
          </p:cNvSpPr>
          <p:nvPr/>
        </p:nvSpPr>
        <p:spPr bwMode="auto">
          <a:xfrm>
            <a:off x="490538" y="1143000"/>
            <a:ext cx="1524000" cy="1123950"/>
          </a:xfrm>
          <a:prstGeom prst="wedgeEllipseCallout">
            <a:avLst>
              <a:gd name="adj1" fmla="val 22454"/>
              <a:gd name="adj2" fmla="val 145653"/>
            </a:avLst>
          </a:prstGeom>
          <a:solidFill>
            <a:srgbClr val="CC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Đuôi vịt</a:t>
            </a:r>
          </a:p>
        </p:txBody>
      </p:sp>
    </p:spTree>
    <p:extLst>
      <p:ext uri="{BB962C8B-B14F-4D97-AF65-F5344CB8AC3E}">
        <p14:creationId xmlns:p14="http://schemas.microsoft.com/office/powerpoint/2010/main" val="7017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 con vịt nhà em hoặc nhà hàng xóm – Thư việ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6"/>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a:spLocks noChangeArrowheads="1"/>
          </p:cNvSpPr>
          <p:nvPr/>
        </p:nvSpPr>
        <p:spPr bwMode="auto">
          <a:xfrm>
            <a:off x="3429000" y="342900"/>
            <a:ext cx="1447800" cy="609600"/>
          </a:xfrm>
          <a:prstGeom prst="wedgeRoundRectCallout">
            <a:avLst>
              <a:gd name="adj1" fmla="val 120514"/>
              <a:gd name="adj2" fmla="val 66019"/>
              <a:gd name="adj3" fmla="val 16667"/>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latin typeface="Times New Roman" pitchFamily="18" charset="0"/>
                <a:cs typeface="Times New Roman" pitchFamily="18" charset="0"/>
              </a:rPr>
              <a:t>Mắt vịt</a:t>
            </a:r>
          </a:p>
        </p:txBody>
      </p:sp>
      <p:sp>
        <p:nvSpPr>
          <p:cNvPr id="6" name="Rounded Rectangular Callout 5"/>
          <p:cNvSpPr>
            <a:spLocks noChangeArrowheads="1"/>
          </p:cNvSpPr>
          <p:nvPr/>
        </p:nvSpPr>
        <p:spPr bwMode="auto">
          <a:xfrm>
            <a:off x="7730836" y="2057400"/>
            <a:ext cx="1371600" cy="685800"/>
          </a:xfrm>
          <a:prstGeom prst="wedgeRoundRectCallout">
            <a:avLst>
              <a:gd name="adj1" fmla="val -72718"/>
              <a:gd name="adj2" fmla="val -81403"/>
              <a:gd name="adj3" fmla="val 16667"/>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dirty="0">
                <a:latin typeface="Times New Roman" pitchFamily="18" charset="0"/>
                <a:cs typeface="Times New Roman" pitchFamily="18" charset="0"/>
              </a:rPr>
              <a:t>Mỏ vịt</a:t>
            </a:r>
          </a:p>
        </p:txBody>
      </p:sp>
      <p:sp>
        <p:nvSpPr>
          <p:cNvPr id="7" name="Oval Callout 6"/>
          <p:cNvSpPr>
            <a:spLocks noChangeArrowheads="1"/>
          </p:cNvSpPr>
          <p:nvPr/>
        </p:nvSpPr>
        <p:spPr bwMode="auto">
          <a:xfrm>
            <a:off x="7239000" y="-38100"/>
            <a:ext cx="1676400" cy="1371600"/>
          </a:xfrm>
          <a:prstGeom prst="wedgeEllipseCallout">
            <a:avLst>
              <a:gd name="adj1" fmla="val -69593"/>
              <a:gd name="adj2" fmla="val 21083"/>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a:latin typeface="Times New Roman" pitchFamily="18" charset="0"/>
                <a:cs typeface="Times New Roman" pitchFamily="18" charset="0"/>
              </a:rPr>
              <a:t>Đầu vịt</a:t>
            </a:r>
          </a:p>
        </p:txBody>
      </p:sp>
    </p:spTree>
    <p:extLst>
      <p:ext uri="{BB962C8B-B14F-4D97-AF65-F5344CB8AC3E}">
        <p14:creationId xmlns:p14="http://schemas.microsoft.com/office/powerpoint/2010/main" val="17156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ạm Hoài Nhân: Ba phải như con vị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70104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1828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3"/>
          <p:cNvSpPr>
            <a:spLocks noChangeArrowheads="1"/>
          </p:cNvSpPr>
          <p:nvPr/>
        </p:nvSpPr>
        <p:spPr bwMode="auto">
          <a:xfrm>
            <a:off x="228600" y="4648200"/>
            <a:ext cx="1752600" cy="914400"/>
          </a:xfrm>
          <a:prstGeom prst="wedgeRoundRectCallout">
            <a:avLst>
              <a:gd name="adj1" fmla="val 116170"/>
              <a:gd name="adj2" fmla="val -298333"/>
              <a:gd name="adj3" fmla="val 16667"/>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dirty="0">
                <a:latin typeface="Times New Roman" pitchFamily="18" charset="0"/>
                <a:cs typeface="Times New Roman" pitchFamily="18" charset="0"/>
              </a:rPr>
              <a:t>Cánh vịt</a:t>
            </a:r>
          </a:p>
        </p:txBody>
      </p:sp>
      <p:sp>
        <p:nvSpPr>
          <p:cNvPr id="7" name="Rounded Rectangular Callout 4"/>
          <p:cNvSpPr>
            <a:spLocks noChangeArrowheads="1"/>
          </p:cNvSpPr>
          <p:nvPr/>
        </p:nvSpPr>
        <p:spPr bwMode="auto">
          <a:xfrm>
            <a:off x="7315200" y="4384964"/>
            <a:ext cx="1524000" cy="838200"/>
          </a:xfrm>
          <a:prstGeom prst="wedgeRoundRectCallout">
            <a:avLst>
              <a:gd name="adj1" fmla="val -130941"/>
              <a:gd name="adj2" fmla="val 143638"/>
              <a:gd name="adj3" fmla="val 16667"/>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dirty="0">
                <a:latin typeface="Times New Roman" pitchFamily="18" charset="0"/>
                <a:cs typeface="Times New Roman" pitchFamily="18" charset="0"/>
              </a:rPr>
              <a:t>Chân vịt</a:t>
            </a:r>
          </a:p>
        </p:txBody>
      </p:sp>
    </p:spTree>
    <p:extLst>
      <p:ext uri="{BB962C8B-B14F-4D97-AF65-F5344CB8AC3E}">
        <p14:creationId xmlns:p14="http://schemas.microsoft.com/office/powerpoint/2010/main" val="149153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97873" y="1828800"/>
            <a:ext cx="85344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15000"/>
              </a:lnSpc>
              <a:spcBef>
                <a:spcPct val="0"/>
              </a:spcBef>
              <a:spcAft>
                <a:spcPts val="1000"/>
              </a:spcAft>
              <a:buFontTx/>
              <a:buNone/>
            </a:pPr>
            <a:r>
              <a:rPr lang="en-US" altLang="en-US" sz="2800" b="1" dirty="0">
                <a:solidFill>
                  <a:srgbClr val="FF0000"/>
                </a:solidFill>
                <a:latin typeface="Times New Roman" pitchFamily="18" charset="0"/>
                <a:ea typeface="Calibri" pitchFamily="34" charset="0"/>
                <a:cs typeface="Times New Roman" pitchFamily="18" charset="0"/>
              </a:rPr>
              <a:t>=&gt; GD: </a:t>
            </a:r>
            <a:r>
              <a:rPr lang="en-US" altLang="en-US" sz="2800" b="1" i="1" dirty="0">
                <a:solidFill>
                  <a:srgbClr val="FF0000"/>
                </a:solidFill>
                <a:latin typeface="Times New Roman" pitchFamily="18" charset="0"/>
                <a:ea typeface="Calibri" pitchFamily="34" charset="0"/>
                <a:cs typeface="Times New Roman" pitchFamily="18" charset="0"/>
              </a:rPr>
              <a:t>Con vịt là động vật nuôi trong gia đình vì vậy chúng mình phải biết yêu quý và chăm sóc chúng. Khi tiếp xúc với con vật nuôi chúng mình phải rửa sạch tay bằng xà phòng các con nhớ chưa nào?</a:t>
            </a:r>
          </a:p>
        </p:txBody>
      </p:sp>
    </p:spTree>
    <p:extLst>
      <p:ext uri="{BB962C8B-B14F-4D97-AF65-F5344CB8AC3E}">
        <p14:creationId xmlns:p14="http://schemas.microsoft.com/office/powerpoint/2010/main" val="2096468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hông nền hoa hướng d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10187"/>
            <a:ext cx="9144000" cy="6847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152400" y="13716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dirty="0">
                <a:solidFill>
                  <a:srgbClr val="FF0000"/>
                </a:solidFill>
                <a:latin typeface=".VnTime" pitchFamily="34" charset="0"/>
              </a:rPr>
              <a:t>- </a:t>
            </a:r>
            <a:r>
              <a:rPr lang="en-US" altLang="en-US" sz="3600" dirty="0">
                <a:solidFill>
                  <a:srgbClr val="FF0000"/>
                </a:solidFill>
                <a:latin typeface="Times New Roman" pitchFamily="18" charset="0"/>
                <a:cs typeface="Times New Roman" pitchFamily="18" charset="0"/>
              </a:rPr>
              <a:t>Trò chơi 1: Vui cùng vịt con</a:t>
            </a:r>
            <a:endParaRPr lang="en-US" altLang="en-US" sz="3600" dirty="0">
              <a:solidFill>
                <a:srgbClr val="FF0000"/>
              </a:solidFill>
              <a:latin typeface=".VnTime" pitchFamily="34" charset="0"/>
            </a:endParaRPr>
          </a:p>
        </p:txBody>
      </p:sp>
      <p:sp>
        <p:nvSpPr>
          <p:cNvPr id="7" name="TextBox 2"/>
          <p:cNvSpPr txBox="1">
            <a:spLocks noChangeArrowheads="1"/>
          </p:cNvSpPr>
          <p:nvPr/>
        </p:nvSpPr>
        <p:spPr bwMode="auto">
          <a:xfrm>
            <a:off x="304800" y="2286000"/>
            <a:ext cx="647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dirty="0">
                <a:solidFill>
                  <a:srgbClr val="FF0000"/>
                </a:solidFill>
                <a:latin typeface="Times New Roman" pitchFamily="18" charset="0"/>
                <a:cs typeface="Times New Roman" pitchFamily="18" charset="0"/>
              </a:rPr>
              <a:t>- Trò chơi 2: Đưa vịt về chuồng</a:t>
            </a:r>
          </a:p>
        </p:txBody>
      </p:sp>
      <p:sp>
        <p:nvSpPr>
          <p:cNvPr id="8" name="TextBox 3"/>
          <p:cNvSpPr txBox="1">
            <a:spLocks noChangeArrowheads="1"/>
          </p:cNvSpPr>
          <p:nvPr/>
        </p:nvSpPr>
        <p:spPr bwMode="auto">
          <a:xfrm>
            <a:off x="533400" y="533400"/>
            <a:ext cx="4800600" cy="67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15000"/>
              </a:lnSpc>
              <a:spcBef>
                <a:spcPct val="0"/>
              </a:spcBef>
              <a:spcAft>
                <a:spcPts val="1000"/>
              </a:spcAft>
              <a:buFontTx/>
              <a:buNone/>
            </a:pPr>
            <a:r>
              <a:rPr lang="en-US" altLang="en-US" sz="3600" dirty="0">
                <a:solidFill>
                  <a:srgbClr val="FF0000"/>
                </a:solidFill>
                <a:latin typeface="Times New Roman" pitchFamily="18" charset="0"/>
                <a:ea typeface="Calibri" pitchFamily="34" charset="0"/>
                <a:cs typeface="Times New Roman" pitchFamily="18" charset="0"/>
              </a:rPr>
              <a:t>*</a:t>
            </a:r>
            <a:r>
              <a:rPr lang="en-US" altLang="en-US" sz="3600" b="1" dirty="0">
                <a:solidFill>
                  <a:srgbClr val="FF0000"/>
                </a:solidFill>
                <a:latin typeface="Times New Roman" pitchFamily="18" charset="0"/>
                <a:ea typeface="Calibri" pitchFamily="34" charset="0"/>
                <a:cs typeface="Times New Roman" pitchFamily="18" charset="0"/>
              </a:rPr>
              <a:t>Luyện tập, củng cố:</a:t>
            </a:r>
            <a:endParaRPr lang="en-US" altLang="en-US" b="1" dirty="0">
              <a:solidFill>
                <a:srgbClr val="FF0000"/>
              </a:solidFill>
              <a:latin typeface="Times New Roman" pitchFamily="18" charset="0"/>
              <a:ea typeface="Calibri" pitchFamily="34" charset="0"/>
              <a:cs typeface="Times New Roman" pitchFamily="18" charset="0"/>
            </a:endParaRPr>
          </a:p>
        </p:txBody>
      </p:sp>
      <p:pic>
        <p:nvPicPr>
          <p:cNvPr id="2" name="Chicken-dance-Chick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8800" y="4114800"/>
            <a:ext cx="609600" cy="609600"/>
          </a:xfrm>
          <a:prstGeom prst="rect">
            <a:avLst/>
          </a:prstGeom>
        </p:spPr>
      </p:pic>
    </p:spTree>
    <p:extLst>
      <p:ext uri="{BB962C8B-B14F-4D97-AF65-F5344CB8AC3E}">
        <p14:creationId xmlns:p14="http://schemas.microsoft.com/office/powerpoint/2010/main" val="2604367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VnTime" pitchFamily="34" charset="0"/>
          </a:defRPr>
        </a:defPPr>
      </a:lstStyle>
    </a:spDef>
    <a:lnDef>
      <a:spPr bwMode="auto">
        <a:xfrm>
          <a:off x="0" y="0"/>
          <a:ext cx="1" cy="1"/>
        </a:xfrm>
        <a:custGeom>
          <a:avLst/>
          <a:gdLst/>
          <a:ahLst/>
          <a:cxnLst/>
          <a:rect l="0" t="0" r="0" b="0"/>
          <a:pathLst/>
        </a:custGeom>
        <a:solidFill>
          <a:srgbClr val="CC00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183</Words>
  <Application>Microsoft Office PowerPoint</Application>
  <PresentationFormat>On-screen Show (4:3)</PresentationFormat>
  <Paragraphs>34</Paragraphs>
  <Slides>12</Slides>
  <Notes>0</Notes>
  <HiddenSlides>0</HiddenSlides>
  <MMClips>8</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.VnTime</vt:lpstr>
      <vt:lpstr>Arial</vt:lpstr>
      <vt:lpstr>Calibri</vt:lpstr>
      <vt:lpstr>Calibri Light</vt:lpstr>
      <vt:lpstr>Times New Roman</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THI KIM NGAN 20190364</cp:lastModifiedBy>
  <cp:revision>4</cp:revision>
  <dcterms:created xsi:type="dcterms:W3CDTF">2020-11-02T12:45:28Z</dcterms:created>
  <dcterms:modified xsi:type="dcterms:W3CDTF">2023-02-19T16:32:25Z</dcterms:modified>
</cp:coreProperties>
</file>