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4" r:id="rId8"/>
    <p:sldId id="262" r:id="rId9"/>
    <p:sldId id="263" r:id="rId10"/>
    <p:sldId id="265" r:id="rId11"/>
    <p:sldId id="270"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1C5B1"/>
    <a:srgbClr val="FA8A8A"/>
    <a:srgbClr val="008000"/>
    <a:srgbClr val="88D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85F506-71AE-4A28-8364-307A63C1C7D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03205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5746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45036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5F506-71AE-4A28-8364-307A63C1C7D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7302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5F506-71AE-4A28-8364-307A63C1C7D8}" type="datetimeFigureOut">
              <a:rPr lang="en-US" smtClean="0"/>
              <a:t>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3730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5F506-71AE-4A28-8364-307A63C1C7D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8921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5F506-71AE-4A28-8364-307A63C1C7D8}" type="datetimeFigureOut">
              <a:rPr lang="en-US" smtClean="0"/>
              <a:t>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11473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5F506-71AE-4A28-8364-307A63C1C7D8}" type="datetimeFigureOut">
              <a:rPr lang="en-US" smtClean="0"/>
              <a:t>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65556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F506-71AE-4A28-8364-307A63C1C7D8}" type="datetimeFigureOut">
              <a:rPr lang="en-US" smtClean="0"/>
              <a:t>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193705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364982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5F506-71AE-4A28-8364-307A63C1C7D8}" type="datetimeFigureOut">
              <a:rPr lang="en-US" smtClean="0"/>
              <a:t>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DAD9-3CA8-4FF9-90D2-03B6831F99A6}" type="slidenum">
              <a:rPr lang="en-US" smtClean="0"/>
              <a:t>‹#›</a:t>
            </a:fld>
            <a:endParaRPr lang="en-US"/>
          </a:p>
        </p:txBody>
      </p:sp>
    </p:spTree>
    <p:extLst>
      <p:ext uri="{BB962C8B-B14F-4D97-AF65-F5344CB8AC3E}">
        <p14:creationId xmlns:p14="http://schemas.microsoft.com/office/powerpoint/2010/main" val="295868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5F506-71AE-4A28-8364-307A63C1C7D8}" type="datetimeFigureOut">
              <a:rPr lang="en-US" smtClean="0"/>
              <a:t>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DAD9-3CA8-4FF9-90D2-03B6831F99A6}" type="slidenum">
              <a:rPr lang="en-US" smtClean="0"/>
              <a:t>‹#›</a:t>
            </a:fld>
            <a:endParaRPr lang="en-US"/>
          </a:p>
        </p:txBody>
      </p:sp>
    </p:spTree>
    <p:extLst>
      <p:ext uri="{BB962C8B-B14F-4D97-AF65-F5344CB8AC3E}">
        <p14:creationId xmlns:p14="http://schemas.microsoft.com/office/powerpoint/2010/main" val="406573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gif"/><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e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D890-BEAF-4372-B1FC-FAE15E12B4DF}"/>
              </a:ext>
            </a:extLst>
          </p:cNvPr>
          <p:cNvSpPr>
            <a:spLocks noGrp="1"/>
          </p:cNvSpPr>
          <p:nvPr>
            <p:ph type="title"/>
          </p:nvPr>
        </p:nvSpPr>
        <p:spPr/>
        <p:txBody>
          <a:bodyPr/>
          <a:lstStyle/>
          <a:p>
            <a:pPr algn="ctr"/>
            <a:r>
              <a:rPr lang="vi-VN" sz="4400" dirty="0"/>
              <a:t>UBND QUẬN LONG BIÊN</a:t>
            </a:r>
            <a:br>
              <a:rPr lang="vi-VN" sz="4400" dirty="0"/>
            </a:br>
            <a:r>
              <a:rPr lang="vi-VN" sz="4400" dirty="0"/>
              <a:t>TRƯỜNG MẦM NON ÁNH SAO</a:t>
            </a:r>
            <a:endParaRPr lang="vi-VN" dirty="0"/>
          </a:p>
        </p:txBody>
      </p:sp>
      <p:sp>
        <p:nvSpPr>
          <p:cNvPr id="6" name="TextBox 5">
            <a:extLst>
              <a:ext uri="{FF2B5EF4-FFF2-40B4-BE49-F238E27FC236}">
                <a16:creationId xmlns:a16="http://schemas.microsoft.com/office/drawing/2014/main" id="{E832F5BE-7EC2-4F8E-B109-5640DAFD657F}"/>
              </a:ext>
            </a:extLst>
          </p:cNvPr>
          <p:cNvSpPr txBox="1"/>
          <p:nvPr/>
        </p:nvSpPr>
        <p:spPr>
          <a:xfrm>
            <a:off x="2001520" y="2471003"/>
            <a:ext cx="7660640" cy="830997"/>
          </a:xfrm>
          <a:prstGeom prst="rect">
            <a:avLst/>
          </a:prstGeom>
          <a:noFill/>
        </p:spPr>
        <p:txBody>
          <a:bodyPr wrap="square">
            <a:spAutoFit/>
          </a:bodyPr>
          <a:lstStyle/>
          <a:p>
            <a:pPr algn="ctr"/>
            <a:r>
              <a:rPr lang="vi-VN" sz="4800" dirty="0">
                <a:solidFill>
                  <a:srgbClr val="FF0000"/>
                </a:solidFill>
                <a:latin typeface="+mj-lt"/>
              </a:rPr>
              <a:t>KHÁM PHÁ KHOA HỌC</a:t>
            </a:r>
          </a:p>
        </p:txBody>
      </p:sp>
      <p:sp>
        <p:nvSpPr>
          <p:cNvPr id="8" name="TextBox 7">
            <a:extLst>
              <a:ext uri="{FF2B5EF4-FFF2-40B4-BE49-F238E27FC236}">
                <a16:creationId xmlns:a16="http://schemas.microsoft.com/office/drawing/2014/main" id="{3AC1B0BD-331F-4B19-A9DA-ADFF3A0396BA}"/>
              </a:ext>
            </a:extLst>
          </p:cNvPr>
          <p:cNvSpPr txBox="1"/>
          <p:nvPr/>
        </p:nvSpPr>
        <p:spPr>
          <a:xfrm>
            <a:off x="3241040" y="4301370"/>
            <a:ext cx="6096000" cy="1200329"/>
          </a:xfrm>
          <a:prstGeom prst="rect">
            <a:avLst/>
          </a:prstGeom>
          <a:noFill/>
        </p:spPr>
        <p:txBody>
          <a:bodyPr wrap="square">
            <a:spAutoFit/>
          </a:bodyPr>
          <a:lstStyle/>
          <a:p>
            <a:r>
              <a:rPr lang="vi-VN" sz="3600" dirty="0">
                <a:solidFill>
                  <a:srgbClr val="FF3300"/>
                </a:solidFill>
                <a:latin typeface="+mj-lt"/>
              </a:rPr>
              <a:t>Người dạy: Nguyễn Thanh Huệ</a:t>
            </a:r>
          </a:p>
          <a:p>
            <a:r>
              <a:rPr lang="vi-VN" sz="3600" dirty="0">
                <a:solidFill>
                  <a:srgbClr val="FF3300"/>
                </a:solidFill>
                <a:latin typeface="+mj-lt"/>
              </a:rPr>
              <a:t>Lớp: MGB C1</a:t>
            </a:r>
          </a:p>
        </p:txBody>
      </p:sp>
    </p:spTree>
    <p:extLst>
      <p:ext uri="{BB962C8B-B14F-4D97-AF65-F5344CB8AC3E}">
        <p14:creationId xmlns:p14="http://schemas.microsoft.com/office/powerpoint/2010/main" val="97687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36945" cy="6941882"/>
          </a:xfrm>
          <a:prstGeom prst="rect">
            <a:avLst/>
          </a:prstGeom>
        </p:spPr>
      </p:pic>
      <p:sp>
        <p:nvSpPr>
          <p:cNvPr id="2" name="TextBox 2"/>
          <p:cNvSpPr txBox="1"/>
          <p:nvPr/>
        </p:nvSpPr>
        <p:spPr>
          <a:xfrm>
            <a:off x="6092826" y="3096260"/>
            <a:ext cx="6350" cy="628377"/>
          </a:xfrm>
          <a:prstGeom prst="rect">
            <a:avLst/>
          </a:prstGeom>
        </p:spPr>
        <p:txBody>
          <a:bodyPr lIns="0" tIns="0" rIns="0" bIns="0" rtlCol="0" anchor="t">
            <a:spAutoFit/>
          </a:bodyPr>
          <a:lstStyle/>
          <a:p>
            <a:pPr algn="ctr">
              <a:lnSpc>
                <a:spcPts val="4853"/>
              </a:lnSpc>
            </a:pPr>
            <a:endParaRPr sz="1200"/>
          </a:p>
        </p:txBody>
      </p:sp>
      <p:sp>
        <p:nvSpPr>
          <p:cNvPr id="7" name="TextBox 7"/>
          <p:cNvSpPr txBox="1"/>
          <p:nvPr/>
        </p:nvSpPr>
        <p:spPr>
          <a:xfrm>
            <a:off x="2179233" y="913258"/>
            <a:ext cx="9256022" cy="430887"/>
          </a:xfrm>
          <a:prstGeom prst="rect">
            <a:avLst/>
          </a:prstGeom>
        </p:spPr>
        <p:txBody>
          <a:bodyPr wrap="square" lIns="0" tIns="0" rIns="0" bIns="0" rtlCol="0" anchor="t">
            <a:spAutoFit/>
          </a:bodyPr>
          <a:lstStyle/>
          <a:p>
            <a:pPr algn="ctr"/>
            <a:r>
              <a:rPr lang="en-US" sz="2800" b="1">
                <a:solidFill>
                  <a:srgbClr val="FF0000"/>
                </a:solidFill>
                <a:latin typeface="+mj-lt"/>
              </a:rPr>
              <a:t>Các con hãy giúp cô cất dọn đồ chơi và giúp bố mẹ dọn nhà cửa</a:t>
            </a:r>
            <a:endParaRPr lang="en-US" sz="4400" b="1">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11" y="3096260"/>
            <a:ext cx="5278084" cy="3399808"/>
          </a:xfrm>
          <a:prstGeom prst="round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76" y="2364828"/>
            <a:ext cx="4989472" cy="3103955"/>
          </a:xfrm>
          <a:prstGeom prst="roundRect">
            <a:avLst/>
          </a:prstGeom>
        </p:spPr>
      </p:pic>
    </p:spTree>
    <p:extLst>
      <p:ext uri="{BB962C8B-B14F-4D97-AF65-F5344CB8AC3E}">
        <p14:creationId xmlns:p14="http://schemas.microsoft.com/office/powerpoint/2010/main" val="199224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917"/>
            <a:ext cx="12192000" cy="5418082"/>
          </a:xfrm>
          <a:prstGeom prst="rect">
            <a:avLst/>
          </a:prstGeom>
        </p:spPr>
      </p:pic>
      <p:sp>
        <p:nvSpPr>
          <p:cNvPr id="2" name="Title 1"/>
          <p:cNvSpPr>
            <a:spLocks noGrp="1"/>
          </p:cNvSpPr>
          <p:nvPr>
            <p:ph type="title"/>
          </p:nvPr>
        </p:nvSpPr>
        <p:spPr>
          <a:xfrm>
            <a:off x="0" y="31531"/>
            <a:ext cx="12192000" cy="1681655"/>
          </a:xfrm>
          <a:solidFill>
            <a:srgbClr val="92D050"/>
          </a:solidFill>
        </p:spPr>
        <p:txBody>
          <a:bodyPr>
            <a:noAutofit/>
          </a:bodyPr>
          <a:lstStyle/>
          <a:p>
            <a:pPr algn="just"/>
            <a:r>
              <a:rPr lang="en-US" sz="2400" b="1">
                <a:solidFill>
                  <a:srgbClr val="002060"/>
                </a:solidFill>
              </a:rPr>
              <a:t>M</a:t>
            </a:r>
            <a:r>
              <a:rPr lang="vi-VN" sz="2400" b="1">
                <a:solidFill>
                  <a:srgbClr val="002060"/>
                </a:solidFill>
              </a:rPr>
              <a:t>ôi trường là mái nhà chung của toàn nhân loại, bảo vệ môi trường chính là bảo vệ cuộc sống của chúng ta</a:t>
            </a:r>
            <a:r>
              <a:rPr lang="en-US" sz="2400" b="1">
                <a:solidFill>
                  <a:srgbClr val="002060"/>
                </a:solidFill>
              </a:rPr>
              <a:t>.  Vì vậy chúng ta </a:t>
            </a:r>
            <a:r>
              <a:rPr lang="vi-VN" sz="2400" b="1">
                <a:solidFill>
                  <a:srgbClr val="002060"/>
                </a:solidFill>
              </a:rPr>
              <a:t>phải hành động nga</a:t>
            </a:r>
            <a:r>
              <a:rPr lang="en-US" sz="2400" b="1">
                <a:solidFill>
                  <a:srgbClr val="002060"/>
                </a:solidFill>
              </a:rPr>
              <a:t>y, thường xuyên  và liên tục</a:t>
            </a:r>
            <a:r>
              <a:rPr lang="vi-VN" sz="2400" b="1">
                <a:solidFill>
                  <a:srgbClr val="002060"/>
                </a:solidFill>
              </a:rPr>
              <a:t>. </a:t>
            </a:r>
            <a:r>
              <a:rPr lang="en-US" sz="2400" b="1">
                <a:solidFill>
                  <a:srgbClr val="002060"/>
                </a:solidFill>
              </a:rPr>
              <a:t>T</a:t>
            </a:r>
            <a:r>
              <a:rPr lang="vi-VN" sz="2400" b="1">
                <a:solidFill>
                  <a:srgbClr val="002060"/>
                </a:solidFill>
              </a:rPr>
              <a:t>ất cả chúng ta hãy chung tay, góp sức bảo vệ môi trường và tránh gây ô nhiễm. Vì tương lai của trái đất Xanh – Sạch – Đẹp</a:t>
            </a:r>
            <a:r>
              <a:rPr lang="en-US" sz="2400" b="1">
                <a:solidFill>
                  <a:srgbClr val="002060"/>
                </a:solidFill>
              </a:rPr>
              <a:t>,</a:t>
            </a:r>
            <a:r>
              <a:rPr lang="vi-VN" sz="2400" b="1">
                <a:solidFill>
                  <a:srgbClr val="002060"/>
                </a:solidFill>
              </a:rPr>
              <a:t> vì cuộc sống của chính chúng ta và của thế hệ mai sau.</a:t>
            </a:r>
            <a:r>
              <a:rPr lang="en-US" sz="2400" b="1">
                <a:solidFill>
                  <a:srgbClr val="002060"/>
                </a:solidFill>
              </a:rPr>
              <a:t> </a:t>
            </a:r>
            <a:r>
              <a:rPr lang="en-US" sz="2400" b="1">
                <a:solidFill>
                  <a:srgbClr val="002060"/>
                </a:solidFill>
                <a:latin typeface="Times New Roman" panose="02020603050405020304" pitchFamily="18" charset="0"/>
                <a:cs typeface="Times New Roman" panose="02020603050405020304" pitchFamily="18" charset="0"/>
              </a:rPr>
              <a:t>Các con nhớ nhé</a:t>
            </a:r>
          </a:p>
        </p:txBody>
      </p:sp>
    </p:spTree>
    <p:extLst>
      <p:ext uri="{BB962C8B-B14F-4D97-AF65-F5344CB8AC3E}">
        <p14:creationId xmlns:p14="http://schemas.microsoft.com/office/powerpoint/2010/main" val="411056610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11900" y="958720"/>
            <a:ext cx="5341557" cy="5068285"/>
            <a:chOff x="0" y="0"/>
            <a:chExt cx="1801589" cy="1709420"/>
          </a:xfrm>
        </p:grpSpPr>
        <p:sp>
          <p:nvSpPr>
            <p:cNvPr id="3"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sp>
      </p:grpSp>
      <p:grpSp>
        <p:nvGrpSpPr>
          <p:cNvPr id="4" name="Group 4"/>
          <p:cNvGrpSpPr>
            <a:grpSpLocks noChangeAspect="1"/>
          </p:cNvGrpSpPr>
          <p:nvPr/>
        </p:nvGrpSpPr>
        <p:grpSpPr>
          <a:xfrm rot="5400000">
            <a:off x="7069773" y="1569291"/>
            <a:ext cx="4539805" cy="4741455"/>
            <a:chOff x="-17780" y="-54610"/>
            <a:chExt cx="6404610" cy="6689090"/>
          </a:xfrm>
        </p:grpSpPr>
        <p:sp>
          <p:nvSpPr>
            <p:cNvPr id="5"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235610" y="616918"/>
            <a:ext cx="3494138" cy="489179"/>
          </a:xfrm>
          <a:prstGeom prst="rect">
            <a:avLst/>
          </a:prstGeom>
        </p:spPr>
      </p:pic>
      <p:grpSp>
        <p:nvGrpSpPr>
          <p:cNvPr id="7" name="Group 7"/>
          <p:cNvGrpSpPr>
            <a:grpSpLocks noChangeAspect="1"/>
          </p:cNvGrpSpPr>
          <p:nvPr/>
        </p:nvGrpSpPr>
        <p:grpSpPr>
          <a:xfrm rot="-443219">
            <a:off x="216316" y="435183"/>
            <a:ext cx="3022521" cy="5837397"/>
            <a:chOff x="0" y="0"/>
            <a:chExt cx="3290570" cy="6355080"/>
          </a:xfrm>
        </p:grpSpPr>
        <p:sp>
          <p:nvSpPr>
            <p:cNvPr id="8" name="Freeform 8"/>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9" name="Freeform 9"/>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8CE2A"/>
            </a:solidFill>
          </p:spPr>
        </p:sp>
        <p:sp>
          <p:nvSpPr>
            <p:cNvPr id="10" name="Freeform 10"/>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6AC758"/>
            </a:solidFill>
          </p:spPr>
        </p:sp>
        <p:sp>
          <p:nvSpPr>
            <p:cNvPr id="11" name="Freeform 11"/>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grpSp>
        <p:nvGrpSpPr>
          <p:cNvPr id="12" name="Group 12"/>
          <p:cNvGrpSpPr>
            <a:grpSpLocks noChangeAspect="1"/>
          </p:cNvGrpSpPr>
          <p:nvPr/>
        </p:nvGrpSpPr>
        <p:grpSpPr>
          <a:xfrm rot="451374">
            <a:off x="3853621" y="1021790"/>
            <a:ext cx="2804650" cy="5416622"/>
            <a:chOff x="0" y="0"/>
            <a:chExt cx="3290570" cy="6355080"/>
          </a:xfrm>
        </p:grpSpPr>
        <p:sp>
          <p:nvSpPr>
            <p:cNvPr id="13" name="Freeform 13"/>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FFF9ED"/>
            </a:solidFill>
          </p:spPr>
        </p:sp>
        <p:sp>
          <p:nvSpPr>
            <p:cNvPr id="14" name="Freeform 14"/>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DF5B6"/>
            </a:solidFill>
          </p:spPr>
        </p:sp>
        <p:sp>
          <p:nvSpPr>
            <p:cNvPr id="15" name="Freeform 15"/>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solidFill>
              <a:srgbClr val="F58823"/>
            </a:solidFill>
          </p:spPr>
        </p:sp>
        <p:sp>
          <p:nvSpPr>
            <p:cNvPr id="16" name="Freeform 16"/>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272626"/>
            </a:solidFill>
          </p:spPr>
        </p:sp>
      </p:grpSp>
      <p:pic>
        <p:nvPicPr>
          <p:cNvPr id="17"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00100" y="386494"/>
            <a:ext cx="734289" cy="719603"/>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129358">
            <a:off x="4807086" y="5568617"/>
            <a:ext cx="761761" cy="724365"/>
          </a:xfrm>
          <a:prstGeom prst="rect">
            <a:avLst/>
          </a:prstGeom>
        </p:spPr>
      </p:pic>
      <p:sp>
        <p:nvSpPr>
          <p:cNvPr id="22" name="TextBox 22"/>
          <p:cNvSpPr txBox="1"/>
          <p:nvPr/>
        </p:nvSpPr>
        <p:spPr>
          <a:xfrm>
            <a:off x="7464774" y="2675174"/>
            <a:ext cx="3881810" cy="2628925"/>
          </a:xfrm>
          <a:prstGeom prst="rect">
            <a:avLst/>
          </a:prstGeom>
        </p:spPr>
        <p:txBody>
          <a:bodyPr lIns="0" tIns="0" rIns="0" bIns="0" rtlCol="0" anchor="t">
            <a:spAutoFit/>
          </a:bodyPr>
          <a:lstStyle/>
          <a:p>
            <a:pPr algn="ctr">
              <a:lnSpc>
                <a:spcPts val="4116"/>
              </a:lnSpc>
              <a:spcBef>
                <a:spcPct val="0"/>
              </a:spcBef>
            </a:pPr>
            <a:r>
              <a:rPr lang="en-US" sz="3430">
                <a:latin typeface="HP001 4 hàng bold" panose="020B0603050302020204" pitchFamily="34" charset="-93"/>
              </a:rPr>
              <a:t>Trang sách đến đây là hết. Chúc các con có nhiều kiến thức bổ ích và vui với bài học</a:t>
            </a:r>
          </a:p>
        </p:txBody>
      </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2591" y="3732502"/>
            <a:ext cx="2220466" cy="2220466"/>
          </a:xfrm>
          <a:prstGeom prst="rect">
            <a:avLst/>
          </a:prstGeom>
        </p:spPr>
      </p:pic>
      <p:pic>
        <p:nvPicPr>
          <p:cNvPr id="20" name="Picture 1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868" y="1068262"/>
            <a:ext cx="2484915" cy="1606912"/>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6524" y="1458919"/>
            <a:ext cx="2125579" cy="1481240"/>
          </a:xfrm>
          <a:prstGeom prst="rect">
            <a:avLst/>
          </a:prstGeom>
        </p:spPr>
      </p:pic>
      <p:pic>
        <p:nvPicPr>
          <p:cNvPr id="24" name="Picture 2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 y="3940018"/>
            <a:ext cx="2208815" cy="1816750"/>
          </a:xfrm>
          <a:prstGeom prst="rect">
            <a:avLst/>
          </a:prstGeom>
        </p:spPr>
      </p:pic>
    </p:spTree>
    <p:extLst>
      <p:ext uri="{BB962C8B-B14F-4D97-AF65-F5344CB8AC3E}">
        <p14:creationId xmlns:p14="http://schemas.microsoft.com/office/powerpoint/2010/main" val="215183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974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1349339" y="770563"/>
            <a:ext cx="9941960" cy="2537718"/>
          </a:xfrm>
        </p:spPr>
        <p:txBody>
          <a:bodyPr>
            <a:prstTxWarp prst="textArchUp">
              <a:avLst>
                <a:gd name="adj" fmla="val 10800000"/>
              </a:avLst>
            </a:prstTxWarp>
            <a:noAutofit/>
          </a:bodyPr>
          <a:lstStyle/>
          <a:p>
            <a:pPr>
              <a:lnSpc>
                <a:spcPct val="100000"/>
              </a:lnSpc>
            </a:pPr>
            <a:r>
              <a:rPr lang="en-US" sz="7200" b="1">
                <a:solidFill>
                  <a:srgbClr val="FFFF00"/>
                </a:solidFill>
                <a:effectLst>
                  <a:glow rad="101600">
                    <a:schemeClr val="accent1">
                      <a:satMod val="175000"/>
                      <a:alpha val="40000"/>
                    </a:schemeClr>
                  </a:glow>
                </a:effectLst>
                <a:latin typeface="Arial Rounded MT Bold" panose="020F0704030504030204" pitchFamily="34" charset="0"/>
              </a:rPr>
              <a:t>Chào mừng các con đến với trang sách điện tử</a:t>
            </a:r>
          </a:p>
        </p:txBody>
      </p:sp>
      <p:pic>
        <p:nvPicPr>
          <p:cNvPr id="2" name="Picture 1"/>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887"/>
          <a:stretch/>
        </p:blipFill>
        <p:spPr>
          <a:xfrm>
            <a:off x="4918841" y="2599258"/>
            <a:ext cx="2270378" cy="1657432"/>
          </a:xfrm>
          <a:prstGeom prst="rect">
            <a:avLst/>
          </a:prstGeom>
        </p:spPr>
      </p:pic>
    </p:spTree>
    <p:extLst>
      <p:ext uri="{BB962C8B-B14F-4D97-AF65-F5344CB8AC3E}">
        <p14:creationId xmlns:p14="http://schemas.microsoft.com/office/powerpoint/2010/main" val="2214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r="1499" b="30850"/>
          <a:stretch>
            <a:fillRect/>
          </a:stretch>
        </p:blipFill>
        <p:spPr>
          <a:xfrm rot="-1382617">
            <a:off x="464002" y="227901"/>
            <a:ext cx="2932537" cy="451111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32364">
            <a:off x="8940295" y="990557"/>
            <a:ext cx="3081878" cy="316828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2148767" y="-1567570"/>
            <a:ext cx="6751897" cy="8881241"/>
          </a:xfrm>
          <a:prstGeom prst="rect">
            <a:avLst/>
          </a:prstGeom>
        </p:spPr>
      </p:pic>
      <p:grpSp>
        <p:nvGrpSpPr>
          <p:cNvPr id="5" name="Group 5"/>
          <p:cNvGrpSpPr/>
          <p:nvPr/>
        </p:nvGrpSpPr>
        <p:grpSpPr>
          <a:xfrm>
            <a:off x="2604905" y="1112814"/>
            <a:ext cx="7060191" cy="436243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3433066" y="1701059"/>
            <a:ext cx="5557867" cy="974626"/>
          </a:xfrm>
          <a:prstGeom prst="rect">
            <a:avLst/>
          </a:prstGeom>
        </p:spPr>
        <p:txBody>
          <a:bodyPr lIns="0" tIns="0" rIns="0" bIns="0" rtlCol="0" anchor="t">
            <a:spAutoFit/>
          </a:bodyPr>
          <a:lstStyle/>
          <a:p>
            <a:pPr algn="ctr">
              <a:lnSpc>
                <a:spcPts val="3827"/>
              </a:lnSpc>
            </a:pPr>
            <a:r>
              <a:rPr lang="en-US" sz="3189" spc="-79">
                <a:solidFill>
                  <a:srgbClr val="73C4D4"/>
                </a:solidFill>
                <a:latin typeface="Arimo"/>
              </a:rPr>
              <a:t>Cô và các con cùng nhau bảo vệ môi trường nhé</a:t>
            </a:r>
          </a:p>
        </p:txBody>
      </p:sp>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80231">
            <a:off x="10400418" y="1599889"/>
            <a:ext cx="554555" cy="55455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180231">
            <a:off x="2106137" y="856164"/>
            <a:ext cx="815756" cy="833951"/>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2116949">
            <a:off x="8514114" y="959686"/>
            <a:ext cx="1565616" cy="51238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1018367" y="3602639"/>
            <a:ext cx="740398" cy="826002"/>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584773" y="3152109"/>
            <a:ext cx="554555" cy="554555"/>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10344495">
            <a:off x="9041211" y="4525815"/>
            <a:ext cx="1862300" cy="1862300"/>
          </a:xfrm>
          <a:prstGeom prst="rect">
            <a:avLst/>
          </a:prstGeom>
        </p:spPr>
      </p:pic>
      <p:pic>
        <p:nvPicPr>
          <p:cNvPr id="17" name="Picture 16"/>
          <p:cNvPicPr>
            <a:picLocks noChangeAspect="1"/>
          </p:cNvPicPr>
          <p:nvPr/>
        </p:nvPicPr>
        <p:blipFill rotWithShape="1">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l="2330" b="496"/>
          <a:stretch/>
        </p:blipFill>
        <p:spPr>
          <a:xfrm>
            <a:off x="4310318" y="2873050"/>
            <a:ext cx="3803364" cy="246164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57980" y="2027965"/>
            <a:ext cx="4990523" cy="3429000"/>
          </a:xfrm>
          <a:prstGeom prst="rect">
            <a:avLst/>
          </a:prstGeom>
        </p:spPr>
      </p:pic>
    </p:spTree>
    <p:extLst>
      <p:ext uri="{BB962C8B-B14F-4D97-AF65-F5344CB8AC3E}">
        <p14:creationId xmlns:p14="http://schemas.microsoft.com/office/powerpoint/2010/main" val="2199152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24619" y="769879"/>
            <a:ext cx="10080338" cy="5571678"/>
          </a:xfrm>
          <a:prstGeom prst="snip2DiagRect">
            <a:avLst/>
          </a:prstGeom>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88900" cap="sq">
            <a:solidFill>
              <a:srgbClr val="FFFFFF"/>
            </a:solidFill>
            <a:miter lim="800000"/>
          </a:ln>
          <a:effectLst>
            <a:outerShdw blurRad="88900" algn="tl" rotWithShape="0">
              <a:srgbClr val="FFFF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796324">
            <a:off x="622011" y="5391934"/>
            <a:ext cx="2600277" cy="869911"/>
          </a:xfrm>
          <a:prstGeom prst="rect">
            <a:avLst/>
          </a:prstGeom>
        </p:spPr>
      </p:pic>
      <p:grpSp>
        <p:nvGrpSpPr>
          <p:cNvPr id="4" name="Group 4"/>
          <p:cNvGrpSpPr/>
          <p:nvPr/>
        </p:nvGrpSpPr>
        <p:grpSpPr>
          <a:xfrm>
            <a:off x="1424619" y="1148409"/>
            <a:ext cx="9769722" cy="4733092"/>
            <a:chOff x="289148" y="-1298500"/>
            <a:chExt cx="19539444" cy="9466184"/>
          </a:xfrm>
        </p:grpSpPr>
        <p:sp>
          <p:nvSpPr>
            <p:cNvPr id="5" name="TextBox 5"/>
            <p:cNvSpPr txBox="1"/>
            <p:nvPr/>
          </p:nvSpPr>
          <p:spPr>
            <a:xfrm>
              <a:off x="1503106" y="277062"/>
              <a:ext cx="18325486" cy="7890622"/>
            </a:xfrm>
            <a:prstGeom prst="rect">
              <a:avLst/>
            </a:prstGeom>
          </p:spPr>
          <p:txBody>
            <a:bodyPr wrap="square" lIns="0" tIns="0" rIns="0" bIns="0" rtlCol="0" anchor="t">
              <a:spAutoFit/>
            </a:bodyPr>
            <a:lstStyle/>
            <a:p>
              <a:endParaRPr lang="en-US" dirty="0"/>
            </a:p>
            <a:p>
              <a:r>
                <a:rPr lang="en-US" sz="2800" dirty="0">
                  <a:solidFill>
                    <a:srgbClr val="0070C0"/>
                  </a:solidFill>
                </a:rPr>
                <a:t>- </a:t>
              </a:r>
              <a:r>
                <a:rPr lang="vi-VN" sz="2800" dirty="0">
                  <a:solidFill>
                    <a:srgbClr val="0070C0"/>
                  </a:solidFill>
                </a:rPr>
                <a:t>Trẻ biết cách tự bảo vệ môi trường. </a:t>
              </a:r>
              <a:endParaRPr lang="en-US" sz="2800" dirty="0">
                <a:solidFill>
                  <a:srgbClr val="0070C0"/>
                </a:solidFill>
              </a:endParaRPr>
            </a:p>
            <a:p>
              <a:pPr marL="457200" indent="-457200">
                <a:buFontTx/>
                <a:buChar char="-"/>
              </a:pPr>
              <a:r>
                <a:rPr lang="vi-VN" sz="2800" dirty="0">
                  <a:solidFill>
                    <a:srgbClr val="0070C0"/>
                  </a:solidFill>
                </a:rPr>
                <a:t>Trẻ biết một số hành động giữ gìn vệ sinh môi trường như: trồng cây và chăm sóc cây xanh, chơi xong cất dọn đồ chơi gọn gàng; vứt rác đúng nơi quy định, </a:t>
              </a:r>
              <a:r>
                <a:rPr lang="en-US" sz="2800" dirty="0" err="1">
                  <a:solidFill>
                    <a:srgbClr val="0070C0"/>
                  </a:solidFill>
                </a:rPr>
                <a:t>hạn</a:t>
              </a:r>
              <a:r>
                <a:rPr lang="en-US" sz="2800" dirty="0">
                  <a:solidFill>
                    <a:srgbClr val="0070C0"/>
                  </a:solidFill>
                </a:rPr>
                <a:t> </a:t>
              </a:r>
              <a:r>
                <a:rPr lang="en-US" sz="2800" dirty="0" err="1">
                  <a:solidFill>
                    <a:srgbClr val="0070C0"/>
                  </a:solidFill>
                </a:rPr>
                <a:t>chế</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túi</a:t>
              </a:r>
              <a:r>
                <a:rPr lang="en-US" sz="2800" dirty="0">
                  <a:solidFill>
                    <a:srgbClr val="0070C0"/>
                  </a:solidFill>
                </a:rPr>
                <a:t> </a:t>
              </a:r>
              <a:r>
                <a:rPr lang="en-US" sz="2800" dirty="0" err="1">
                  <a:solidFill>
                    <a:srgbClr val="0070C0"/>
                  </a:solidFill>
                </a:rPr>
                <a:t>nilon</a:t>
              </a:r>
              <a:endParaRPr lang="en-US" sz="2800" dirty="0">
                <a:solidFill>
                  <a:srgbClr val="0070C0"/>
                </a:solidFill>
              </a:endParaRPr>
            </a:p>
            <a:p>
              <a:r>
                <a:rPr lang="en-US" sz="2800" dirty="0">
                  <a:solidFill>
                    <a:srgbClr val="0070C0"/>
                  </a:solidFill>
                </a:rPr>
                <a:t>- </a:t>
              </a:r>
              <a:r>
                <a:rPr lang="en-US" sz="2800" dirty="0" err="1">
                  <a:solidFill>
                    <a:srgbClr val="0070C0"/>
                  </a:solidFill>
                </a:rPr>
                <a:t>Biết</a:t>
              </a:r>
              <a:r>
                <a:rPr lang="en-US" sz="2800" dirty="0">
                  <a:solidFill>
                    <a:srgbClr val="0070C0"/>
                  </a:solidFill>
                </a:rPr>
                <a:t> </a:t>
              </a:r>
              <a:r>
                <a:rPr lang="en-US" sz="2800" dirty="0" err="1">
                  <a:solidFill>
                    <a:srgbClr val="0070C0"/>
                  </a:solidFill>
                </a:rPr>
                <a:t>sử</a:t>
              </a:r>
              <a:r>
                <a:rPr lang="en-US" sz="2800" dirty="0">
                  <a:solidFill>
                    <a:srgbClr val="0070C0"/>
                  </a:solidFill>
                </a:rPr>
                <a:t> </a:t>
              </a:r>
              <a:r>
                <a:rPr lang="en-US" sz="2800" dirty="0" err="1">
                  <a:solidFill>
                    <a:srgbClr val="0070C0"/>
                  </a:solidFill>
                </a:rPr>
                <a:t>dụng</a:t>
              </a:r>
              <a:r>
                <a:rPr lang="en-US" sz="2800" dirty="0">
                  <a:solidFill>
                    <a:srgbClr val="0070C0"/>
                  </a:solidFill>
                </a:rPr>
                <a:t> </a:t>
              </a:r>
              <a:r>
                <a:rPr lang="en-US" sz="2800" dirty="0" err="1">
                  <a:solidFill>
                    <a:srgbClr val="0070C0"/>
                  </a:solidFill>
                </a:rPr>
                <a:t>tiết</a:t>
              </a:r>
              <a:r>
                <a:rPr lang="en-US" sz="2800" dirty="0">
                  <a:solidFill>
                    <a:srgbClr val="0070C0"/>
                  </a:solidFill>
                </a:rPr>
                <a:t> </a:t>
              </a:r>
              <a:r>
                <a:rPr lang="en-US" sz="2800" dirty="0" err="1">
                  <a:solidFill>
                    <a:srgbClr val="0070C0"/>
                  </a:solidFill>
                </a:rPr>
                <a:t>kiệm</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bảo</a:t>
              </a:r>
              <a:r>
                <a:rPr lang="en-US" sz="2800" dirty="0">
                  <a:solidFill>
                    <a:srgbClr val="0070C0"/>
                  </a:solidFill>
                </a:rPr>
                <a:t> </a:t>
              </a:r>
              <a:r>
                <a:rPr lang="en-US" sz="2800" dirty="0" err="1">
                  <a:solidFill>
                    <a:srgbClr val="0070C0"/>
                  </a:solidFill>
                </a:rPr>
                <a:t>vệ</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nước</a:t>
              </a:r>
              <a:r>
                <a:rPr lang="en-US" sz="2800" dirty="0">
                  <a:solidFill>
                    <a:srgbClr val="0070C0"/>
                  </a:solidFill>
                </a:rPr>
                <a:t> </a:t>
              </a:r>
              <a:r>
                <a:rPr lang="en-US" sz="2800" dirty="0" err="1">
                  <a:solidFill>
                    <a:srgbClr val="0070C0"/>
                  </a:solidFill>
                </a:rPr>
                <a:t>sạch</a:t>
              </a:r>
              <a:r>
                <a:rPr lang="vi-VN" sz="2400" dirty="0"/>
                <a:t/>
              </a:r>
              <a:br>
                <a:rPr lang="vi-VN" sz="2400" dirty="0"/>
              </a:br>
              <a:r>
                <a:rPr lang="vi-VN" sz="1600" dirty="0"/>
                <a:t/>
              </a:r>
              <a:br>
                <a:rPr lang="vi-VN" sz="1600" dirty="0"/>
              </a:br>
              <a:r>
                <a:rPr lang="vi-VN" sz="1600" dirty="0"/>
                <a:t/>
              </a:r>
              <a:br>
                <a:rPr lang="vi-VN" sz="1600" dirty="0"/>
              </a:br>
              <a:endParaRPr lang="en-US" sz="1671" dirty="0">
                <a:solidFill>
                  <a:srgbClr val="FFA800"/>
                </a:solidFill>
                <a:latin typeface="Sriracha"/>
              </a:endParaRPr>
            </a:p>
            <a:p>
              <a:pPr algn="ctr">
                <a:lnSpc>
                  <a:spcPts val="1318"/>
                </a:lnSpc>
              </a:pPr>
              <a:endParaRPr lang="en-US" sz="1671" dirty="0">
                <a:solidFill>
                  <a:srgbClr val="FFA800"/>
                </a:solidFill>
                <a:latin typeface="Sriracha"/>
              </a:endParaRPr>
            </a:p>
            <a:p>
              <a:pPr algn="ctr">
                <a:lnSpc>
                  <a:spcPts val="1318"/>
                </a:lnSpc>
              </a:pPr>
              <a:endParaRPr lang="en-US" sz="1671" dirty="0">
                <a:solidFill>
                  <a:srgbClr val="FFA800"/>
                </a:solidFill>
                <a:latin typeface="Sriracha"/>
              </a:endParaRPr>
            </a:p>
          </p:txBody>
        </p:sp>
        <p:sp>
          <p:nvSpPr>
            <p:cNvPr id="6" name="TextBox 6"/>
            <p:cNvSpPr txBox="1"/>
            <p:nvPr/>
          </p:nvSpPr>
          <p:spPr>
            <a:xfrm>
              <a:off x="289148" y="-1298500"/>
              <a:ext cx="19326222" cy="692498"/>
            </a:xfrm>
            <a:prstGeom prst="rect">
              <a:avLst/>
            </a:prstGeom>
          </p:spPr>
          <p:txBody>
            <a:bodyPr lIns="0" tIns="0" rIns="0" bIns="0" rtlCol="0" anchor="t">
              <a:spAutoFit/>
            </a:bodyPr>
            <a:lstStyle/>
            <a:p>
              <a:pPr algn="ctr">
                <a:lnSpc>
                  <a:spcPts val="2704"/>
                </a:lnSpc>
              </a:pPr>
              <a:r>
                <a:rPr lang="en-US" sz="2800" b="1" spc="29">
                  <a:solidFill>
                    <a:srgbClr val="FF1616"/>
                  </a:solidFill>
                  <a:latin typeface="Bungee Bold"/>
                </a:rPr>
                <a:t>MỤC TIÊU BÀI HỌC</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65557" y="-88327"/>
            <a:ext cx="2305671" cy="2179907"/>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2316855">
            <a:off x="10037290" y="637025"/>
            <a:ext cx="2134019" cy="6790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473156" y="4231492"/>
            <a:ext cx="1296785" cy="2743200"/>
          </a:xfrm>
          <a:prstGeom prst="rect">
            <a:avLst/>
          </a:prstGeom>
        </p:spPr>
      </p:pic>
      <p:sp>
        <p:nvSpPr>
          <p:cNvPr id="11" name="TextBox 11"/>
          <p:cNvSpPr txBox="1"/>
          <p:nvPr/>
        </p:nvSpPr>
        <p:spPr>
          <a:xfrm>
            <a:off x="3676306" y="5636840"/>
            <a:ext cx="6164712" cy="410369"/>
          </a:xfrm>
          <a:prstGeom prst="rect">
            <a:avLst/>
          </a:prstGeom>
        </p:spPr>
        <p:txBody>
          <a:bodyPr lIns="0" tIns="0" rIns="0" bIns="0" rtlCol="0" anchor="t">
            <a:spAutoFit/>
          </a:bodyPr>
          <a:lstStyle/>
          <a:p>
            <a:pPr algn="ctr">
              <a:lnSpc>
                <a:spcPts val="3173"/>
              </a:lnSpc>
            </a:pPr>
            <a:r>
              <a:rPr lang="en-US" sz="2266">
                <a:solidFill>
                  <a:srgbClr val="000000"/>
                </a:solidFill>
                <a:latin typeface="Noto Sans"/>
              </a:rPr>
              <a:t>Sách là bạn </a:t>
            </a:r>
          </a:p>
        </p:txBody>
      </p:sp>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0947" y="5202410"/>
            <a:ext cx="1655590" cy="1655590"/>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b="7950"/>
          <a:stretch/>
        </p:blipFill>
        <p:spPr>
          <a:xfrm>
            <a:off x="8421481" y="1023224"/>
            <a:ext cx="1987649" cy="1705298"/>
          </a:xfrm>
          <a:prstGeom prst="rect">
            <a:avLst/>
          </a:prstGeom>
        </p:spPr>
      </p:pic>
    </p:spTree>
    <p:extLst>
      <p:ext uri="{BB962C8B-B14F-4D97-AF65-F5344CB8AC3E}">
        <p14:creationId xmlns:p14="http://schemas.microsoft.com/office/powerpoint/2010/main" val="36751818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 4"/>
          <p:cNvGrpSpPr/>
          <p:nvPr/>
        </p:nvGrpSpPr>
        <p:grpSpPr>
          <a:xfrm>
            <a:off x="7684423" y="-221404"/>
            <a:ext cx="5021221" cy="502122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9329"/>
            </a:solidFill>
          </p:spPr>
        </p:sp>
      </p:grpSp>
      <p:grpSp>
        <p:nvGrpSpPr>
          <p:cNvPr id="6" name="Group 6"/>
          <p:cNvGrpSpPr/>
          <p:nvPr/>
        </p:nvGrpSpPr>
        <p:grpSpPr>
          <a:xfrm>
            <a:off x="858550" y="1088102"/>
            <a:ext cx="10820400" cy="2948700"/>
            <a:chOff x="0" y="0"/>
            <a:chExt cx="5552214" cy="1513051"/>
          </a:xfrm>
        </p:grpSpPr>
        <p:sp>
          <p:nvSpPr>
            <p:cNvPr id="7" name="Freeform 7"/>
            <p:cNvSpPr/>
            <p:nvPr/>
          </p:nvSpPr>
          <p:spPr>
            <a:xfrm>
              <a:off x="0" y="0"/>
              <a:ext cx="5552214" cy="1513051"/>
            </a:xfrm>
            <a:custGeom>
              <a:avLst/>
              <a:gdLst/>
              <a:ahLst/>
              <a:cxnLst/>
              <a:rect l="l" t="t" r="r" b="b"/>
              <a:pathLst>
                <a:path w="5552214" h="1513051">
                  <a:moveTo>
                    <a:pt x="5427754" y="1513051"/>
                  </a:moveTo>
                  <a:lnTo>
                    <a:pt x="124460" y="1513051"/>
                  </a:lnTo>
                  <a:cubicBezTo>
                    <a:pt x="55880" y="1513051"/>
                    <a:pt x="0" y="1457171"/>
                    <a:pt x="0" y="1388591"/>
                  </a:cubicBezTo>
                  <a:lnTo>
                    <a:pt x="0" y="124460"/>
                  </a:lnTo>
                  <a:cubicBezTo>
                    <a:pt x="0" y="55880"/>
                    <a:pt x="55880" y="0"/>
                    <a:pt x="124460" y="0"/>
                  </a:cubicBezTo>
                  <a:lnTo>
                    <a:pt x="5427754" y="0"/>
                  </a:lnTo>
                  <a:cubicBezTo>
                    <a:pt x="5496334" y="0"/>
                    <a:pt x="5552214" y="55880"/>
                    <a:pt x="5552214" y="124460"/>
                  </a:cubicBezTo>
                  <a:lnTo>
                    <a:pt x="5552214" y="1388591"/>
                  </a:lnTo>
                  <a:cubicBezTo>
                    <a:pt x="5552214" y="1457171"/>
                    <a:pt x="5496334" y="1513051"/>
                    <a:pt x="5427754" y="1513051"/>
                  </a:cubicBezTo>
                  <a:close/>
                </a:path>
              </a:pathLst>
            </a:custGeom>
            <a:solidFill>
              <a:srgbClr val="92D050"/>
            </a:solidFill>
          </p:spPr>
        </p:sp>
      </p:grpSp>
      <p:grpSp>
        <p:nvGrpSpPr>
          <p:cNvPr id="8" name="Group 8"/>
          <p:cNvGrpSpPr/>
          <p:nvPr/>
        </p:nvGrpSpPr>
        <p:grpSpPr>
          <a:xfrm>
            <a:off x="1705908" y="5528364"/>
            <a:ext cx="9860506" cy="1304797"/>
            <a:chOff x="0" y="0"/>
            <a:chExt cx="5552214" cy="678902"/>
          </a:xfrm>
        </p:grpSpPr>
        <p:sp>
          <p:nvSpPr>
            <p:cNvPr id="9" name="Freeform 9"/>
            <p:cNvSpPr/>
            <p:nvPr/>
          </p:nvSpPr>
          <p:spPr>
            <a:xfrm>
              <a:off x="0" y="0"/>
              <a:ext cx="5552214" cy="678902"/>
            </a:xfrm>
            <a:custGeom>
              <a:avLst/>
              <a:gdLst/>
              <a:ahLst/>
              <a:cxnLst/>
              <a:rect l="l" t="t" r="r" b="b"/>
              <a:pathLst>
                <a:path w="5552214" h="678902">
                  <a:moveTo>
                    <a:pt x="5427754" y="678902"/>
                  </a:moveTo>
                  <a:lnTo>
                    <a:pt x="124460" y="678902"/>
                  </a:lnTo>
                  <a:cubicBezTo>
                    <a:pt x="55880" y="678902"/>
                    <a:pt x="0" y="623022"/>
                    <a:pt x="0" y="554442"/>
                  </a:cubicBezTo>
                  <a:lnTo>
                    <a:pt x="0" y="124460"/>
                  </a:lnTo>
                  <a:cubicBezTo>
                    <a:pt x="0" y="55880"/>
                    <a:pt x="55880" y="0"/>
                    <a:pt x="124460" y="0"/>
                  </a:cubicBezTo>
                  <a:lnTo>
                    <a:pt x="5427754" y="0"/>
                  </a:lnTo>
                  <a:cubicBezTo>
                    <a:pt x="5496334" y="0"/>
                    <a:pt x="5552214" y="55880"/>
                    <a:pt x="5552214" y="124460"/>
                  </a:cubicBezTo>
                  <a:lnTo>
                    <a:pt x="5552214" y="554442"/>
                  </a:lnTo>
                  <a:cubicBezTo>
                    <a:pt x="5552214" y="623022"/>
                    <a:pt x="5496334" y="678902"/>
                    <a:pt x="5427754" y="678902"/>
                  </a:cubicBezTo>
                  <a:close/>
                </a:path>
              </a:pathLst>
            </a:custGeom>
            <a:solidFill>
              <a:srgbClr val="7894FF"/>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Lst>
          </a:blip>
          <a:srcRect r="32834"/>
          <a:stretch>
            <a:fillRect/>
          </a:stretch>
        </p:blipFill>
        <p:spPr>
          <a:xfrm rot="-861908">
            <a:off x="790753" y="979021"/>
            <a:ext cx="3275503" cy="1258824"/>
          </a:xfrm>
          <a:prstGeom prst="rect">
            <a:avLst/>
          </a:prstGeom>
        </p:spPr>
      </p:pic>
      <p:sp>
        <p:nvSpPr>
          <p:cNvPr id="11" name="TextBox 11"/>
          <p:cNvSpPr txBox="1"/>
          <p:nvPr/>
        </p:nvSpPr>
        <p:spPr>
          <a:xfrm>
            <a:off x="3186059" y="2171482"/>
            <a:ext cx="5812783" cy="1174745"/>
          </a:xfrm>
          <a:prstGeom prst="rect">
            <a:avLst/>
          </a:prstGeom>
        </p:spPr>
        <p:txBody>
          <a:bodyPr lIns="0" tIns="0" rIns="0" bIns="0" rtlCol="0" anchor="t">
            <a:spAutoFit/>
          </a:bodyPr>
          <a:lstStyle/>
          <a:p>
            <a:pPr algn="ctr">
              <a:lnSpc>
                <a:spcPts val="2999"/>
              </a:lnSpc>
            </a:pPr>
            <a:r>
              <a:rPr lang="en-US" sz="3200">
                <a:solidFill>
                  <a:srgbClr val="0070C0"/>
                </a:solidFill>
                <a:latin typeface="Baloo"/>
              </a:rPr>
              <a:t>Các con hát bài hát:</a:t>
            </a:r>
          </a:p>
          <a:p>
            <a:pPr algn="ctr">
              <a:lnSpc>
                <a:spcPts val="2999"/>
              </a:lnSpc>
            </a:pPr>
            <a:r>
              <a:rPr lang="en-US" sz="3200">
                <a:solidFill>
                  <a:srgbClr val="0070C0"/>
                </a:solidFill>
                <a:latin typeface="Baloo"/>
              </a:rPr>
              <a:t> “Điều đó tùy thuộc hành động của bạn</a:t>
            </a:r>
            <a:r>
              <a:rPr lang="en-US" sz="4000">
                <a:solidFill>
                  <a:srgbClr val="0070C0"/>
                </a:solidFill>
                <a:latin typeface="Baloo"/>
              </a:rPr>
              <a:t>"</a:t>
            </a: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l="49830"/>
          <a:stretch>
            <a:fillRect/>
          </a:stretch>
        </p:blipFill>
        <p:spPr>
          <a:xfrm rot="3035113">
            <a:off x="9192608" y="1353021"/>
            <a:ext cx="2446682" cy="125882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03523" y="4071271"/>
            <a:ext cx="2024981" cy="2743200"/>
          </a:xfrm>
          <a:prstGeom prst="rect">
            <a:avLst/>
          </a:prstGeom>
        </p:spPr>
      </p:pic>
      <p:sp>
        <p:nvSpPr>
          <p:cNvPr id="14" name="TextBox 14"/>
          <p:cNvSpPr txBox="1"/>
          <p:nvPr/>
        </p:nvSpPr>
        <p:spPr>
          <a:xfrm>
            <a:off x="2203079" y="6038888"/>
            <a:ext cx="7991955" cy="333425"/>
          </a:xfrm>
          <a:prstGeom prst="rect">
            <a:avLst/>
          </a:prstGeom>
        </p:spPr>
        <p:txBody>
          <a:bodyPr wrap="square" lIns="0" tIns="0" rIns="0" bIns="0" rtlCol="0" anchor="t">
            <a:spAutoFit/>
          </a:bodyPr>
          <a:lstStyle/>
          <a:p>
            <a:pPr algn="ctr">
              <a:lnSpc>
                <a:spcPts val="2637"/>
              </a:lnSpc>
            </a:pPr>
            <a:r>
              <a:rPr lang="en-US" sz="2800">
                <a:solidFill>
                  <a:srgbClr val="0070C0"/>
                </a:solidFill>
                <a:latin typeface="Muli Regular"/>
              </a:rPr>
              <a:t>Chúc các con hào hứng để bắt đầu vào bài học</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1935" y="1524026"/>
            <a:ext cx="2743200" cy="2743200"/>
          </a:xfrm>
          <a:prstGeom prst="rect">
            <a:avLst/>
          </a:prstGeom>
        </p:spPr>
      </p:pic>
      <p:pic>
        <p:nvPicPr>
          <p:cNvPr id="3" name="Dieu-do-tuy-thuoc-hanh-dong-cua-ban-top-ca-thieu-nhi">
            <a:hlinkClick r:id="" action="ppaction://media"/>
            <a:extLst>
              <a:ext uri="{FF2B5EF4-FFF2-40B4-BE49-F238E27FC236}">
                <a16:creationId xmlns:a16="http://schemas.microsoft.com/office/drawing/2014/main" id="{61CB8469-003C-444B-87AD-B37A0D18721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5586" y="6371333"/>
            <a:ext cx="406400" cy="406400"/>
          </a:xfrm>
          <a:prstGeom prst="rect">
            <a:avLst/>
          </a:prstGeom>
        </p:spPr>
      </p:pic>
    </p:spTree>
    <p:extLst>
      <p:ext uri="{BB962C8B-B14F-4D97-AF65-F5344CB8AC3E}">
        <p14:creationId xmlns:p14="http://schemas.microsoft.com/office/powerpoint/2010/main" val="1120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grpSp>
        <p:nvGrpSpPr>
          <p:cNvPr id="2" name="Group 2"/>
          <p:cNvGrpSpPr/>
          <p:nvPr/>
        </p:nvGrpSpPr>
        <p:grpSpPr>
          <a:xfrm>
            <a:off x="3858403" y="438172"/>
            <a:ext cx="4548195" cy="1339582"/>
            <a:chOff x="0" y="0"/>
            <a:chExt cx="2333791" cy="687373"/>
          </a:xfrm>
          <a:solidFill>
            <a:srgbClr val="00B0F0"/>
          </a:solidFill>
        </p:grpSpPr>
        <p:sp>
          <p:nvSpPr>
            <p:cNvPr id="3" name="Freeform 3"/>
            <p:cNvSpPr/>
            <p:nvPr/>
          </p:nvSpPr>
          <p:spPr>
            <a:xfrm>
              <a:off x="0" y="0"/>
              <a:ext cx="2333791" cy="687373"/>
            </a:xfrm>
            <a:custGeom>
              <a:avLst/>
              <a:gdLst/>
              <a:ahLst/>
              <a:cxnLst/>
              <a:rect l="l" t="t" r="r" b="b"/>
              <a:pathLst>
                <a:path w="2333791" h="687373">
                  <a:moveTo>
                    <a:pt x="2209331" y="687373"/>
                  </a:moveTo>
                  <a:lnTo>
                    <a:pt x="124460" y="687373"/>
                  </a:lnTo>
                  <a:cubicBezTo>
                    <a:pt x="55880" y="687373"/>
                    <a:pt x="0" y="631493"/>
                    <a:pt x="0" y="562913"/>
                  </a:cubicBezTo>
                  <a:lnTo>
                    <a:pt x="0" y="124460"/>
                  </a:lnTo>
                  <a:cubicBezTo>
                    <a:pt x="0" y="55880"/>
                    <a:pt x="55880" y="0"/>
                    <a:pt x="124460" y="0"/>
                  </a:cubicBezTo>
                  <a:lnTo>
                    <a:pt x="2209331" y="0"/>
                  </a:lnTo>
                  <a:cubicBezTo>
                    <a:pt x="2277911" y="0"/>
                    <a:pt x="2333791" y="55880"/>
                    <a:pt x="2333791" y="124460"/>
                  </a:cubicBezTo>
                  <a:lnTo>
                    <a:pt x="2333791" y="562913"/>
                  </a:lnTo>
                  <a:cubicBezTo>
                    <a:pt x="2333791" y="631493"/>
                    <a:pt x="2277911" y="687373"/>
                    <a:pt x="2209331" y="687373"/>
                  </a:cubicBezTo>
                  <a:close/>
                </a:path>
              </a:pathLst>
            </a:custGeom>
            <a:grpFill/>
          </p:spPr>
        </p:sp>
      </p:grpSp>
      <p:grpSp>
        <p:nvGrpSpPr>
          <p:cNvPr id="4" name="Group 4"/>
          <p:cNvGrpSpPr/>
          <p:nvPr/>
        </p:nvGrpSpPr>
        <p:grpSpPr>
          <a:xfrm>
            <a:off x="8518717" y="94594"/>
            <a:ext cx="3473586" cy="2911366"/>
            <a:chOff x="0" y="0"/>
            <a:chExt cx="3018901" cy="1205788"/>
          </a:xfrm>
          <a:solidFill>
            <a:srgbClr val="F4F85A"/>
          </a:solidFill>
        </p:grpSpPr>
        <p:sp>
          <p:nvSpPr>
            <p:cNvPr id="5" name="Freeform 5"/>
            <p:cNvSpPr/>
            <p:nvPr/>
          </p:nvSpPr>
          <p:spPr>
            <a:xfrm>
              <a:off x="0" y="0"/>
              <a:ext cx="3018901" cy="1205788"/>
            </a:xfrm>
            <a:custGeom>
              <a:avLst/>
              <a:gdLst/>
              <a:ahLst/>
              <a:cxnLst/>
              <a:rect l="l" t="t" r="r" b="b"/>
              <a:pathLst>
                <a:path w="3018901" h="1205788">
                  <a:moveTo>
                    <a:pt x="2894441" y="1205788"/>
                  </a:moveTo>
                  <a:lnTo>
                    <a:pt x="124460" y="1205788"/>
                  </a:lnTo>
                  <a:cubicBezTo>
                    <a:pt x="55880" y="1205788"/>
                    <a:pt x="0" y="1149908"/>
                    <a:pt x="0" y="1081328"/>
                  </a:cubicBezTo>
                  <a:lnTo>
                    <a:pt x="0" y="124460"/>
                  </a:lnTo>
                  <a:cubicBezTo>
                    <a:pt x="0" y="55880"/>
                    <a:pt x="55880" y="0"/>
                    <a:pt x="124460" y="0"/>
                  </a:cubicBezTo>
                  <a:lnTo>
                    <a:pt x="2894441" y="0"/>
                  </a:lnTo>
                  <a:cubicBezTo>
                    <a:pt x="2963021" y="0"/>
                    <a:pt x="3018901" y="55880"/>
                    <a:pt x="3018901" y="124460"/>
                  </a:cubicBezTo>
                  <a:lnTo>
                    <a:pt x="3018901" y="1081328"/>
                  </a:lnTo>
                  <a:cubicBezTo>
                    <a:pt x="3018901" y="1149908"/>
                    <a:pt x="2963021" y="1205788"/>
                    <a:pt x="2894441" y="1205788"/>
                  </a:cubicBezTo>
                  <a:close/>
                </a:path>
              </a:pathLst>
            </a:custGeom>
            <a:grpFill/>
          </p:spPr>
        </p:sp>
      </p:grpSp>
      <p:grpSp>
        <p:nvGrpSpPr>
          <p:cNvPr id="8" name="Group 8"/>
          <p:cNvGrpSpPr/>
          <p:nvPr/>
        </p:nvGrpSpPr>
        <p:grpSpPr>
          <a:xfrm>
            <a:off x="8747174" y="4155079"/>
            <a:ext cx="3016671" cy="2629348"/>
            <a:chOff x="0" y="0"/>
            <a:chExt cx="3018901" cy="1349183"/>
          </a:xfrm>
          <a:solidFill>
            <a:srgbClr val="43AEFF"/>
          </a:solidFill>
        </p:grpSpPr>
        <p:sp>
          <p:nvSpPr>
            <p:cNvPr id="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54544" y="1540603"/>
            <a:ext cx="3574202" cy="2743200"/>
          </a:xfrm>
          <a:prstGeom prst="rect">
            <a:avLst/>
          </a:prstGeom>
        </p:spPr>
      </p:pic>
      <p:sp>
        <p:nvSpPr>
          <p:cNvPr id="13" name="TextBox 13"/>
          <p:cNvSpPr txBox="1"/>
          <p:nvPr/>
        </p:nvSpPr>
        <p:spPr>
          <a:xfrm>
            <a:off x="3789247" y="473059"/>
            <a:ext cx="4686507" cy="1077218"/>
          </a:xfrm>
          <a:prstGeom prst="rect">
            <a:avLst/>
          </a:prstGeom>
        </p:spPr>
        <p:txBody>
          <a:bodyPr wrap="square" lIns="0" tIns="0" rIns="0" bIns="0" rtlCol="0" anchor="t">
            <a:spAutoFit/>
          </a:bodyPr>
          <a:lstStyle/>
          <a:p>
            <a:pPr algn="ctr">
              <a:lnSpc>
                <a:spcPts val="4240"/>
              </a:lnSpc>
            </a:pPr>
            <a:r>
              <a:rPr lang="en-US" sz="2800">
                <a:solidFill>
                  <a:srgbClr val="FBFFF3"/>
                </a:solidFill>
                <a:latin typeface="Baloo"/>
              </a:rPr>
              <a:t>Môi trường đang bị ô nhiễm nghiêm trọng</a:t>
            </a:r>
          </a:p>
        </p:txBody>
      </p:sp>
      <p:grpSp>
        <p:nvGrpSpPr>
          <p:cNvPr id="18" name="Group 8"/>
          <p:cNvGrpSpPr/>
          <p:nvPr/>
        </p:nvGrpSpPr>
        <p:grpSpPr>
          <a:xfrm>
            <a:off x="123850" y="0"/>
            <a:ext cx="3622434" cy="3218489"/>
            <a:chOff x="0" y="0"/>
            <a:chExt cx="3018901" cy="1349183"/>
          </a:xfrm>
          <a:solidFill>
            <a:srgbClr val="43AEFF"/>
          </a:solidFill>
        </p:grpSpPr>
        <p:sp>
          <p:nvSpPr>
            <p:cNvPr id="19"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FFC000"/>
            </a:solidFill>
          </p:spPr>
        </p:sp>
      </p:grpSp>
      <p:grpSp>
        <p:nvGrpSpPr>
          <p:cNvPr id="20" name="Group 8"/>
          <p:cNvGrpSpPr/>
          <p:nvPr/>
        </p:nvGrpSpPr>
        <p:grpSpPr>
          <a:xfrm>
            <a:off x="82434" y="3647089"/>
            <a:ext cx="3775969" cy="2967411"/>
            <a:chOff x="0" y="0"/>
            <a:chExt cx="3018901" cy="1349183"/>
          </a:xfrm>
          <a:solidFill>
            <a:srgbClr val="43AEFF"/>
          </a:solidFill>
        </p:grpSpPr>
        <p:sp>
          <p:nvSpPr>
            <p:cNvPr id="21"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solidFill>
              <a:srgbClr val="0070C0"/>
            </a:solidFill>
          </p:spPr>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9" y="3792181"/>
            <a:ext cx="3521297" cy="268013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954" y="4251424"/>
            <a:ext cx="2969109" cy="243665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0259" y="438172"/>
            <a:ext cx="2710502" cy="2281692"/>
          </a:xfrm>
          <a:prstGeom prst="rect">
            <a:avLst/>
          </a:prstGeom>
        </p:spPr>
      </p:pic>
      <p:grpSp>
        <p:nvGrpSpPr>
          <p:cNvPr id="24" name="Group 8"/>
          <p:cNvGrpSpPr/>
          <p:nvPr/>
        </p:nvGrpSpPr>
        <p:grpSpPr>
          <a:xfrm>
            <a:off x="4794453" y="4228652"/>
            <a:ext cx="3016671" cy="2629348"/>
            <a:chOff x="0" y="0"/>
            <a:chExt cx="3018901" cy="1349183"/>
          </a:xfrm>
          <a:solidFill>
            <a:srgbClr val="43AEFF"/>
          </a:solidFill>
        </p:grpSpPr>
        <p:sp>
          <p:nvSpPr>
            <p:cNvPr id="25" name="Freeform 9"/>
            <p:cNvSpPr/>
            <p:nvPr/>
          </p:nvSpPr>
          <p:spPr>
            <a:xfrm>
              <a:off x="0" y="0"/>
              <a:ext cx="3018901" cy="1349183"/>
            </a:xfrm>
            <a:custGeom>
              <a:avLst/>
              <a:gdLst/>
              <a:ahLst/>
              <a:cxnLst/>
              <a:rect l="l" t="t" r="r" b="b"/>
              <a:pathLst>
                <a:path w="3018901" h="1349183">
                  <a:moveTo>
                    <a:pt x="2894441" y="1349183"/>
                  </a:moveTo>
                  <a:lnTo>
                    <a:pt x="124460" y="1349183"/>
                  </a:lnTo>
                  <a:cubicBezTo>
                    <a:pt x="55880" y="1349183"/>
                    <a:pt x="0" y="1293303"/>
                    <a:pt x="0" y="1224723"/>
                  </a:cubicBezTo>
                  <a:lnTo>
                    <a:pt x="0" y="124460"/>
                  </a:lnTo>
                  <a:cubicBezTo>
                    <a:pt x="0" y="55880"/>
                    <a:pt x="55880" y="0"/>
                    <a:pt x="124460" y="0"/>
                  </a:cubicBezTo>
                  <a:lnTo>
                    <a:pt x="2894441" y="0"/>
                  </a:lnTo>
                  <a:cubicBezTo>
                    <a:pt x="2963021" y="0"/>
                    <a:pt x="3018901" y="55880"/>
                    <a:pt x="3018901" y="124460"/>
                  </a:cubicBezTo>
                  <a:lnTo>
                    <a:pt x="3018901" y="1224723"/>
                  </a:lnTo>
                  <a:cubicBezTo>
                    <a:pt x="3018901" y="1293303"/>
                    <a:pt x="2963021" y="1349183"/>
                    <a:pt x="2894441" y="1349183"/>
                  </a:cubicBezTo>
                  <a:close/>
                </a:path>
              </a:pathLst>
            </a:custGeom>
            <a:grpFill/>
          </p:spPr>
        </p:sp>
      </p:grpSp>
      <p:pic>
        <p:nvPicPr>
          <p:cNvPr id="26" name="Picture 2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904" y="59449"/>
            <a:ext cx="2657897" cy="3099589"/>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5994" y="4405355"/>
            <a:ext cx="2873587" cy="2331092"/>
          </a:xfrm>
          <a:prstGeom prst="rect">
            <a:avLst/>
          </a:prstGeom>
        </p:spPr>
      </p:pic>
    </p:spTree>
    <p:extLst>
      <p:ext uri="{BB962C8B-B14F-4D97-AF65-F5344CB8AC3E}">
        <p14:creationId xmlns:p14="http://schemas.microsoft.com/office/powerpoint/2010/main" val="9529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2605410" y="192912"/>
            <a:ext cx="6452935" cy="616122"/>
          </a:xfrm>
          <a:ln w="38100">
            <a:solidFill>
              <a:schemeClr val="tx1"/>
            </a:solidFill>
            <a:prstDash val="sysDash"/>
            <a:round/>
          </a:ln>
        </p:spPr>
        <p:txBody>
          <a:bodyPr>
            <a:noAutofit/>
          </a:bodyPr>
          <a:lstStyle/>
          <a:p>
            <a:pPr algn="ctr"/>
            <a:r>
              <a:rPr lang="en-US" sz="4000" b="1">
                <a:solidFill>
                  <a:srgbClr val="002060"/>
                </a:solidFill>
              </a:rPr>
              <a:t>Bé hãy thực hiện cùng gia đình</a:t>
            </a:r>
          </a:p>
        </p:txBody>
      </p:sp>
      <p:sp>
        <p:nvSpPr>
          <p:cNvPr id="13" name="Rectangle 12"/>
          <p:cNvSpPr/>
          <p:nvPr/>
        </p:nvSpPr>
        <p:spPr>
          <a:xfrm>
            <a:off x="9708046" y="2387082"/>
            <a:ext cx="2143826" cy="1267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b="1">
              <a:solidFill>
                <a:srgbClr val="FF0000"/>
              </a:solidFill>
            </a:endParaRPr>
          </a:p>
        </p:txBody>
      </p:sp>
      <p:sp>
        <p:nvSpPr>
          <p:cNvPr id="3" name="TextBox 2"/>
          <p:cNvSpPr txBox="1"/>
          <p:nvPr/>
        </p:nvSpPr>
        <p:spPr>
          <a:xfrm>
            <a:off x="8707956" y="5429984"/>
            <a:ext cx="3484044" cy="446276"/>
          </a:xfrm>
          <a:prstGeom prst="rect">
            <a:avLst/>
          </a:prstGeom>
          <a:noFill/>
          <a:ln w="38100">
            <a:solidFill>
              <a:schemeClr val="tx1"/>
            </a:solidFill>
            <a:prstDash val="sysDash"/>
          </a:ln>
        </p:spPr>
        <p:txBody>
          <a:bodyPr wrap="square" rtlCol="0">
            <a:spAutoFit/>
          </a:bodyPr>
          <a:lstStyle/>
          <a:p>
            <a:r>
              <a:rPr lang="en-US" sz="2300" b="1">
                <a:solidFill>
                  <a:srgbClr val="FF0000"/>
                </a:solidFill>
              </a:rPr>
              <a:t>Hạn chế sử dụng túi nilong</a:t>
            </a:r>
          </a:p>
        </p:txBody>
      </p:sp>
      <p:sp>
        <p:nvSpPr>
          <p:cNvPr id="14" name="TextBox 13"/>
          <p:cNvSpPr txBox="1"/>
          <p:nvPr/>
        </p:nvSpPr>
        <p:spPr>
          <a:xfrm>
            <a:off x="8670628" y="1044348"/>
            <a:ext cx="3181244"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Sử dụng nước tiết kiệm</a:t>
            </a:r>
          </a:p>
        </p:txBody>
      </p:sp>
      <p:sp>
        <p:nvSpPr>
          <p:cNvPr id="15" name="TextBox 14"/>
          <p:cNvSpPr txBox="1"/>
          <p:nvPr/>
        </p:nvSpPr>
        <p:spPr>
          <a:xfrm>
            <a:off x="426573" y="5314163"/>
            <a:ext cx="2973451"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Giữ sạch nguồn nước</a:t>
            </a:r>
          </a:p>
        </p:txBody>
      </p:sp>
      <p:sp>
        <p:nvSpPr>
          <p:cNvPr id="16" name="TextBox 15"/>
          <p:cNvSpPr txBox="1"/>
          <p:nvPr/>
        </p:nvSpPr>
        <p:spPr>
          <a:xfrm>
            <a:off x="126540" y="1468945"/>
            <a:ext cx="3573517" cy="461665"/>
          </a:xfrm>
          <a:prstGeom prst="rect">
            <a:avLst/>
          </a:prstGeom>
          <a:noFill/>
          <a:ln w="38100">
            <a:solidFill>
              <a:schemeClr val="tx1"/>
            </a:solidFill>
            <a:prstDash val="sysDash"/>
          </a:ln>
        </p:spPr>
        <p:txBody>
          <a:bodyPr wrap="square" rtlCol="0">
            <a:spAutoFit/>
          </a:bodyPr>
          <a:lstStyle/>
          <a:p>
            <a:r>
              <a:rPr lang="en-US" sz="2400" b="1">
                <a:solidFill>
                  <a:srgbClr val="FF0000"/>
                </a:solidFill>
              </a:rPr>
              <a:t>Tắt đèn khi không sử dụng</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0024" y="1689991"/>
            <a:ext cx="5151623" cy="4461305"/>
          </a:xfrm>
          <a:prstGeom prst="rect">
            <a:avLst/>
          </a:prstGeom>
        </p:spPr>
      </p:pic>
      <p:sp>
        <p:nvSpPr>
          <p:cNvPr id="11" name="TextBox 10"/>
          <p:cNvSpPr txBox="1"/>
          <p:nvPr/>
        </p:nvSpPr>
        <p:spPr>
          <a:xfrm>
            <a:off x="8711917" y="3044017"/>
            <a:ext cx="2996607" cy="830997"/>
          </a:xfrm>
          <a:prstGeom prst="rect">
            <a:avLst/>
          </a:prstGeom>
          <a:noFill/>
          <a:ln w="38100">
            <a:solidFill>
              <a:schemeClr val="tx1"/>
            </a:solidFill>
            <a:prstDash val="sysDash"/>
          </a:ln>
        </p:spPr>
        <p:txBody>
          <a:bodyPr wrap="square" rtlCol="0">
            <a:spAutoFit/>
          </a:bodyPr>
          <a:lstStyle/>
          <a:p>
            <a:r>
              <a:rPr lang="en-US" sz="2400" b="1">
                <a:solidFill>
                  <a:srgbClr val="FF0000"/>
                </a:solidFill>
              </a:rPr>
              <a:t>Phân loại  và thu gom rác thải</a:t>
            </a: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8" y="77798"/>
            <a:ext cx="1766894" cy="1142592"/>
          </a:xfrm>
          <a:prstGeom prst="rect">
            <a:avLst/>
          </a:prstGeom>
        </p:spPr>
      </p:pic>
      <p:sp>
        <p:nvSpPr>
          <p:cNvPr id="20" name="Oval 19"/>
          <p:cNvSpPr/>
          <p:nvPr/>
        </p:nvSpPr>
        <p:spPr>
          <a:xfrm>
            <a:off x="1389351" y="2493989"/>
            <a:ext cx="621322" cy="454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64" y="2026312"/>
            <a:ext cx="2538321" cy="2497073"/>
          </a:xfrm>
          <a:prstGeom prst="rect">
            <a:avLst/>
          </a:prstGeom>
        </p:spPr>
      </p:pic>
    </p:spTree>
    <p:extLst>
      <p:ext uri="{BB962C8B-B14F-4D97-AF65-F5344CB8AC3E}">
        <p14:creationId xmlns:p14="http://schemas.microsoft.com/office/powerpoint/2010/main" val="293260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5B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36" y="786157"/>
            <a:ext cx="4478202" cy="2984321"/>
          </a:xfrm>
          <a:prstGeom prst="rect">
            <a:avLst/>
          </a:prstGeom>
        </p:spPr>
      </p:pic>
      <p:grpSp>
        <p:nvGrpSpPr>
          <p:cNvPr id="2" name="Group 2"/>
          <p:cNvGrpSpPr/>
          <p:nvPr/>
        </p:nvGrpSpPr>
        <p:grpSpPr>
          <a:xfrm>
            <a:off x="493985" y="39219"/>
            <a:ext cx="10823341" cy="580892"/>
            <a:chOff x="0" y="0"/>
            <a:chExt cx="21640800" cy="2665053"/>
          </a:xfrm>
        </p:grpSpPr>
        <p:grpSp>
          <p:nvGrpSpPr>
            <p:cNvPr id="3" name="Group 3"/>
            <p:cNvGrpSpPr/>
            <p:nvPr/>
          </p:nvGrpSpPr>
          <p:grpSpPr>
            <a:xfrm>
              <a:off x="0" y="0"/>
              <a:ext cx="21640800" cy="2665053"/>
              <a:chOff x="0" y="0"/>
              <a:chExt cx="5552214" cy="683752"/>
            </a:xfrm>
          </p:grpSpPr>
          <p:sp>
            <p:nvSpPr>
              <p:cNvPr id="4" name="Freeform 4"/>
              <p:cNvSpPr/>
              <p:nvPr/>
            </p:nvSpPr>
            <p:spPr>
              <a:xfrm>
                <a:off x="0" y="0"/>
                <a:ext cx="5552214" cy="683752"/>
              </a:xfrm>
              <a:custGeom>
                <a:avLst/>
                <a:gdLst/>
                <a:ahLst/>
                <a:cxnLst/>
                <a:rect l="l" t="t" r="r" b="b"/>
                <a:pathLst>
                  <a:path w="5552214" h="683752">
                    <a:moveTo>
                      <a:pt x="5427754" y="683752"/>
                    </a:moveTo>
                    <a:lnTo>
                      <a:pt x="124460" y="683752"/>
                    </a:lnTo>
                    <a:cubicBezTo>
                      <a:pt x="55880" y="683752"/>
                      <a:pt x="0" y="627872"/>
                      <a:pt x="0" y="559292"/>
                    </a:cubicBezTo>
                    <a:lnTo>
                      <a:pt x="0" y="124460"/>
                    </a:lnTo>
                    <a:cubicBezTo>
                      <a:pt x="0" y="55880"/>
                      <a:pt x="55880" y="0"/>
                      <a:pt x="124460" y="0"/>
                    </a:cubicBezTo>
                    <a:lnTo>
                      <a:pt x="5427754" y="0"/>
                    </a:lnTo>
                    <a:cubicBezTo>
                      <a:pt x="5496334" y="0"/>
                      <a:pt x="5552214" y="55880"/>
                      <a:pt x="5552214" y="124460"/>
                    </a:cubicBezTo>
                    <a:lnTo>
                      <a:pt x="5552214" y="559292"/>
                    </a:lnTo>
                    <a:cubicBezTo>
                      <a:pt x="5552214" y="627872"/>
                      <a:pt x="5496334" y="683752"/>
                      <a:pt x="5427754" y="683752"/>
                    </a:cubicBezTo>
                    <a:close/>
                  </a:path>
                </a:pathLst>
              </a:custGeom>
              <a:solidFill>
                <a:srgbClr val="A09BFF"/>
              </a:solidFill>
            </p:spPr>
          </p:sp>
        </p:grpSp>
        <p:sp>
          <p:nvSpPr>
            <p:cNvPr id="5" name="TextBox 5"/>
            <p:cNvSpPr txBox="1"/>
            <p:nvPr/>
          </p:nvSpPr>
          <p:spPr>
            <a:xfrm>
              <a:off x="3819636" y="513024"/>
              <a:ext cx="14001532" cy="1641475"/>
            </a:xfrm>
            <a:prstGeom prst="rect">
              <a:avLst/>
            </a:prstGeom>
          </p:spPr>
          <p:txBody>
            <a:bodyPr lIns="0" tIns="0" rIns="0" bIns="0" rtlCol="0" anchor="t">
              <a:spAutoFit/>
            </a:bodyPr>
            <a:lstStyle/>
            <a:p>
              <a:pPr algn="ctr">
                <a:lnSpc>
                  <a:spcPts val="6400"/>
                </a:lnSpc>
              </a:pPr>
              <a:endParaRPr lang="en-US" sz="5334">
                <a:solidFill>
                  <a:srgbClr val="000000"/>
                </a:solidFill>
                <a:latin typeface="Baloo"/>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89" t="34912" r="9219"/>
          <a:stretch>
            <a:fillRect/>
          </a:stretch>
        </p:blipFill>
        <p:spPr>
          <a:xfrm>
            <a:off x="9936386" y="-28770"/>
            <a:ext cx="2271009" cy="1629855"/>
          </a:xfrm>
          <a:prstGeom prst="rect">
            <a:avLst/>
          </a:prstGeom>
        </p:spPr>
      </p:pic>
      <p:sp>
        <p:nvSpPr>
          <p:cNvPr id="20" name="TextBox 19"/>
          <p:cNvSpPr txBox="1"/>
          <p:nvPr/>
        </p:nvSpPr>
        <p:spPr>
          <a:xfrm>
            <a:off x="706522" y="32330"/>
            <a:ext cx="9008118" cy="1077218"/>
          </a:xfrm>
          <a:prstGeom prst="rect">
            <a:avLst/>
          </a:prstGeom>
          <a:noFill/>
        </p:spPr>
        <p:txBody>
          <a:bodyPr wrap="square" rtlCol="0">
            <a:spAutoFit/>
          </a:bodyPr>
          <a:lstStyle/>
          <a:p>
            <a:r>
              <a:rPr lang="en-US" sz="3200" b="1" i="1"/>
              <a:t>Các con có biết trồng cây, chăm sóc cây xanh không?</a:t>
            </a:r>
          </a:p>
          <a:p>
            <a:endParaRPr lang="en-US" sz="320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9686" y="-16894"/>
            <a:ext cx="2142134" cy="149277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836" y="4133939"/>
            <a:ext cx="4478202" cy="272406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18" y="4124770"/>
            <a:ext cx="4672941" cy="289443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248" y="676224"/>
            <a:ext cx="4486011" cy="3083746"/>
          </a:xfrm>
          <a:prstGeom prst="rect">
            <a:avLst/>
          </a:prstGeom>
        </p:spPr>
      </p:pic>
      <p:sp>
        <p:nvSpPr>
          <p:cNvPr id="28" name="TextBox 27"/>
          <p:cNvSpPr txBox="1"/>
          <p:nvPr/>
        </p:nvSpPr>
        <p:spPr>
          <a:xfrm>
            <a:off x="3546487" y="685406"/>
            <a:ext cx="3402565" cy="461665"/>
          </a:xfrm>
          <a:prstGeom prst="rect">
            <a:avLst/>
          </a:prstGeom>
          <a:noFill/>
        </p:spPr>
        <p:txBody>
          <a:bodyPr wrap="square" rtlCol="0">
            <a:spAutoFit/>
          </a:bodyPr>
          <a:lstStyle/>
          <a:p>
            <a:endParaRPr lang="vi-VN" sz="2400" b="1">
              <a:solidFill>
                <a:srgbClr val="0070C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956423" y="3292434"/>
            <a:ext cx="4041249" cy="830997"/>
          </a:xfrm>
          <a:prstGeom prst="rect">
            <a:avLst/>
          </a:prstGeom>
          <a:solidFill>
            <a:srgbClr val="CCFF33"/>
          </a:solidFill>
        </p:spPr>
        <p:txBody>
          <a:bodyPr wrap="square" rtlCol="0">
            <a:spAutoFit/>
          </a:bodyPr>
          <a:lstStyle/>
          <a:p>
            <a:pPr algn="ctr"/>
            <a:r>
              <a:rPr lang="vi-VN"/>
              <a:t> </a:t>
            </a:r>
            <a:r>
              <a:rPr lang="vi-VN" sz="2400" b="1">
                <a:solidFill>
                  <a:srgbClr val="FF0000"/>
                </a:solidFill>
              </a:rPr>
              <a:t>Các con cần làm gì để bảo vệ môi trường</a:t>
            </a:r>
            <a:endParaRPr lang="en-US" sz="2400" b="1">
              <a:solidFill>
                <a:srgbClr val="FF0000"/>
              </a:solidFill>
            </a:endParaRPr>
          </a:p>
        </p:txBody>
      </p:sp>
    </p:spTree>
    <p:extLst>
      <p:ext uri="{BB962C8B-B14F-4D97-AF65-F5344CB8AC3E}">
        <p14:creationId xmlns:p14="http://schemas.microsoft.com/office/powerpoint/2010/main" val="4185574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96671" y="5100717"/>
            <a:ext cx="4891104" cy="210762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179600">
            <a:off x="6611091" y="-139170"/>
            <a:ext cx="1449125" cy="2498492"/>
          </a:xfrm>
          <a:prstGeom prst="rect">
            <a:avLst/>
          </a:prstGeom>
        </p:spPr>
      </p:pic>
      <p:grpSp>
        <p:nvGrpSpPr>
          <p:cNvPr id="7" name="Group 7"/>
          <p:cNvGrpSpPr/>
          <p:nvPr/>
        </p:nvGrpSpPr>
        <p:grpSpPr>
          <a:xfrm>
            <a:off x="1791644" y="685800"/>
            <a:ext cx="9044077" cy="5820205"/>
            <a:chOff x="0" y="0"/>
            <a:chExt cx="25813305" cy="16611836"/>
          </a:xfrm>
        </p:grpSpPr>
        <p:sp>
          <p:nvSpPr>
            <p:cNvPr id="8" name="Freeform 8"/>
            <p:cNvSpPr/>
            <p:nvPr/>
          </p:nvSpPr>
          <p:spPr>
            <a:xfrm>
              <a:off x="0" y="0"/>
              <a:ext cx="25813305" cy="16611836"/>
            </a:xfrm>
            <a:custGeom>
              <a:avLst/>
              <a:gdLst/>
              <a:ahLst/>
              <a:cxnLst/>
              <a:rect l="l" t="t" r="r" b="b"/>
              <a:pathLst>
                <a:path w="25813305" h="16611836">
                  <a:moveTo>
                    <a:pt x="0" y="0"/>
                  </a:moveTo>
                  <a:lnTo>
                    <a:pt x="25813305" y="0"/>
                  </a:lnTo>
                  <a:lnTo>
                    <a:pt x="25813305" y="16611836"/>
                  </a:lnTo>
                  <a:lnTo>
                    <a:pt x="0" y="16611836"/>
                  </a:lnTo>
                  <a:close/>
                </a:path>
              </a:pathLst>
            </a:custGeom>
            <a:solidFill>
              <a:srgbClr val="FDF5B6"/>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291355" flipH="1">
            <a:off x="84885" y="4303769"/>
            <a:ext cx="2937666" cy="279879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273905">
            <a:off x="-184957" y="3922225"/>
            <a:ext cx="2061973" cy="2402723"/>
          </a:xfrm>
          <a:prstGeom prst="rect">
            <a:avLst/>
          </a:prstGeom>
        </p:spPr>
      </p:pic>
      <p:grpSp>
        <p:nvGrpSpPr>
          <p:cNvPr id="11" name="Group 11"/>
          <p:cNvGrpSpPr/>
          <p:nvPr/>
        </p:nvGrpSpPr>
        <p:grpSpPr>
          <a:xfrm>
            <a:off x="2189359" y="709782"/>
            <a:ext cx="8308047" cy="1023314"/>
            <a:chOff x="0" y="0"/>
            <a:chExt cx="4215565" cy="519237"/>
          </a:xfrm>
        </p:grpSpPr>
        <p:sp>
          <p:nvSpPr>
            <p:cNvPr id="12" name="Freeform 12"/>
            <p:cNvSpPr/>
            <p:nvPr/>
          </p:nvSpPr>
          <p:spPr>
            <a:xfrm>
              <a:off x="0" y="0"/>
              <a:ext cx="4215565" cy="519237"/>
            </a:xfrm>
            <a:custGeom>
              <a:avLst/>
              <a:gdLst/>
              <a:ahLst/>
              <a:cxnLst/>
              <a:rect l="l" t="t" r="r" b="b"/>
              <a:pathLst>
                <a:path w="4215565" h="519237">
                  <a:moveTo>
                    <a:pt x="0" y="0"/>
                  </a:moveTo>
                  <a:lnTo>
                    <a:pt x="4215565" y="0"/>
                  </a:lnTo>
                  <a:lnTo>
                    <a:pt x="4215565" y="519237"/>
                  </a:lnTo>
                  <a:lnTo>
                    <a:pt x="0" y="519237"/>
                  </a:lnTo>
                  <a:close/>
                </a:path>
              </a:pathLst>
            </a:custGeom>
            <a:solidFill>
              <a:srgbClr val="A9EBA1"/>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291355">
            <a:off x="9881223" y="-227134"/>
            <a:ext cx="2602894" cy="247984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961552">
            <a:off x="10070169" y="4230275"/>
            <a:ext cx="2162942" cy="4159504"/>
          </a:xfrm>
          <a:prstGeom prst="rect">
            <a:avLst/>
          </a:prstGeom>
        </p:spPr>
      </p:pic>
      <p:sp>
        <p:nvSpPr>
          <p:cNvPr id="20" name="Rectangle 19"/>
          <p:cNvSpPr/>
          <p:nvPr/>
        </p:nvSpPr>
        <p:spPr>
          <a:xfrm>
            <a:off x="3314362" y="855497"/>
            <a:ext cx="5835252" cy="523220"/>
          </a:xfrm>
          <a:prstGeom prst="rect">
            <a:avLst/>
          </a:prstGeom>
        </p:spPr>
        <p:txBody>
          <a:bodyPr wrap="none">
            <a:spAutoFit/>
          </a:bodyPr>
          <a:lstStyle/>
          <a:p>
            <a:r>
              <a:rPr lang="en-US" sz="2800" b="1" i="1">
                <a:solidFill>
                  <a:srgbClr val="002060"/>
                </a:solidFill>
                <a:latin typeface="Times New Roman" panose="02020603050405020304" pitchFamily="18" charset="0"/>
              </a:rPr>
              <a:t>Các bé hãy </a:t>
            </a:r>
            <a:r>
              <a:rPr lang="vi-VN" sz="2800" b="1" i="1">
                <a:solidFill>
                  <a:srgbClr val="002060"/>
                </a:solidFill>
                <a:latin typeface="Times New Roman" panose="02020603050405020304" pitchFamily="18" charset="0"/>
              </a:rPr>
              <a:t>vứt rác đúng nơi quy định</a:t>
            </a:r>
            <a:r>
              <a:rPr lang="vi-VN" i="1">
                <a:solidFill>
                  <a:srgbClr val="000000"/>
                </a:solidFill>
                <a:latin typeface="Times New Roman" panose="02020603050405020304" pitchFamily="18" charset="0"/>
              </a:rPr>
              <a:t>.</a:t>
            </a:r>
            <a:endParaRPr lang="en-US"/>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407915">
            <a:off x="-251722" y="-91628"/>
            <a:ext cx="3024834" cy="288184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476" y="2803259"/>
            <a:ext cx="5171214" cy="3565117"/>
          </a:xfrm>
          <a:prstGeom prst="roundRect">
            <a:avLst/>
          </a:prstGeom>
        </p:spPr>
      </p:pic>
      <p:sp>
        <p:nvSpPr>
          <p:cNvPr id="22" name="TextBox 21"/>
          <p:cNvSpPr txBox="1"/>
          <p:nvPr/>
        </p:nvSpPr>
        <p:spPr>
          <a:xfrm>
            <a:off x="1791644" y="1861847"/>
            <a:ext cx="9030110" cy="1231106"/>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       Theo con hành động của bạn  nhỏ đúng hay sai? </a:t>
            </a:r>
          </a:p>
          <a:p>
            <a:pPr algn="ctr"/>
            <a:r>
              <a:rPr lang="en-US" sz="2800" b="1">
                <a:solidFill>
                  <a:srgbClr val="FF0000"/>
                </a:solidFill>
                <a:latin typeface="Times New Roman" panose="02020603050405020304" pitchFamily="18" charset="0"/>
                <a:cs typeface="Times New Roman" panose="02020603050405020304" pitchFamily="18" charset="0"/>
              </a:rPr>
              <a:t>Bạn nhỏ nên làm gì? </a:t>
            </a:r>
          </a:p>
          <a:p>
            <a:endParaRPr lang="en-US"/>
          </a:p>
        </p:txBody>
      </p:sp>
    </p:spTree>
    <p:extLst>
      <p:ext uri="{BB962C8B-B14F-4D97-AF65-F5344CB8AC3E}">
        <p14:creationId xmlns:p14="http://schemas.microsoft.com/office/powerpoint/2010/main" val="306210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354</Words>
  <Application>Microsoft Office PowerPoint</Application>
  <PresentationFormat>Widescreen</PresentationFormat>
  <Paragraphs>30</Paragraphs>
  <Slides>13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Arial Rounded MT Bold</vt:lpstr>
      <vt:lpstr>Arimo</vt:lpstr>
      <vt:lpstr>Baloo</vt:lpstr>
      <vt:lpstr>Bungee Bold</vt:lpstr>
      <vt:lpstr>Calibri</vt:lpstr>
      <vt:lpstr>Calibri Light</vt:lpstr>
      <vt:lpstr>HP001 4 hàng bold</vt:lpstr>
      <vt:lpstr>Muli Regular</vt:lpstr>
      <vt:lpstr>Noto Sans</vt:lpstr>
      <vt:lpstr>Sriracha</vt:lpstr>
      <vt:lpstr>Times New Roman</vt:lpstr>
      <vt:lpstr>Office Theme</vt:lpstr>
      <vt:lpstr>UBND QUẬN LONG BIÊN TRƯỜNG MẦM NON ÁNH SAO</vt:lpstr>
      <vt:lpstr>Chào mừng các con đến với trang sách điện tử</vt:lpstr>
      <vt:lpstr>PowerPoint Presentation</vt:lpstr>
      <vt:lpstr>PowerPoint Presentation</vt:lpstr>
      <vt:lpstr>PowerPoint Presentation</vt:lpstr>
      <vt:lpstr>PowerPoint Presentation</vt:lpstr>
      <vt:lpstr>Bé hãy thực hiện cùng gia đình</vt:lpstr>
      <vt:lpstr>PowerPoint Presentation</vt:lpstr>
      <vt:lpstr>PowerPoint Presentation</vt:lpstr>
      <vt:lpstr>PowerPoint Presentation</vt:lpstr>
      <vt:lpstr>Môi trường là mái nhà chung của toàn nhân loại, bảo vệ môi trường chính là bảo vệ cuộc sống của chúng ta.  Vì vậy chúng ta phải hành động ngay, thường xuyên  và liên tục. Tất cả chúng ta hãy chung tay, góp sức bảo vệ môi trường và tránh gây ô nhiễm. Vì tương lai của trái đất Xanh – Sạch – Đẹp, vì cuộc sống của chính chúng ta và của thế hệ mai sau. Các con nhớ nhé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con đến với trang sách điện tử</dc:title>
  <dc:creator>BUITI</dc:creator>
  <cp:lastModifiedBy>Admin</cp:lastModifiedBy>
  <cp:revision>43</cp:revision>
  <dcterms:created xsi:type="dcterms:W3CDTF">2021-11-04T02:36:06Z</dcterms:created>
  <dcterms:modified xsi:type="dcterms:W3CDTF">2023-01-31T08:14:22Z</dcterms:modified>
</cp:coreProperties>
</file>