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8" r:id="rId2"/>
    <p:sldId id="301" r:id="rId3"/>
    <p:sldId id="280" r:id="rId4"/>
    <p:sldId id="282" r:id="rId5"/>
    <p:sldId id="286" r:id="rId6"/>
    <p:sldId id="273" r:id="rId7"/>
    <p:sldId id="288" r:id="rId8"/>
    <p:sldId id="289" r:id="rId9"/>
    <p:sldId id="279" r:id="rId10"/>
    <p:sldId id="300" r:id="rId11"/>
    <p:sldId id="290" r:id="rId12"/>
    <p:sldId id="291" r:id="rId13"/>
    <p:sldId id="292" r:id="rId14"/>
    <p:sldId id="283" r:id="rId15"/>
    <p:sldId id="294" r:id="rId16"/>
    <p:sldId id="266" r:id="rId17"/>
    <p:sldId id="296" r:id="rId18"/>
    <p:sldId id="298" r:id="rId19"/>
    <p:sldId id="26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35" autoAdjust="0"/>
    <p:restoredTop sz="94660"/>
  </p:normalViewPr>
  <p:slideViewPr>
    <p:cSldViewPr>
      <p:cViewPr varScale="1">
        <p:scale>
          <a:sx n="64" d="100"/>
          <a:sy n="64" d="100"/>
        </p:scale>
        <p:origin x="166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05E34-BB6D-4913-BDB6-C5037B915B77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09D9E-4C61-43EE-B763-D84F2FE91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E0CCB577-43E1-4B22-80FB-04F35AFD066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5092E01-0C52-4984-A1EB-1CF57FF46DA4}" type="slidenum">
              <a:rPr lang="en-US" altLang="en-US" sz="1200"/>
              <a:pPr algn="r" eaLnBrk="1" hangingPunct="1"/>
              <a:t>14</a:t>
            </a:fld>
            <a:endParaRPr lang="en-US" altLang="en-US" sz="1200"/>
          </a:p>
        </p:txBody>
      </p:sp>
      <p:sp>
        <p:nvSpPr>
          <p:cNvPr id="15363" name="Slide Image Placeholder 1">
            <a:extLst>
              <a:ext uri="{FF2B5EF4-FFF2-40B4-BE49-F238E27FC236}">
                <a16:creationId xmlns:a16="http://schemas.microsoft.com/office/drawing/2014/main" id="{F5F423C4-3354-4CF3-BAF3-A59DD6A78B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Notes Placeholder 2">
            <a:extLst>
              <a:ext uri="{FF2B5EF4-FFF2-40B4-BE49-F238E27FC236}">
                <a16:creationId xmlns:a16="http://schemas.microsoft.com/office/drawing/2014/main" id="{4421A2CC-6FF3-47B8-B328-03664CB74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Giờ học đến đây là kết thúc</a:t>
            </a:r>
          </a:p>
        </p:txBody>
      </p:sp>
      <p:sp>
        <p:nvSpPr>
          <p:cNvPr id="15365" name="Slide Number Placeholder 3">
            <a:extLst>
              <a:ext uri="{FF2B5EF4-FFF2-40B4-BE49-F238E27FC236}">
                <a16:creationId xmlns:a16="http://schemas.microsoft.com/office/drawing/2014/main" id="{B045CB88-B17C-465A-9A36-C3659001B472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D126B60-3C2B-4AF0-990D-66D3F1303F27}" type="slidenum"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pPr algn="r" eaLnBrk="1" hangingPunct="1"/>
              <a:t>14</a:t>
            </a:fld>
            <a:endParaRPr lang="en-US" altLang="en-US" sz="12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658CA4CE-3955-40E0-B336-93BED915D7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2D7D462-796A-489D-ADEB-3C35C1057FB3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  <p:sp>
        <p:nvSpPr>
          <p:cNvPr id="19459" name="Slide Image Placeholder 1">
            <a:extLst>
              <a:ext uri="{FF2B5EF4-FFF2-40B4-BE49-F238E27FC236}">
                <a16:creationId xmlns:a16="http://schemas.microsoft.com/office/drawing/2014/main" id="{B875E156-9331-41D3-8105-4EF02E94C4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>
            <a:extLst>
              <a:ext uri="{FF2B5EF4-FFF2-40B4-BE49-F238E27FC236}">
                <a16:creationId xmlns:a16="http://schemas.microsoft.com/office/drawing/2014/main" id="{FA134F88-ABC2-4DBD-A883-D90837CC5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Giờ học đến đây là kết thúc</a:t>
            </a:r>
          </a:p>
        </p:txBody>
      </p:sp>
      <p:sp>
        <p:nvSpPr>
          <p:cNvPr id="19461" name="Slide Number Placeholder 3">
            <a:extLst>
              <a:ext uri="{FF2B5EF4-FFF2-40B4-BE49-F238E27FC236}">
                <a16:creationId xmlns:a16="http://schemas.microsoft.com/office/drawing/2014/main" id="{C82F9D8F-29A9-4703-ACDB-BA29C9246CB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C2DD033-F664-4668-A963-F393502AE4BE}" type="slidenum"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pPr algn="r" eaLnBrk="1" hangingPunct="1"/>
              <a:t>19</a:t>
            </a:fld>
            <a:endParaRPr lang="en-US" altLang="en-US" sz="12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3011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246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4127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242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9047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0554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4604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0100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3516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020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262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E6239-A7B1-40A1-AAAA-651636705194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3D0E2-3F4F-4AE3-8E27-4B74DC5244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013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FB7D3BF-9E36-49BE-AA78-151363C6E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2254-57F6-4E70-B39D-93170CA49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156" y="100312"/>
            <a:ext cx="64404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UBND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QUẬN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LONG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BIÊN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MẦM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NON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ÁNH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SAO</a:t>
            </a:r>
          </a:p>
        </p:txBody>
      </p:sp>
      <p:sp>
        <p:nvSpPr>
          <p:cNvPr id="27656" name="Text Box 8">
            <a:extLst>
              <a:ext uri="{FF2B5EF4-FFF2-40B4-BE49-F238E27FC236}">
                <a16:creationId xmlns:a16="http://schemas.microsoft.com/office/drawing/2014/main" id="{AD826D9A-64F7-4CCD-B0E6-506767262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302" y="3968307"/>
            <a:ext cx="608341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“Con 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gà trống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con 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vịt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”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Lứa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24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- 36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tháng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12-15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phút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Lê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2DBB8-17C0-4E53-93B2-56BDD78C6C12}"/>
              </a:ext>
            </a:extLst>
          </p:cNvPr>
          <p:cNvSpPr txBox="1"/>
          <p:nvPr/>
        </p:nvSpPr>
        <p:spPr>
          <a:xfrm>
            <a:off x="1578343" y="2888066"/>
            <a:ext cx="62921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HOẠT</a:t>
            </a:r>
            <a:r>
              <a:rPr lang="en-US" sz="3000" b="1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ĐỘNG</a:t>
            </a:r>
            <a:r>
              <a:rPr lang="en-US" sz="3000" b="1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NHẬN</a:t>
            </a:r>
            <a:r>
              <a:rPr lang="en-US" sz="3000" b="1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BIẾT</a:t>
            </a:r>
            <a:r>
              <a:rPr lang="en-US" sz="3000" b="1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– </a:t>
            </a:r>
            <a:r>
              <a:rPr lang="en-US" sz="3000" b="1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TẬP</a:t>
            </a:r>
            <a:r>
              <a:rPr lang="en-US" sz="3000" b="1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NÓI</a:t>
            </a:r>
            <a:endParaRPr lang="en-US" sz="3000" b="1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697AE1-5763-4941-96A3-4351084F347E}"/>
              </a:ext>
            </a:extLst>
          </p:cNvPr>
          <p:cNvSpPr txBox="1"/>
          <p:nvPr/>
        </p:nvSpPr>
        <p:spPr>
          <a:xfrm>
            <a:off x="875626" y="2133600"/>
            <a:ext cx="81003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LĨNH</a:t>
            </a:r>
            <a:r>
              <a:rPr lang="en-US" sz="30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VỰC</a:t>
            </a:r>
            <a:r>
              <a:rPr lang="en-US" sz="30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PHÁT</a:t>
            </a:r>
            <a:r>
              <a:rPr lang="en-US" sz="30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TRIỂN</a:t>
            </a:r>
            <a:r>
              <a:rPr lang="en-US" sz="30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sz="30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THỨC</a:t>
            </a:r>
            <a:endParaRPr lang="en-US" sz="3000" b="1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D49CCC-863C-402C-B22D-CBFCB6843066}"/>
              </a:ext>
            </a:extLst>
          </p:cNvPr>
          <p:cNvSpPr txBox="1"/>
          <p:nvPr/>
        </p:nvSpPr>
        <p:spPr>
          <a:xfrm>
            <a:off x="2699792" y="6481180"/>
            <a:ext cx="33937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2022-2023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3E661D7-6D8E-4015-8AEC-ED119995BD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84" y="1039571"/>
            <a:ext cx="986708" cy="99926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LGG_2002[1]">
            <a:extLst>
              <a:ext uri="{FF2B5EF4-FFF2-40B4-BE49-F238E27FC236}">
                <a16:creationId xmlns:a16="http://schemas.microsoft.com/office/drawing/2014/main" id="{3F3F5849-F629-444A-8993-D8A84C153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>
            <a:extLst>
              <a:ext uri="{FF2B5EF4-FFF2-40B4-BE49-F238E27FC236}">
                <a16:creationId xmlns:a16="http://schemas.microsoft.com/office/drawing/2014/main" id="{3707AC9B-C4A9-41CD-8FBD-29E2FAD4D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133600"/>
            <a:ext cx="5105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*</a:t>
            </a:r>
          </a:p>
        </p:txBody>
      </p:sp>
      <p:pic>
        <p:nvPicPr>
          <p:cNvPr id="12292" name="Picture 6" descr="Bellcoll">
            <a:extLst>
              <a:ext uri="{FF2B5EF4-FFF2-40B4-BE49-F238E27FC236}">
                <a16:creationId xmlns:a16="http://schemas.microsoft.com/office/drawing/2014/main" id="{BED505A8-C3D6-4843-B6E1-0A3F3E9111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37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3" descr="29">
            <a:extLst>
              <a:ext uri="{FF2B5EF4-FFF2-40B4-BE49-F238E27FC236}">
                <a16:creationId xmlns:a16="http://schemas.microsoft.com/office/drawing/2014/main" id="{E8D62CD9-06F4-4F21-9824-CF3F2EE26D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WordArt 6">
            <a:extLst>
              <a:ext uri="{FF2B5EF4-FFF2-40B4-BE49-F238E27FC236}">
                <a16:creationId xmlns:a16="http://schemas.microsoft.com/office/drawing/2014/main" id="{55BD1833-52E9-461D-AA05-6CF09ACAFF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1600200"/>
            <a:ext cx="3686175" cy="19812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6CCA8-B924-4FE7-9AB0-FCAAF5806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54E4F1-46DB-41EA-AFC8-6F2529FB4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40" y="188640"/>
            <a:ext cx="8229600" cy="590465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C2F9F0-2149-4F66-9B95-E890170698B8}"/>
              </a:ext>
            </a:extLst>
          </p:cNvPr>
          <p:cNvSpPr txBox="1"/>
          <p:nvPr/>
        </p:nvSpPr>
        <p:spPr>
          <a:xfrm>
            <a:off x="3203848" y="5949164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C00000"/>
                </a:solidFill>
              </a:rPr>
              <a:t>Con mèo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69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48B7-3926-4423-864C-E11A6D55A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87B2-D89F-45F0-8E11-7043449A4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B716FC-5704-43F1-8A37-66839C47D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4637"/>
            <a:ext cx="8740080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828234-D570-4E89-846A-FC10D364349D}"/>
              </a:ext>
            </a:extLst>
          </p:cNvPr>
          <p:cNvSpPr txBox="1"/>
          <p:nvPr/>
        </p:nvSpPr>
        <p:spPr>
          <a:xfrm>
            <a:off x="3491880" y="6126162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C00000"/>
                </a:solidFill>
              </a:rPr>
              <a:t>Con lợn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A8A27-7FFC-40B1-B00C-E3DBDC86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23399-0C8A-4C72-879D-8D5F47305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Mơ thấy con chó là điềm báo gì, đánh đề con gì, Số mấy?">
            <a:extLst>
              <a:ext uri="{FF2B5EF4-FFF2-40B4-BE49-F238E27FC236}">
                <a16:creationId xmlns:a16="http://schemas.microsoft.com/office/drawing/2014/main" id="{2F677AD9-5C37-4B85-B744-9CDE1605E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4638"/>
            <a:ext cx="8640960" cy="596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D472C1-8B9E-4048-96B7-3A803672493B}"/>
              </a:ext>
            </a:extLst>
          </p:cNvPr>
          <p:cNvSpPr txBox="1"/>
          <p:nvPr/>
        </p:nvSpPr>
        <p:spPr>
          <a:xfrm>
            <a:off x="3131840" y="6237312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C00000"/>
                </a:solidFill>
              </a:rPr>
              <a:t>Con chó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15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BF6D06E0-235A-4895-91B8-D234C7ECB58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E01AE1E2-1028-4421-B630-72ED0E2D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254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WordArt 7">
            <a:extLst>
              <a:ext uri="{FF2B5EF4-FFF2-40B4-BE49-F238E27FC236}">
                <a16:creationId xmlns:a16="http://schemas.microsoft.com/office/drawing/2014/main" id="{CDC87590-70AF-4193-83F4-E8121C27C5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0"/>
            <a:ext cx="3962400" cy="611188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</a:t>
            </a:r>
          </a:p>
        </p:txBody>
      </p:sp>
      <p:pic>
        <p:nvPicPr>
          <p:cNvPr id="363524" name="Picture 4" descr="cham con vat">
            <a:extLst>
              <a:ext uri="{FF2B5EF4-FFF2-40B4-BE49-F238E27FC236}">
                <a16:creationId xmlns:a16="http://schemas.microsoft.com/office/drawing/2014/main" id="{BF4ED8F4-B564-495D-8885-CCBEBDE21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85800"/>
            <a:ext cx="464820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>
            <a:extLst>
              <a:ext uri="{FF2B5EF4-FFF2-40B4-BE49-F238E27FC236}">
                <a16:creationId xmlns:a16="http://schemas.microsoft.com/office/drawing/2014/main" id="{9FC68E8B-F160-47D7-B6BA-A63C3BBFC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14800"/>
            <a:ext cx="4419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16">
            <a:extLst>
              <a:ext uri="{FF2B5EF4-FFF2-40B4-BE49-F238E27FC236}">
                <a16:creationId xmlns:a16="http://schemas.microsoft.com/office/drawing/2014/main" id="{7B1477B5-44D3-4C38-B8F0-6F6F35A65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6037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7">
            <a:extLst>
              <a:ext uri="{FF2B5EF4-FFF2-40B4-BE49-F238E27FC236}">
                <a16:creationId xmlns:a16="http://schemas.microsoft.com/office/drawing/2014/main" id="{E6D44FE3-2408-4ABE-B07C-BBA776F30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419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63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LGG_2002[1]">
            <a:extLst>
              <a:ext uri="{FF2B5EF4-FFF2-40B4-BE49-F238E27FC236}">
                <a16:creationId xmlns:a16="http://schemas.microsoft.com/office/drawing/2014/main" id="{A3AA7E91-0B55-4FB0-BE17-9E1E9D28D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5">
            <a:extLst>
              <a:ext uri="{FF2B5EF4-FFF2-40B4-BE49-F238E27FC236}">
                <a16:creationId xmlns:a16="http://schemas.microsoft.com/office/drawing/2014/main" id="{BD066222-7725-4457-870D-8B7EBB678C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2209800"/>
            <a:ext cx="5830416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Ô cửa bí mật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7">
            <a:extLst>
              <a:ext uri="{FF2B5EF4-FFF2-40B4-BE49-F238E27FC236}">
                <a16:creationId xmlns:a16="http://schemas.microsoft.com/office/drawing/2014/main" id="{B843F98B-B32F-4EBA-BE27-E30187B780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8">
            <a:extLst>
              <a:ext uri="{FF2B5EF4-FFF2-40B4-BE49-F238E27FC236}">
                <a16:creationId xmlns:a16="http://schemas.microsoft.com/office/drawing/2014/main" id="{B696F8D4-2EEF-4E00-A99A-2E3B635E08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257800"/>
            <a:ext cx="1447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>
            <a:extLst>
              <a:ext uri="{FF2B5EF4-FFF2-40B4-BE49-F238E27FC236}">
                <a16:creationId xmlns:a16="http://schemas.microsoft.com/office/drawing/2014/main" id="{D781FA24-ED6A-4AE3-A3D2-99DF350535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>
            <a:extLst>
              <a:ext uri="{FF2B5EF4-FFF2-40B4-BE49-F238E27FC236}">
                <a16:creationId xmlns:a16="http://schemas.microsoft.com/office/drawing/2014/main" id="{402F0200-C1A9-474F-AECC-B6BAFCA28E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133975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820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B3CB262C-4042-467F-A046-091936E57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8934"/>
            <a:ext cx="4536504" cy="54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8CE732-6F81-478D-8319-FAA3C59E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332656"/>
            <a:ext cx="446449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12B440-FC3C-45EE-9974-3651333CBBAA}"/>
              </a:ext>
            </a:extLst>
          </p:cNvPr>
          <p:cNvSpPr/>
          <p:nvPr/>
        </p:nvSpPr>
        <p:spPr>
          <a:xfrm>
            <a:off x="179512" y="332656"/>
            <a:ext cx="4320480" cy="525658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DE9589-A939-4794-8141-E00986C7CDAC}"/>
              </a:ext>
            </a:extLst>
          </p:cNvPr>
          <p:cNvSpPr/>
          <p:nvPr/>
        </p:nvSpPr>
        <p:spPr>
          <a:xfrm>
            <a:off x="4716016" y="332656"/>
            <a:ext cx="4427984" cy="52565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029DD0-2AB7-4588-83C5-3E09C0D5DE2D}"/>
              </a:ext>
            </a:extLst>
          </p:cNvPr>
          <p:cNvSpPr txBox="1"/>
          <p:nvPr/>
        </p:nvSpPr>
        <p:spPr>
          <a:xfrm>
            <a:off x="971600" y="2176118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/>
              <a:t>Ô cửa số </a:t>
            </a:r>
          </a:p>
          <a:p>
            <a:pPr algn="just"/>
            <a:r>
              <a:rPr lang="vi-VN" sz="5400" dirty="0"/>
              <a:t>       1</a:t>
            </a:r>
            <a:endParaRPr lang="en-US" sz="5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780237-4628-4889-A13E-A4920CD83B77}"/>
              </a:ext>
            </a:extLst>
          </p:cNvPr>
          <p:cNvSpPr txBox="1"/>
          <p:nvPr/>
        </p:nvSpPr>
        <p:spPr>
          <a:xfrm>
            <a:off x="5291572" y="2189585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Ô cửa số 2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210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B3CB262C-4042-467F-A046-091936E57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05678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12B440-FC3C-45EE-9974-3651333CBBAA}"/>
              </a:ext>
            </a:extLst>
          </p:cNvPr>
          <p:cNvSpPr/>
          <p:nvPr/>
        </p:nvSpPr>
        <p:spPr>
          <a:xfrm>
            <a:off x="1403648" y="836712"/>
            <a:ext cx="6479588" cy="53285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029DD0-2AB7-4588-83C5-3E09C0D5DE2D}"/>
              </a:ext>
            </a:extLst>
          </p:cNvPr>
          <p:cNvSpPr txBox="1"/>
          <p:nvPr/>
        </p:nvSpPr>
        <p:spPr>
          <a:xfrm>
            <a:off x="3275856" y="2420888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/>
              <a:t>Ô cửa số </a:t>
            </a:r>
          </a:p>
          <a:p>
            <a:pPr algn="just"/>
            <a:r>
              <a:rPr lang="vi-VN" sz="5400" dirty="0"/>
              <a:t>       1</a:t>
            </a:r>
            <a:endParaRPr lang="en-US" sz="5400" dirty="0"/>
          </a:p>
        </p:txBody>
      </p:sp>
      <p:pic>
        <p:nvPicPr>
          <p:cNvPr id="4" name="đồng hồ đếm ngược 5 giây có âm thanh">
            <a:hlinkClick r:id="" action="ppaction://media"/>
            <a:extLst>
              <a:ext uri="{FF2B5EF4-FFF2-40B4-BE49-F238E27FC236}">
                <a16:creationId xmlns:a16="http://schemas.microsoft.com/office/drawing/2014/main" id="{F5D4580C-12E4-4140-AC35-49E4E5D5D1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8676456" y="6021286"/>
            <a:ext cx="467544" cy="648363"/>
          </a:xfrm>
          <a:prstGeom prst="rect">
            <a:avLst/>
          </a:prstGeom>
        </p:spPr>
      </p:pic>
      <p:pic>
        <p:nvPicPr>
          <p:cNvPr id="5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4B3BDD4-2127-4AF6-B1D4-6EC1F518D0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8064" y="6347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37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CEB39-53C6-4727-AFD6-CCF46BB23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84245"/>
            <a:ext cx="6048672" cy="548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01AA9D-218F-484F-85FE-A4928338B22C}"/>
              </a:ext>
            </a:extLst>
          </p:cNvPr>
          <p:cNvSpPr/>
          <p:nvPr/>
        </p:nvSpPr>
        <p:spPr>
          <a:xfrm>
            <a:off x="1180906" y="649964"/>
            <a:ext cx="6408712" cy="55237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F679DF-0577-4B2D-BCB2-3FDEA655D4D0}"/>
              </a:ext>
            </a:extLst>
          </p:cNvPr>
          <p:cNvSpPr txBox="1"/>
          <p:nvPr/>
        </p:nvSpPr>
        <p:spPr>
          <a:xfrm>
            <a:off x="2771800" y="2551836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Ô cửa số 2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3" name="đồng hồ đếm ngược 5 giây có âm thanh">
            <a:hlinkClick r:id="" action="ppaction://media"/>
            <a:extLst>
              <a:ext uri="{FF2B5EF4-FFF2-40B4-BE49-F238E27FC236}">
                <a16:creationId xmlns:a16="http://schemas.microsoft.com/office/drawing/2014/main" id="{DC37F20C-38F0-4114-8EA3-45E32775EC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04448" y="6480373"/>
            <a:ext cx="467544" cy="411510"/>
          </a:xfrm>
          <a:prstGeom prst="rect">
            <a:avLst/>
          </a:prstGeom>
        </p:spPr>
      </p:pic>
      <p:pic>
        <p:nvPicPr>
          <p:cNvPr id="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5BACCE6-2FA7-4663-975F-05DE12C0D6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32240" y="6381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8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E40E4095-4D77-45E0-B5F6-7E49F2C89D7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7E41D70C-21CF-42AB-B49E-AFEC3FA3E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626D2C-2128-42E1-B6E5-16BB67727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20" y="2125699"/>
            <a:ext cx="5400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Hát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vịt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”</a:t>
            </a:r>
            <a:endParaRPr lang="vi-VN" altLang="en-US" sz="4400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F7DD512-75A0-41EC-8F7F-00DC3C8CF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336" y="1124742"/>
            <a:ext cx="465732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THÚC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MotConVit-BeMinhVy-6898418">
            <a:hlinkClick r:id="" action="ppaction://media"/>
            <a:extLst>
              <a:ext uri="{FF2B5EF4-FFF2-40B4-BE49-F238E27FC236}">
                <a16:creationId xmlns:a16="http://schemas.microsoft.com/office/drawing/2014/main" id="{63516AA6-C444-4D21-8FB7-F88A8B884F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65" end="157891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5343" y="46134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E36890-2B76-47D6-BA1F-8E7A52B0D5B8}"/>
              </a:ext>
            </a:extLst>
          </p:cNvPr>
          <p:cNvSpPr txBox="1"/>
          <p:nvPr/>
        </p:nvSpPr>
        <p:spPr>
          <a:xfrm>
            <a:off x="53752" y="620688"/>
            <a:ext cx="903649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I. Mục đích </a:t>
            </a:r>
            <a:r>
              <a:rPr lang="vi-VN" sz="24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vi-VN" sz="2400" b="1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 yêu cầu</a:t>
            </a:r>
            <a:endParaRPr lang="vi-VN" sz="24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1. Kiến thức</a:t>
            </a:r>
            <a:endParaRPr lang="vi-VN" sz="24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Trẻ nhận biết một số đặc điểm, nói đúng tên con gà trống, con vịt.</a:t>
            </a:r>
            <a:endParaRPr lang="vi-VN" sz="24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Trẻ biết con gà trống, con vịt là những con vật nuôi trong gia đình.</a:t>
            </a:r>
            <a:endParaRPr lang="vi-VN" sz="24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2. Kỹ năng</a:t>
            </a:r>
            <a:endParaRPr lang="vi-VN" sz="24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Phát triển ngôn ngữ cho trẻ.</a:t>
            </a:r>
            <a:endParaRPr lang="vi-VN" sz="24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Trả lời được câu hỏi của cô.</a:t>
            </a:r>
            <a:endParaRPr lang="vi-VN" sz="24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3. Thái độ</a:t>
            </a:r>
            <a:endParaRPr lang="vi-VN" sz="24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Trẻ biết yêu quý các con vật, biết lợi ích  và cách chăm sóc, bảo vệ chúng.</a:t>
            </a:r>
            <a:endParaRPr lang="vi-VN" sz="24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en-US" sz="2400" b="1" i="0" dirty="0">
              <a:solidFill>
                <a:srgbClr val="3C3C3C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vi-VN" sz="2400" b="1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II. Chuẩn bị</a:t>
            </a:r>
            <a:endParaRPr lang="vi-VN" sz="24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vi-VN" sz="24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Hình ảnh con gà trống, gà mái, con vị</a:t>
            </a:r>
            <a:r>
              <a:rPr lang="en-US" sz="2400" dirty="0">
                <a:solidFill>
                  <a:srgbClr val="3C3C3C"/>
                </a:solidFill>
                <a:latin typeface="Times New Roman" panose="02020603050405020304" pitchFamily="18" charset="0"/>
              </a:rPr>
              <a:t>t.</a:t>
            </a:r>
          </a:p>
          <a:p>
            <a:pPr marL="342900" indent="-342900" algn="just">
              <a:buFontTx/>
              <a:buChar char="-"/>
            </a:pPr>
            <a:r>
              <a:rPr lang="en-US" sz="24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Nhạc</a:t>
            </a:r>
            <a:r>
              <a:rPr lang="en-US" sz="24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sz="24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hát</a:t>
            </a:r>
            <a:r>
              <a:rPr lang="en-US" sz="24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: “</a:t>
            </a:r>
            <a:r>
              <a:rPr lang="en-US" sz="24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Gà</a:t>
            </a:r>
            <a:r>
              <a:rPr lang="en-US" sz="24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trống</a:t>
            </a:r>
            <a:r>
              <a:rPr lang="en-US" sz="24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mèo</a:t>
            </a:r>
            <a:r>
              <a:rPr lang="en-US" sz="24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con </a:t>
            </a:r>
            <a:r>
              <a:rPr lang="en-US" sz="24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và</a:t>
            </a:r>
            <a:r>
              <a:rPr lang="en-US" sz="24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cún</a:t>
            </a:r>
            <a:r>
              <a:rPr lang="en-US" sz="24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con”, “</a:t>
            </a:r>
            <a:r>
              <a:rPr lang="en-US" sz="24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Một</a:t>
            </a:r>
            <a:r>
              <a:rPr lang="en-US" sz="24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con </a:t>
            </a:r>
            <a:r>
              <a:rPr lang="en-US" sz="24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vịt</a:t>
            </a:r>
            <a:r>
              <a:rPr lang="en-US" sz="24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”.</a:t>
            </a:r>
            <a:endParaRPr lang="vi-VN" sz="24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en-US" sz="24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4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Rổ nhựa nhỏ, lô tô con gà trống, vịt cho cô và trẻ.</a:t>
            </a:r>
            <a:endParaRPr lang="vi-VN" sz="24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943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LGG_2002[1]">
            <a:extLst>
              <a:ext uri="{FF2B5EF4-FFF2-40B4-BE49-F238E27FC236}">
                <a16:creationId xmlns:a16="http://schemas.microsoft.com/office/drawing/2014/main" id="{00B972D9-13A3-4355-BE28-7A664015B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6">
            <a:extLst>
              <a:ext uri="{FF2B5EF4-FFF2-40B4-BE49-F238E27FC236}">
                <a16:creationId xmlns:a16="http://schemas.microsoft.com/office/drawing/2014/main" id="{DC683F17-7DD5-4BB1-BE90-A7BB72435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011" y="1039505"/>
            <a:ext cx="4657328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III.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TIẾN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HÀNH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ỔN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CHỨC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00" name="Picture 13" descr="29">
            <a:extLst>
              <a:ext uri="{FF2B5EF4-FFF2-40B4-BE49-F238E27FC236}">
                <a16:creationId xmlns:a16="http://schemas.microsoft.com/office/drawing/2014/main" id="{BB668300-209E-4458-AA26-2EDA610A9E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3" descr="29">
            <a:extLst>
              <a:ext uri="{FF2B5EF4-FFF2-40B4-BE49-F238E27FC236}">
                <a16:creationId xmlns:a16="http://schemas.microsoft.com/office/drawing/2014/main" id="{3F974BFD-ACCD-4D68-B287-1A73F31468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Bellcoll">
            <a:extLst>
              <a:ext uri="{FF2B5EF4-FFF2-40B4-BE49-F238E27FC236}">
                <a16:creationId xmlns:a16="http://schemas.microsoft.com/office/drawing/2014/main" id="{72E52537-4B82-4B82-BC59-8078135459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96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11BC52-F117-46EE-8F4D-CA0BB8A942BD}"/>
              </a:ext>
            </a:extLst>
          </p:cNvPr>
          <p:cNvSpPr/>
          <p:nvPr/>
        </p:nvSpPr>
        <p:spPr>
          <a:xfrm>
            <a:off x="1298510" y="2578735"/>
            <a:ext cx="3733732" cy="746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và vận động bài hát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trống mèo con và cún con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GaTrongMeoConVaCunCon-BeThaoVan-6929196 (mp3cut.net)">
            <a:hlinkClick r:id="" action="ppaction://media"/>
            <a:extLst>
              <a:ext uri="{FF2B5EF4-FFF2-40B4-BE49-F238E27FC236}">
                <a16:creationId xmlns:a16="http://schemas.microsoft.com/office/drawing/2014/main" id="{BA22C3CC-179C-4F11-B546-968EE8124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5776" y="609600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673F2D-F0E3-48C8-B610-B093B78BB9A5}"/>
              </a:ext>
            </a:extLst>
          </p:cNvPr>
          <p:cNvSpPr txBox="1"/>
          <p:nvPr/>
        </p:nvSpPr>
        <p:spPr>
          <a:xfrm>
            <a:off x="1298510" y="3325505"/>
            <a:ext cx="57272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0" i="0" dirty="0">
                <a:effectLst/>
                <a:latin typeface="Times New Roman" panose="02020603050405020304" pitchFamily="18" charset="0"/>
              </a:rPr>
              <a:t>- </a:t>
            </a:r>
            <a:r>
              <a:rPr lang="en-US" sz="1800" b="0" i="0" dirty="0" err="1">
                <a:effectLst/>
                <a:latin typeface="Times New Roman" panose="02020603050405020304" pitchFamily="18" charset="0"/>
              </a:rPr>
              <a:t>Các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 con </a:t>
            </a:r>
            <a:r>
              <a:rPr lang="en-US" sz="1800" b="0" i="0" dirty="0" err="1">
                <a:effectLst/>
                <a:latin typeface="Times New Roman" panose="02020603050405020304" pitchFamily="18" charset="0"/>
              </a:rPr>
              <a:t>vừa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</a:rPr>
              <a:t>hát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</a:rPr>
              <a:t>bài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</a:rPr>
              <a:t>hát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</a:rPr>
              <a:t>nói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</a:rPr>
              <a:t>về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 con </a:t>
            </a:r>
            <a:r>
              <a:rPr lang="en-US" sz="1800" b="0" i="0" dirty="0" err="1">
                <a:effectLst/>
                <a:latin typeface="Times New Roman" panose="02020603050405020304" pitchFamily="18" charset="0"/>
              </a:rPr>
              <a:t>vật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</a:rPr>
              <a:t>gì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?  </a:t>
            </a:r>
          </a:p>
          <a:p>
            <a:pPr algn="just"/>
            <a:endParaRPr lang="en-US" sz="1800" b="0" i="0" dirty="0"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</a:rPr>
              <a:t>-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</a:rPr>
              <a:t>Đó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</a:rPr>
              <a:t>là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</a:rPr>
              <a:t>những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 con </a:t>
            </a:r>
            <a:r>
              <a:rPr lang="en-US" sz="1800" b="0" i="0" dirty="0" err="1">
                <a:effectLst/>
                <a:latin typeface="Times New Roman" panose="02020603050405020304" pitchFamily="18" charset="0"/>
              </a:rPr>
              <a:t>vật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</a:rPr>
              <a:t>sống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 ở </a:t>
            </a:r>
            <a:r>
              <a:rPr lang="en-US" sz="1800" b="0" i="0" dirty="0" err="1">
                <a:effectLst/>
                <a:latin typeface="Times New Roman" panose="02020603050405020304" pitchFamily="18" charset="0"/>
              </a:rPr>
              <a:t>đâu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?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</a:rPr>
              <a:t>-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</a:rPr>
              <a:t>Trong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</a:rPr>
              <a:t>gia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</a:rPr>
              <a:t>đình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</a:rPr>
              <a:t>còn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</a:rPr>
              <a:t>có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</a:rPr>
              <a:t>những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 con </a:t>
            </a:r>
            <a:r>
              <a:rPr lang="en-US" sz="1800" b="0" i="0" dirty="0" err="1">
                <a:effectLst/>
                <a:latin typeface="Times New Roman" panose="02020603050405020304" pitchFamily="18" charset="0"/>
              </a:rPr>
              <a:t>gì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</a:rPr>
              <a:t>nữa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?</a:t>
            </a:r>
            <a:endParaRPr lang="en-US" b="0" i="0" dirty="0"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LGG_2002[1]">
            <a:extLst>
              <a:ext uri="{FF2B5EF4-FFF2-40B4-BE49-F238E27FC236}">
                <a16:creationId xmlns:a16="http://schemas.microsoft.com/office/drawing/2014/main" id="{A3AA7E91-0B55-4FB0-BE17-9E1E9D28D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7">
            <a:extLst>
              <a:ext uri="{FF2B5EF4-FFF2-40B4-BE49-F238E27FC236}">
                <a16:creationId xmlns:a16="http://schemas.microsoft.com/office/drawing/2014/main" id="{B843F98B-B32F-4EBA-BE27-E30187B780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8">
            <a:extLst>
              <a:ext uri="{FF2B5EF4-FFF2-40B4-BE49-F238E27FC236}">
                <a16:creationId xmlns:a16="http://schemas.microsoft.com/office/drawing/2014/main" id="{B696F8D4-2EEF-4E00-A99A-2E3B635E08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257800"/>
            <a:ext cx="1447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>
            <a:extLst>
              <a:ext uri="{FF2B5EF4-FFF2-40B4-BE49-F238E27FC236}">
                <a16:creationId xmlns:a16="http://schemas.microsoft.com/office/drawing/2014/main" id="{D781FA24-ED6A-4AE3-A3D2-99DF350535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>
            <a:extLst>
              <a:ext uri="{FF2B5EF4-FFF2-40B4-BE49-F238E27FC236}">
                <a16:creationId xmlns:a16="http://schemas.microsoft.com/office/drawing/2014/main" id="{402F0200-C1A9-474F-AECC-B6BAFCA28E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133975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CC7CF697-DB5E-407B-BC77-993EED51D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376" y="2066925"/>
            <a:ext cx="404209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TIẾN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HÀNH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F8F05F-4B5E-4568-AD7C-702EE18F92BD}"/>
              </a:ext>
            </a:extLst>
          </p:cNvPr>
          <p:cNvSpPr txBox="1"/>
          <p:nvPr/>
        </p:nvSpPr>
        <p:spPr>
          <a:xfrm>
            <a:off x="1475656" y="3032498"/>
            <a:ext cx="4674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latin typeface="Times New Roman" panose="02020603050405020304" pitchFamily="18" charset="0"/>
              </a:rPr>
              <a:t>a.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Nhận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biết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con </a:t>
            </a:r>
            <a:r>
              <a:rPr lang="vi-VN" altLang="en-US" sz="2800" b="1" i="1" dirty="0">
                <a:latin typeface="Times New Roman" panose="02020603050405020304" pitchFamily="18" charset="0"/>
              </a:rPr>
              <a:t>gà trống </a:t>
            </a:r>
            <a:endParaRPr lang="en-US" altLang="en-US" sz="2800" b="1" i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76C534-06BE-4C38-A725-DE62976F75FC}"/>
              </a:ext>
            </a:extLst>
          </p:cNvPr>
          <p:cNvSpPr txBox="1"/>
          <p:nvPr/>
        </p:nvSpPr>
        <p:spPr>
          <a:xfrm>
            <a:off x="2843808" y="5651180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tx2"/>
                </a:solidFill>
              </a:rPr>
              <a:t>Con gà trống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B0F0595-CB35-431A-805D-118577C66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98934"/>
            <a:ext cx="7416824" cy="51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C9FD3C-D7B0-4E93-860E-0B74CB755425}"/>
              </a:ext>
            </a:extLst>
          </p:cNvPr>
          <p:cNvSpPr txBox="1"/>
          <p:nvPr/>
        </p:nvSpPr>
        <p:spPr>
          <a:xfrm>
            <a:off x="3491880" y="268101"/>
            <a:ext cx="2268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915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>
            <a:extLst>
              <a:ext uri="{FF2B5EF4-FFF2-40B4-BE49-F238E27FC236}">
                <a16:creationId xmlns:a16="http://schemas.microsoft.com/office/drawing/2014/main" id="{D343A478-985F-49E9-A17F-8646BEF10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838200"/>
            <a:ext cx="584835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78" name="Group 18">
            <a:extLst>
              <a:ext uri="{FF2B5EF4-FFF2-40B4-BE49-F238E27FC236}">
                <a16:creationId xmlns:a16="http://schemas.microsoft.com/office/drawing/2014/main" id="{0183E79C-590C-4D59-B925-B6DA1D1E7860}"/>
              </a:ext>
            </a:extLst>
          </p:cNvPr>
          <p:cNvGrpSpPr>
            <a:grpSpLocks/>
          </p:cNvGrpSpPr>
          <p:nvPr/>
        </p:nvGrpSpPr>
        <p:grpSpPr bwMode="auto">
          <a:xfrm>
            <a:off x="5029200" y="1752600"/>
            <a:ext cx="2286000" cy="762000"/>
            <a:chOff x="3072" y="816"/>
            <a:chExt cx="1248" cy="432"/>
          </a:xfrm>
        </p:grpSpPr>
        <p:sp>
          <p:nvSpPr>
            <p:cNvPr id="15368" name="AutoShape 8">
              <a:extLst>
                <a:ext uri="{FF2B5EF4-FFF2-40B4-BE49-F238E27FC236}">
                  <a16:creationId xmlns:a16="http://schemas.microsoft.com/office/drawing/2014/main" id="{17DC8B79-686E-4ED1-ACCD-73F28B861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816"/>
              <a:ext cx="1248" cy="432"/>
            </a:xfrm>
            <a:prstGeom prst="wedgeRoundRectCallout">
              <a:avLst>
                <a:gd name="adj1" fmla="val -79245"/>
                <a:gd name="adj2" fmla="val 211343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vi-VN" altLang="en-US"/>
            </a:p>
          </p:txBody>
        </p:sp>
        <p:sp>
          <p:nvSpPr>
            <p:cNvPr id="15369" name="Rectangle 9">
              <a:extLst>
                <a:ext uri="{FF2B5EF4-FFF2-40B4-BE49-F238E27FC236}">
                  <a16:creationId xmlns:a16="http://schemas.microsoft.com/office/drawing/2014/main" id="{8024B29C-E17A-44D4-922C-EB4C9FDC4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862"/>
              <a:ext cx="1129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vi-VN" altLang="en-US" sz="3200" dirty="0">
                  <a:latin typeface=".VnAvant" panose="020B7200000000000000" pitchFamily="34" charset="0"/>
                </a:rPr>
                <a:t>Phần m</a:t>
              </a:r>
              <a:r>
                <a:rPr lang="en-US" altLang="en-US" sz="3200" dirty="0" err="1">
                  <a:latin typeface=".VnAvant" panose="020B7200000000000000" pitchFamily="34" charset="0"/>
                </a:rPr>
                <a:t>ình</a:t>
              </a:r>
              <a:r>
                <a:rPr lang="en-US" altLang="en-US" sz="3200" dirty="0"/>
                <a:t> </a:t>
              </a:r>
              <a:endParaRPr lang="vi-VN" altLang="en-US" sz="3200" dirty="0"/>
            </a:p>
          </p:txBody>
        </p:sp>
      </p:grpSp>
      <p:grpSp>
        <p:nvGrpSpPr>
          <p:cNvPr id="15373" name="Group 13">
            <a:extLst>
              <a:ext uri="{FF2B5EF4-FFF2-40B4-BE49-F238E27FC236}">
                <a16:creationId xmlns:a16="http://schemas.microsoft.com/office/drawing/2014/main" id="{80D06C9D-059F-44D2-ABE8-DDCF72C5EC4B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4648200"/>
            <a:ext cx="2260600" cy="914400"/>
            <a:chOff x="528" y="2496"/>
            <a:chExt cx="1424" cy="432"/>
          </a:xfrm>
        </p:grpSpPr>
        <p:sp>
          <p:nvSpPr>
            <p:cNvPr id="15371" name="AutoShape 11">
              <a:extLst>
                <a:ext uri="{FF2B5EF4-FFF2-40B4-BE49-F238E27FC236}">
                  <a16:creationId xmlns:a16="http://schemas.microsoft.com/office/drawing/2014/main" id="{35AC4751-995C-4E16-975E-6CEBB550B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496"/>
              <a:ext cx="1248" cy="432"/>
            </a:xfrm>
            <a:prstGeom prst="wedgeRoundRectCallout">
              <a:avLst>
                <a:gd name="adj1" fmla="val 109375"/>
                <a:gd name="adj2" fmla="val 7060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vi-VN" altLang="en-US"/>
            </a:p>
          </p:txBody>
        </p:sp>
        <p:sp>
          <p:nvSpPr>
            <p:cNvPr id="15372" name="Rectangle 12">
              <a:extLst>
                <a:ext uri="{FF2B5EF4-FFF2-40B4-BE49-F238E27FC236}">
                  <a16:creationId xmlns:a16="http://schemas.microsoft.com/office/drawing/2014/main" id="{B5E68CEE-8932-46B8-A316-2B840C5E9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544"/>
              <a:ext cx="1424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vi-VN" altLang="en-US" sz="3200" dirty="0"/>
                <a:t>Phần c</a:t>
              </a:r>
              <a:r>
                <a:rPr lang="en-US" altLang="en-US" sz="3200" dirty="0" err="1"/>
                <a:t>hân</a:t>
              </a:r>
              <a:r>
                <a:rPr lang="en-US" altLang="en-US" sz="3200" dirty="0"/>
                <a:t> </a:t>
              </a:r>
              <a:endParaRPr lang="vi-VN" altLang="en-US" sz="3200" dirty="0"/>
            </a:p>
          </p:txBody>
        </p:sp>
      </p:grpSp>
      <p:grpSp>
        <p:nvGrpSpPr>
          <p:cNvPr id="15379" name="Group 19">
            <a:extLst>
              <a:ext uri="{FF2B5EF4-FFF2-40B4-BE49-F238E27FC236}">
                <a16:creationId xmlns:a16="http://schemas.microsoft.com/office/drawing/2014/main" id="{C5CDCBF8-A0A3-45CD-BF59-9FF486682B17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2895600"/>
            <a:ext cx="2495550" cy="762000"/>
            <a:chOff x="4032" y="1392"/>
            <a:chExt cx="1542" cy="432"/>
          </a:xfrm>
        </p:grpSpPr>
        <p:sp>
          <p:nvSpPr>
            <p:cNvPr id="15375" name="AutoShape 15">
              <a:extLst>
                <a:ext uri="{FF2B5EF4-FFF2-40B4-BE49-F238E27FC236}">
                  <a16:creationId xmlns:a16="http://schemas.microsoft.com/office/drawing/2014/main" id="{66EE8168-7E90-484A-BB22-1624F8A97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392"/>
              <a:ext cx="1248" cy="432"/>
            </a:xfrm>
            <a:prstGeom prst="wedgeRoundRectCallout">
              <a:avLst>
                <a:gd name="adj1" fmla="val -71556"/>
                <a:gd name="adj2" fmla="val 122454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vi-VN" altLang="en-US" dirty="0"/>
            </a:p>
          </p:txBody>
        </p:sp>
        <p:sp>
          <p:nvSpPr>
            <p:cNvPr id="15376" name="Rectangle 16">
              <a:extLst>
                <a:ext uri="{FF2B5EF4-FFF2-40B4-BE49-F238E27FC236}">
                  <a16:creationId xmlns:a16="http://schemas.microsoft.com/office/drawing/2014/main" id="{D7DBBC82-567C-48FC-AF1F-43B718907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440"/>
              <a:ext cx="1542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vi-VN" altLang="en-US" sz="3200" dirty="0"/>
                <a:t>Phần đ</a:t>
              </a:r>
              <a:r>
                <a:rPr lang="en-US" altLang="en-US" sz="3200" dirty="0" err="1"/>
                <a:t>uôi</a:t>
              </a:r>
              <a:r>
                <a:rPr lang="en-US" altLang="en-US" sz="3200" dirty="0"/>
                <a:t> </a:t>
              </a:r>
              <a:endParaRPr lang="vi-VN" altLang="en-US" sz="3200" dirty="0"/>
            </a:p>
          </p:txBody>
        </p:sp>
      </p:grpSp>
      <p:grpSp>
        <p:nvGrpSpPr>
          <p:cNvPr id="15384" name="Group 24">
            <a:extLst>
              <a:ext uri="{FF2B5EF4-FFF2-40B4-BE49-F238E27FC236}">
                <a16:creationId xmlns:a16="http://schemas.microsoft.com/office/drawing/2014/main" id="{E1C97B91-92FE-4E89-90E5-5F9FA47DB1EC}"/>
              </a:ext>
            </a:extLst>
          </p:cNvPr>
          <p:cNvGrpSpPr>
            <a:grpSpLocks/>
          </p:cNvGrpSpPr>
          <p:nvPr/>
        </p:nvGrpSpPr>
        <p:grpSpPr bwMode="auto">
          <a:xfrm>
            <a:off x="0" y="1236739"/>
            <a:ext cx="1826736" cy="750888"/>
            <a:chOff x="573" y="2736"/>
            <a:chExt cx="1268" cy="473"/>
          </a:xfrm>
        </p:grpSpPr>
        <p:sp>
          <p:nvSpPr>
            <p:cNvPr id="15385" name="AutoShape 25">
              <a:extLst>
                <a:ext uri="{FF2B5EF4-FFF2-40B4-BE49-F238E27FC236}">
                  <a16:creationId xmlns:a16="http://schemas.microsoft.com/office/drawing/2014/main" id="{FE416A13-98EA-4070-A68E-AFDAD0E87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" y="2777"/>
              <a:ext cx="1248" cy="432"/>
            </a:xfrm>
            <a:prstGeom prst="wedgeRoundRectCallout">
              <a:avLst>
                <a:gd name="adj1" fmla="val 109375"/>
                <a:gd name="adj2" fmla="val 7060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vi-VN" altLang="en-US"/>
            </a:p>
          </p:txBody>
        </p:sp>
        <p:sp>
          <p:nvSpPr>
            <p:cNvPr id="15386" name="Rectangle 26">
              <a:extLst>
                <a:ext uri="{FF2B5EF4-FFF2-40B4-BE49-F238E27FC236}">
                  <a16:creationId xmlns:a16="http://schemas.microsoft.com/office/drawing/2014/main" id="{C37BEDFD-0611-4F2F-8D3C-5FB9A5050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" y="2736"/>
              <a:ext cx="124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vi-VN" altLang="en-US" sz="3200" dirty="0">
                  <a:latin typeface=".VnAvant" panose="020B7200000000000000" pitchFamily="34" charset="0"/>
                </a:rPr>
                <a:t>Phần đầu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6E2ACDA-6221-409B-97DA-CF090FE76EC1}"/>
              </a:ext>
            </a:extLst>
          </p:cNvPr>
          <p:cNvSpPr txBox="1"/>
          <p:nvPr/>
        </p:nvSpPr>
        <p:spPr>
          <a:xfrm>
            <a:off x="2267744" y="268101"/>
            <a:ext cx="4680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LGG_2002[1]">
            <a:extLst>
              <a:ext uri="{FF2B5EF4-FFF2-40B4-BE49-F238E27FC236}">
                <a16:creationId xmlns:a16="http://schemas.microsoft.com/office/drawing/2014/main" id="{D54C2804-429D-4385-A8AA-431322678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8">
            <a:extLst>
              <a:ext uri="{FF2B5EF4-FFF2-40B4-BE49-F238E27FC236}">
                <a16:creationId xmlns:a16="http://schemas.microsoft.com/office/drawing/2014/main" id="{F1661F83-98B3-461E-B629-DED5108FD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73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>
            <a:extLst>
              <a:ext uri="{FF2B5EF4-FFF2-40B4-BE49-F238E27FC236}">
                <a16:creationId xmlns:a16="http://schemas.microsoft.com/office/drawing/2014/main" id="{F1163ABA-74E2-455A-9A75-D20AE22594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0"/>
            <a:ext cx="18573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Bellcoll">
            <a:extLst>
              <a:ext uri="{FF2B5EF4-FFF2-40B4-BE49-F238E27FC236}">
                <a16:creationId xmlns:a16="http://schemas.microsoft.com/office/drawing/2014/main" id="{303CA0F3-5BF1-48A0-A454-DB2656ABF2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96000"/>
            <a:ext cx="160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9FC787-1B22-4E32-A5EA-4181AE866FD6}"/>
              </a:ext>
            </a:extLst>
          </p:cNvPr>
          <p:cNvSpPr txBox="1"/>
          <p:nvPr/>
        </p:nvSpPr>
        <p:spPr>
          <a:xfrm>
            <a:off x="1475656" y="2636912"/>
            <a:ext cx="3096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latin typeface="Times New Roman" panose="02020603050405020304" pitchFamily="18" charset="0"/>
              </a:rPr>
              <a:t>b.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Nhận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biết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con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vịt</a:t>
            </a:r>
            <a:endParaRPr lang="en-US" altLang="en-US" sz="2800" b="1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23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CEB39-53C6-4727-AFD6-CCF46BB23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2" y="-7519"/>
            <a:ext cx="9144000" cy="598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4B1412-33C0-4B57-AF74-7772F54E6898}"/>
              </a:ext>
            </a:extLst>
          </p:cNvPr>
          <p:cNvSpPr txBox="1"/>
          <p:nvPr/>
        </p:nvSpPr>
        <p:spPr>
          <a:xfrm>
            <a:off x="3779912" y="6038189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Con vịt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D048BB-4AFC-44F9-AFA8-FD953427A465}"/>
              </a:ext>
            </a:extLst>
          </p:cNvPr>
          <p:cNvSpPr txBox="1"/>
          <p:nvPr/>
        </p:nvSpPr>
        <p:spPr>
          <a:xfrm>
            <a:off x="3275856" y="174803"/>
            <a:ext cx="2268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307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188238F-0F5D-4EF7-B2E8-13910B9ABD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`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E8FB0333-B7BE-4C33-A578-92A378D9DF5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620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4585" name="Group 9">
            <a:extLst>
              <a:ext uri="{FF2B5EF4-FFF2-40B4-BE49-F238E27FC236}">
                <a16:creationId xmlns:a16="http://schemas.microsoft.com/office/drawing/2014/main" id="{F6E37D7D-9765-43DF-A644-3146DD122BC1}"/>
              </a:ext>
            </a:extLst>
          </p:cNvPr>
          <p:cNvGrpSpPr>
            <a:grpSpLocks/>
          </p:cNvGrpSpPr>
          <p:nvPr/>
        </p:nvGrpSpPr>
        <p:grpSpPr bwMode="auto">
          <a:xfrm>
            <a:off x="2302886" y="1597415"/>
            <a:ext cx="2001838" cy="664452"/>
            <a:chOff x="1619" y="201"/>
            <a:chExt cx="1261" cy="471"/>
          </a:xfrm>
        </p:grpSpPr>
        <p:sp>
          <p:nvSpPr>
            <p:cNvPr id="24586" name="AutoShape 10">
              <a:extLst>
                <a:ext uri="{FF2B5EF4-FFF2-40B4-BE49-F238E27FC236}">
                  <a16:creationId xmlns:a16="http://schemas.microsoft.com/office/drawing/2014/main" id="{08CE7783-0951-4AED-A396-71D293633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40"/>
              <a:ext cx="1248" cy="432"/>
            </a:xfrm>
            <a:prstGeom prst="wedgeRoundRectCallout">
              <a:avLst>
                <a:gd name="adj1" fmla="val 26361"/>
                <a:gd name="adj2" fmla="val 28125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vi-VN" altLang="en-US">
                <a:latin typeface="+mj-lt"/>
              </a:endParaRPr>
            </a:p>
          </p:txBody>
        </p:sp>
        <p:sp>
          <p:nvSpPr>
            <p:cNvPr id="24587" name="Rectangle 11">
              <a:extLst>
                <a:ext uri="{FF2B5EF4-FFF2-40B4-BE49-F238E27FC236}">
                  <a16:creationId xmlns:a16="http://schemas.microsoft.com/office/drawing/2014/main" id="{56ECD1AD-6552-4425-834F-5E7D93CED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" y="201"/>
              <a:ext cx="1243" cy="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vi-VN" altLang="en-US" sz="3200" dirty="0">
                  <a:latin typeface="+mj-lt"/>
                </a:rPr>
                <a:t>Phần mì</a:t>
              </a:r>
              <a:r>
                <a:rPr lang="en-US" altLang="en-US" sz="3200" dirty="0" err="1">
                  <a:latin typeface="+mj-lt"/>
                </a:rPr>
                <a:t>nh</a:t>
              </a:r>
              <a:endParaRPr lang="vi-VN" altLang="en-US" sz="3200" dirty="0">
                <a:latin typeface="+mj-lt"/>
              </a:endParaRPr>
            </a:p>
          </p:txBody>
        </p:sp>
      </p:grpSp>
      <p:grpSp>
        <p:nvGrpSpPr>
          <p:cNvPr id="24588" name="Group 12">
            <a:extLst>
              <a:ext uri="{FF2B5EF4-FFF2-40B4-BE49-F238E27FC236}">
                <a16:creationId xmlns:a16="http://schemas.microsoft.com/office/drawing/2014/main" id="{E8CD0AF5-8CB2-4C0D-A9A3-C54D31BA376D}"/>
              </a:ext>
            </a:extLst>
          </p:cNvPr>
          <p:cNvGrpSpPr>
            <a:grpSpLocks/>
          </p:cNvGrpSpPr>
          <p:nvPr/>
        </p:nvGrpSpPr>
        <p:grpSpPr bwMode="auto">
          <a:xfrm>
            <a:off x="-1" y="2270919"/>
            <a:ext cx="2051721" cy="1077736"/>
            <a:chOff x="336" y="864"/>
            <a:chExt cx="1243" cy="611"/>
          </a:xfrm>
        </p:grpSpPr>
        <p:sp>
          <p:nvSpPr>
            <p:cNvPr id="24589" name="AutoShape 13">
              <a:extLst>
                <a:ext uri="{FF2B5EF4-FFF2-40B4-BE49-F238E27FC236}">
                  <a16:creationId xmlns:a16="http://schemas.microsoft.com/office/drawing/2014/main" id="{4D59AEC7-A4C2-4FF5-8F54-F0BD308E3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864"/>
              <a:ext cx="1243" cy="432"/>
            </a:xfrm>
            <a:prstGeom prst="wedgeRoundRectCallout">
              <a:avLst>
                <a:gd name="adj1" fmla="val 46677"/>
                <a:gd name="adj2" fmla="val 204965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vi-VN" altLang="en-US" sz="3200" dirty="0"/>
            </a:p>
          </p:txBody>
        </p:sp>
        <p:sp>
          <p:nvSpPr>
            <p:cNvPr id="24590" name="Rectangle 14">
              <a:extLst>
                <a:ext uri="{FF2B5EF4-FFF2-40B4-BE49-F238E27FC236}">
                  <a16:creationId xmlns:a16="http://schemas.microsoft.com/office/drawing/2014/main" id="{C316E9FB-57C5-4BC3-A915-D9AAA8E26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864"/>
              <a:ext cx="1147" cy="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vi-V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đ</a:t>
              </a:r>
              <a:r>
                <a:rPr lang="en-US" alt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uôi</a:t>
              </a:r>
              <a:endPara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591" name="Group 15">
            <a:extLst>
              <a:ext uri="{FF2B5EF4-FFF2-40B4-BE49-F238E27FC236}">
                <a16:creationId xmlns:a16="http://schemas.microsoft.com/office/drawing/2014/main" id="{CD6A011A-F5E8-4BBF-8259-2C3C49E5E7A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621364" y="6969"/>
            <a:ext cx="1666528" cy="548680"/>
            <a:chOff x="336" y="862"/>
            <a:chExt cx="1248" cy="434"/>
          </a:xfrm>
        </p:grpSpPr>
        <p:sp>
          <p:nvSpPr>
            <p:cNvPr id="24592" name="AutoShape 16">
              <a:extLst>
                <a:ext uri="{FF2B5EF4-FFF2-40B4-BE49-F238E27FC236}">
                  <a16:creationId xmlns:a16="http://schemas.microsoft.com/office/drawing/2014/main" id="{3D498260-308D-494B-BCC6-487269FC1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864"/>
              <a:ext cx="1248" cy="432"/>
            </a:xfrm>
            <a:prstGeom prst="wedgeRoundRectCallout">
              <a:avLst>
                <a:gd name="adj1" fmla="val 68619"/>
                <a:gd name="adj2" fmla="val 13904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vi-VN" altLang="en-US" dirty="0"/>
            </a:p>
          </p:txBody>
        </p:sp>
        <p:sp>
          <p:nvSpPr>
            <p:cNvPr id="24593" name="Rectangle 17">
              <a:extLst>
                <a:ext uri="{FF2B5EF4-FFF2-40B4-BE49-F238E27FC236}">
                  <a16:creationId xmlns:a16="http://schemas.microsoft.com/office/drawing/2014/main" id="{492A1B88-3F7A-4E08-ACBA-4BD6E8DB8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862"/>
              <a:ext cx="1136" cy="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vi-V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đầu</a:t>
              </a: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594" name="Group 18">
            <a:extLst>
              <a:ext uri="{FF2B5EF4-FFF2-40B4-BE49-F238E27FC236}">
                <a16:creationId xmlns:a16="http://schemas.microsoft.com/office/drawing/2014/main" id="{92625642-E47A-45CC-B26D-9011B7ED1E14}"/>
              </a:ext>
            </a:extLst>
          </p:cNvPr>
          <p:cNvGrpSpPr>
            <a:grpSpLocks/>
          </p:cNvGrpSpPr>
          <p:nvPr/>
        </p:nvGrpSpPr>
        <p:grpSpPr bwMode="auto">
          <a:xfrm>
            <a:off x="6516216" y="5821362"/>
            <a:ext cx="2088516" cy="762000"/>
            <a:chOff x="3699" y="2400"/>
            <a:chExt cx="1533" cy="432"/>
          </a:xfrm>
        </p:grpSpPr>
        <p:sp>
          <p:nvSpPr>
            <p:cNvPr id="24595" name="AutoShape 19">
              <a:extLst>
                <a:ext uri="{FF2B5EF4-FFF2-40B4-BE49-F238E27FC236}">
                  <a16:creationId xmlns:a16="http://schemas.microsoft.com/office/drawing/2014/main" id="{638D592A-2BAA-473C-A048-263D692CC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9" y="2400"/>
              <a:ext cx="1533" cy="432"/>
            </a:xfrm>
            <a:prstGeom prst="wedgeRoundRectCallout">
              <a:avLst>
                <a:gd name="adj1" fmla="val -140625"/>
                <a:gd name="adj2" fmla="val 4838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vi-VN" altLang="en-US"/>
            </a:p>
          </p:txBody>
        </p:sp>
        <p:sp>
          <p:nvSpPr>
            <p:cNvPr id="24596" name="Rectangle 20">
              <a:extLst>
                <a:ext uri="{FF2B5EF4-FFF2-40B4-BE49-F238E27FC236}">
                  <a16:creationId xmlns:a16="http://schemas.microsoft.com/office/drawing/2014/main" id="{B90861A8-DD5C-4579-AC86-A2726578F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2430"/>
              <a:ext cx="1382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vi-VN" altLang="en-US" sz="2800" dirty="0">
                  <a:latin typeface="+mj-lt"/>
                </a:rPr>
                <a:t>Phần c</a:t>
              </a:r>
              <a:r>
                <a:rPr lang="en-US" altLang="en-US" sz="2800" dirty="0" err="1">
                  <a:latin typeface="+mj-lt"/>
                </a:rPr>
                <a:t>hân</a:t>
              </a:r>
              <a:r>
                <a:rPr lang="en-US" altLang="en-US" sz="2800" dirty="0">
                  <a:latin typeface="+mj-lt"/>
                </a:rPr>
                <a:t> </a:t>
              </a:r>
              <a:endParaRPr lang="vi-VN" altLang="en-US" sz="2800" dirty="0">
                <a:latin typeface="+mj-lt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8149C60-849B-4C4B-B5C1-AD954F22E2F6}"/>
              </a:ext>
            </a:extLst>
          </p:cNvPr>
          <p:cNvSpPr txBox="1"/>
          <p:nvPr/>
        </p:nvSpPr>
        <p:spPr>
          <a:xfrm>
            <a:off x="126546" y="93984"/>
            <a:ext cx="4680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vịt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232E8F-E321-4B64-ADA7-DA6E36655D69}"/>
              </a:ext>
            </a:extLst>
          </p:cNvPr>
          <p:cNvSpPr txBox="1"/>
          <p:nvPr/>
        </p:nvSpPr>
        <p:spPr>
          <a:xfrm>
            <a:off x="68380" y="532893"/>
            <a:ext cx="5387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vịt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kêu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chước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kêu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vịt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433</Words>
  <Application>Microsoft Office PowerPoint</Application>
  <PresentationFormat>On-screen Show (4:3)</PresentationFormat>
  <Paragraphs>74</Paragraphs>
  <Slides>19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#9Slide03 AllRoundGothic</vt:lpstr>
      <vt:lpstr>#9Slide03 Arima Madurai Black</vt:lpstr>
      <vt:lpstr>.VnAvant</vt:lpstr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</dc:creator>
  <cp:lastModifiedBy>ASUS</cp:lastModifiedBy>
  <cp:revision>55</cp:revision>
  <dcterms:created xsi:type="dcterms:W3CDTF">2017-11-09T14:33:02Z</dcterms:created>
  <dcterms:modified xsi:type="dcterms:W3CDTF">2022-12-18T14:15:00Z</dcterms:modified>
</cp:coreProperties>
</file>