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 id="2147483666" r:id="rId3"/>
    <p:sldMasterId id="2147483670" r:id="rId4"/>
  </p:sldMasterIdLst>
  <p:notesMasterIdLst>
    <p:notesMasterId r:id="rId20"/>
  </p:notesMasterIdLst>
  <p:sldIdLst>
    <p:sldId id="555" r:id="rId5"/>
    <p:sldId id="584" r:id="rId6"/>
    <p:sldId id="585" r:id="rId7"/>
    <p:sldId id="557" r:id="rId8"/>
    <p:sldId id="559" r:id="rId9"/>
    <p:sldId id="529" r:id="rId10"/>
    <p:sldId id="536" r:id="rId11"/>
    <p:sldId id="538" r:id="rId12"/>
    <p:sldId id="575" r:id="rId13"/>
    <p:sldId id="578" r:id="rId14"/>
    <p:sldId id="579" r:id="rId15"/>
    <p:sldId id="586" r:id="rId16"/>
    <p:sldId id="580" r:id="rId17"/>
    <p:sldId id="581" r:id="rId18"/>
    <p:sldId id="583" r:id="rId19"/>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1200" kern="1200">
        <a:solidFill>
          <a:schemeClr val="tx1"/>
        </a:solidFill>
        <a:latin typeface="HP001 5H" pitchFamily="34" charset="0"/>
        <a:ea typeface="+mn-ea"/>
        <a:cs typeface="+mn-cs"/>
      </a:defRPr>
    </a:lvl1pPr>
    <a:lvl2pPr marL="457200" algn="l" rtl="0" fontAlgn="base">
      <a:spcBef>
        <a:spcPct val="0"/>
      </a:spcBef>
      <a:spcAft>
        <a:spcPct val="0"/>
      </a:spcAft>
      <a:defRPr sz="1200" kern="1200">
        <a:solidFill>
          <a:schemeClr val="tx1"/>
        </a:solidFill>
        <a:latin typeface="HP001 5H" pitchFamily="34" charset="0"/>
        <a:ea typeface="+mn-ea"/>
        <a:cs typeface="+mn-cs"/>
      </a:defRPr>
    </a:lvl2pPr>
    <a:lvl3pPr marL="914400" algn="l" rtl="0" fontAlgn="base">
      <a:spcBef>
        <a:spcPct val="0"/>
      </a:spcBef>
      <a:spcAft>
        <a:spcPct val="0"/>
      </a:spcAft>
      <a:defRPr sz="1200" kern="1200">
        <a:solidFill>
          <a:schemeClr val="tx1"/>
        </a:solidFill>
        <a:latin typeface="HP001 5H" pitchFamily="34" charset="0"/>
        <a:ea typeface="+mn-ea"/>
        <a:cs typeface="+mn-cs"/>
      </a:defRPr>
    </a:lvl3pPr>
    <a:lvl4pPr marL="1371600" algn="l" rtl="0" fontAlgn="base">
      <a:spcBef>
        <a:spcPct val="0"/>
      </a:spcBef>
      <a:spcAft>
        <a:spcPct val="0"/>
      </a:spcAft>
      <a:defRPr sz="1200" kern="1200">
        <a:solidFill>
          <a:schemeClr val="tx1"/>
        </a:solidFill>
        <a:latin typeface="HP001 5H" pitchFamily="34" charset="0"/>
        <a:ea typeface="+mn-ea"/>
        <a:cs typeface="+mn-cs"/>
      </a:defRPr>
    </a:lvl4pPr>
    <a:lvl5pPr marL="1828800" algn="l" rtl="0" fontAlgn="base">
      <a:spcBef>
        <a:spcPct val="0"/>
      </a:spcBef>
      <a:spcAft>
        <a:spcPct val="0"/>
      </a:spcAft>
      <a:defRPr sz="1200" kern="1200">
        <a:solidFill>
          <a:schemeClr val="tx1"/>
        </a:solidFill>
        <a:latin typeface="HP001 5H" pitchFamily="34" charset="0"/>
        <a:ea typeface="+mn-ea"/>
        <a:cs typeface="+mn-cs"/>
      </a:defRPr>
    </a:lvl5pPr>
    <a:lvl6pPr marL="2286000" algn="l" defTabSz="914400" rtl="0" eaLnBrk="1" latinLnBrk="0" hangingPunct="1">
      <a:defRPr sz="1200" kern="1200">
        <a:solidFill>
          <a:schemeClr val="tx1"/>
        </a:solidFill>
        <a:latin typeface="HP001 5H" pitchFamily="34" charset="0"/>
        <a:ea typeface="+mn-ea"/>
        <a:cs typeface="+mn-cs"/>
      </a:defRPr>
    </a:lvl6pPr>
    <a:lvl7pPr marL="2743200" algn="l" defTabSz="914400" rtl="0" eaLnBrk="1" latinLnBrk="0" hangingPunct="1">
      <a:defRPr sz="1200" kern="1200">
        <a:solidFill>
          <a:schemeClr val="tx1"/>
        </a:solidFill>
        <a:latin typeface="HP001 5H" pitchFamily="34" charset="0"/>
        <a:ea typeface="+mn-ea"/>
        <a:cs typeface="+mn-cs"/>
      </a:defRPr>
    </a:lvl7pPr>
    <a:lvl8pPr marL="3200400" algn="l" defTabSz="914400" rtl="0" eaLnBrk="1" latinLnBrk="0" hangingPunct="1">
      <a:defRPr sz="1200" kern="1200">
        <a:solidFill>
          <a:schemeClr val="tx1"/>
        </a:solidFill>
        <a:latin typeface="HP001 5H" pitchFamily="34" charset="0"/>
        <a:ea typeface="+mn-ea"/>
        <a:cs typeface="+mn-cs"/>
      </a:defRPr>
    </a:lvl8pPr>
    <a:lvl9pPr marL="3657600" algn="l" defTabSz="914400" rtl="0" eaLnBrk="1" latinLnBrk="0" hangingPunct="1">
      <a:defRPr sz="1200" kern="1200">
        <a:solidFill>
          <a:schemeClr val="tx1"/>
        </a:solidFill>
        <a:latin typeface="HP001 5H" pitchFamily="34" charset="0"/>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FF0066"/>
    <a:srgbClr val="005EA4"/>
    <a:srgbClr val="FF00FF"/>
    <a:srgbClr val="CC00CC"/>
    <a:srgbClr val="2DEB44"/>
    <a:srgbClr val="FFFFFF"/>
    <a:srgbClr val="00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86323" autoAdjust="0"/>
  </p:normalViewPr>
  <p:slideViewPr>
    <p:cSldViewPr>
      <p:cViewPr varScale="1">
        <p:scale>
          <a:sx n="95" d="100"/>
          <a:sy n="95" d="100"/>
        </p:scale>
        <p:origin x="1500" y="90"/>
      </p:cViewPr>
      <p:guideLst>
        <p:guide orient="horz" pos="2146"/>
        <p:guide pos="28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512C96-D1AE-4092-A738-F11B976F196B}" type="datetimeFigureOut">
              <a:rPr lang="en-US"/>
              <a:t>18-01-23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a:lvl1pPr>
          </a:lstStyle>
          <a:p>
            <a:fld id="{69CF24A8-BC87-4C63-98F4-CCF785985D14}" type="slidenum">
              <a:rPr lang="en-US" altLang="en-US"/>
              <a:t>‹#›</a:t>
            </a:fld>
            <a:endParaRPr lang="en-US" altLang="en-US"/>
          </a:p>
        </p:txBody>
      </p:sp>
    </p:spTree>
    <p:extLst>
      <p:ext uri="{BB962C8B-B14F-4D97-AF65-F5344CB8AC3E}">
        <p14:creationId xmlns:p14="http://schemas.microsoft.com/office/powerpoint/2010/main" val="218896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302C61-A480-44D6-B8C7-4CAB4B9239A8}" type="slidenum">
              <a:rPr lang="en-US" altLang="en-US"/>
              <a:t>‹#›</a:t>
            </a:fld>
            <a:endParaRPr lang="en-US" altLang="en-US"/>
          </a:p>
        </p:txBody>
      </p:sp>
    </p:spTree>
  </p:cSld>
  <p:clrMapOvr>
    <a:masterClrMapping/>
  </p:clrMapOvr>
  <p:transition advTm="3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F2E6DA-F211-48E9-8B45-EE606F924BF4}" type="slidenum">
              <a:rPr lang="en-US" altLang="en-US"/>
              <a:t>‹#›</a:t>
            </a:fld>
            <a:endParaRPr lang="en-US" altLang="en-US"/>
          </a:p>
        </p:txBody>
      </p:sp>
    </p:spTree>
  </p:cSld>
  <p:clrMapOvr>
    <a:masterClrMapping/>
  </p:clrMapOvr>
  <p:transition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D1721D-EB8F-40A7-B7C3-B08CE89A7391}" type="slidenum">
              <a:rPr lang="en-US" altLang="en-US"/>
              <a:t>‹#›</a:t>
            </a:fld>
            <a:endParaRPr lang="en-US" altLang="en-US"/>
          </a:p>
        </p:txBody>
      </p:sp>
    </p:spTree>
  </p:cSld>
  <p:clrMapOvr>
    <a:masterClrMapping/>
  </p:clrMapOvr>
  <p:transition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9B0F19B-AE4F-42B3-9AB8-302E00663E35}" type="slidenum">
              <a:rPr lang="en-US" altLang="en-US"/>
              <a:t>‹#›</a:t>
            </a:fld>
            <a:endParaRPr lang="en-US" altLang="en-US"/>
          </a:p>
        </p:txBody>
      </p:sp>
    </p:spTree>
  </p:cSld>
  <p:clrMapOvr>
    <a:masterClrMapping/>
  </p:clrMapOvr>
  <p:transition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a:xfrm>
            <a:off x="457200" y="6245225"/>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lvl="0" eaLnBrk="1" fontAlgn="base" hangingPunct="1"/>
            <a:fld id="{9A0DB2DC-4C9A-4742-B13C-FB6460FD3503}" type="slidenum">
              <a:rPr lang="vi-VN" altLang="en-US" strike="noStrike" noProof="1" dirty="0">
                <a:latin typeface="Arial" panose="020B0604020202020204" pitchFamily="34" charset="0"/>
                <a:ea typeface="+mn-ea"/>
                <a:cs typeface="+mn-cs"/>
              </a:rPr>
              <a:t>‹#›</a:t>
            </a:fld>
            <a:endParaRPr lang="vi-VN" altLang="en-US" strike="noStrike" noProof="1">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28D315-546F-45CD-B71B-7FC1EB5FF046}" type="slidenum">
              <a:rPr lang="en-US" altLang="en-US"/>
              <a:t>‹#›</a:t>
            </a:fld>
            <a:endParaRPr lang="en-US" altLang="en-US"/>
          </a:p>
        </p:txBody>
      </p:sp>
    </p:spTree>
  </p:cSld>
  <p:clrMapOvr>
    <a:masterClrMapping/>
  </p:clrMapOvr>
  <p:transition advTm="30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DE8A5-2E7C-4040-A2C7-1954CC268C59}" type="slidenum">
              <a:rPr lang="en-US" altLang="en-US"/>
              <a:t>‹#›</a:t>
            </a:fld>
            <a:endParaRPr lang="en-US" altLang="en-US"/>
          </a:p>
        </p:txBody>
      </p:sp>
    </p:spTree>
  </p:cSld>
  <p:clrMapOvr>
    <a:masterClrMapping/>
  </p:clrMapOvr>
  <p:transition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AE73F60-5D96-4BD9-9A9C-FECD8965448D}" type="slidenum">
              <a:rPr lang="en-US" altLang="en-US"/>
              <a:t>‹#›</a:t>
            </a:fld>
            <a:endParaRPr lang="en-US" altLang="en-US"/>
          </a:p>
        </p:txBody>
      </p:sp>
    </p:spTree>
  </p:cSld>
  <p:clrMapOvr>
    <a:masterClrMapping/>
  </p:clrMapOvr>
  <p:transition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8770CA-30E3-4214-95EF-C777D6AD372B}" type="slidenum">
              <a:rPr lang="en-US" altLang="en-US"/>
              <a:t>‹#›</a:t>
            </a:fld>
            <a:endParaRPr lang="en-US" altLang="en-US"/>
          </a:p>
        </p:txBody>
      </p:sp>
    </p:spTree>
  </p:cSld>
  <p:clrMapOvr>
    <a:masterClrMapping/>
  </p:clrMapOvr>
  <p:transition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122BCF4-3766-4F1D-AE7B-CF2016F721B4}" type="slidenum">
              <a:rPr lang="en-US" altLang="en-US"/>
              <a:t>‹#›</a:t>
            </a:fld>
            <a:endParaRPr lang="en-US" altLang="en-US"/>
          </a:p>
        </p:txBody>
      </p:sp>
    </p:spTree>
  </p:cSld>
  <p:clrMapOvr>
    <a:masterClrMapping/>
  </p:clrMapOvr>
  <p:transition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83CEB60-E783-4432-AA31-99F78278E17C}" type="slidenum">
              <a:rPr lang="en-US" altLang="en-US"/>
              <a:t>‹#›</a:t>
            </a:fld>
            <a:endParaRPr lang="en-US" altLang="en-US"/>
          </a:p>
        </p:txBody>
      </p:sp>
    </p:spTree>
  </p:cSld>
  <p:clrMapOvr>
    <a:masterClrMapping/>
  </p:clrMapOvr>
  <p:transition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004654-1AC6-40CF-BC4A-119460920624}" type="slidenum">
              <a:rPr lang="en-US" altLang="en-US"/>
              <a:t>‹#›</a:t>
            </a:fld>
            <a:endParaRPr lang="en-US" altLang="en-US"/>
          </a:p>
        </p:txBody>
      </p:sp>
    </p:spTree>
  </p:cSld>
  <p:clrMapOvr>
    <a:masterClrMapping/>
  </p:clrMapOvr>
  <p:transition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BB94797-A680-4C20-A163-6B1FA42D1976}" type="slidenum">
              <a:rPr lang="en-US" altLang="en-US"/>
              <a:t>‹#›</a:t>
            </a:fld>
            <a:endParaRPr lang="en-US" altLang="en-US"/>
          </a:p>
        </p:txBody>
      </p:sp>
    </p:spTree>
  </p:cSld>
  <p:clrMapOvr>
    <a:masterClrMapping/>
  </p:clrMapOvr>
  <p:transition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fld id="{9E250CFF-12A6-475D-87DB-84A5797A2E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578" y="4419600"/>
            <a:ext cx="2881662" cy="2309657"/>
          </a:xfrm>
          <a:prstGeom prst="rect">
            <a:avLst/>
          </a:prstGeom>
        </p:spPr>
      </p:pic>
      <p:pic>
        <p:nvPicPr>
          <p:cNvPr id="326" name="图片 3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436" y="6333815"/>
            <a:ext cx="6212564" cy="524185"/>
          </a:xfrm>
          <a:prstGeom prst="rect">
            <a:avLst/>
          </a:prstGeom>
        </p:spPr>
      </p:pic>
      <p:pic>
        <p:nvPicPr>
          <p:cNvPr id="328" name="图片 3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33815"/>
            <a:ext cx="5935911" cy="524185"/>
          </a:xfrm>
          <a:prstGeom prst="rect">
            <a:avLst/>
          </a:prstGeom>
        </p:spPr>
      </p:pic>
      <p:pic>
        <p:nvPicPr>
          <p:cNvPr id="332" name="图片 3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124960"/>
            <a:ext cx="2301177" cy="2755900"/>
          </a:xfrm>
          <a:prstGeom prst="rect">
            <a:avLst/>
          </a:prstGeom>
        </p:spPr>
      </p:pic>
      <p:pic>
        <p:nvPicPr>
          <p:cNvPr id="334" name="图片 3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576430"/>
            <a:ext cx="1375161" cy="1294269"/>
          </a:xfrm>
          <a:prstGeom prst="rect">
            <a:avLst/>
          </a:prstGeom>
        </p:spPr>
      </p:pic>
      <p:pic>
        <p:nvPicPr>
          <p:cNvPr id="336" name="图片 3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1" y="6291971"/>
            <a:ext cx="3505199" cy="548153"/>
          </a:xfrm>
          <a:prstGeom prst="rect">
            <a:avLst/>
          </a:prstGeom>
        </p:spPr>
      </p:pic>
      <p:pic>
        <p:nvPicPr>
          <p:cNvPr id="338" name="图片 3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27902"/>
            <a:ext cx="6533856" cy="1338800"/>
          </a:xfrm>
          <a:prstGeom prst="rect">
            <a:avLst/>
          </a:prstGeom>
        </p:spPr>
      </p:pic>
      <p:pic>
        <p:nvPicPr>
          <p:cNvPr id="342" name="图片 3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1377" y="5537815"/>
            <a:ext cx="3619434" cy="1243985"/>
          </a:xfrm>
          <a:prstGeom prst="rect">
            <a:avLst/>
          </a:prstGeom>
        </p:spPr>
      </p:pic>
      <p:pic>
        <p:nvPicPr>
          <p:cNvPr id="20"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70412"/>
            <a:ext cx="2793206" cy="1378744"/>
          </a:xfrm>
          <a:prstGeom prst="rect">
            <a:avLst/>
          </a:prstGeom>
        </p:spPr>
      </p:pic>
      <p:sp>
        <p:nvSpPr>
          <p:cNvPr id="2" name="Rectangle 1"/>
          <p:cNvSpPr/>
          <p:nvPr/>
        </p:nvSpPr>
        <p:spPr>
          <a:xfrm>
            <a:off x="664210" y="228600"/>
            <a:ext cx="7257415"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2400" b="1" cap="none" spc="0" dirty="0">
              <a:solidFill>
                <a:srgbClr val="7030A0"/>
              </a:solidFill>
              <a:effectLst/>
            </a:endParaRPr>
          </a:p>
        </p:txBody>
      </p:sp>
      <p:sp>
        <p:nvSpPr>
          <p:cNvPr id="5" name="TextBox 4"/>
          <p:cNvSpPr txBox="1"/>
          <p:nvPr/>
        </p:nvSpPr>
        <p:spPr>
          <a:xfrm>
            <a:off x="-1143000" y="1865055"/>
            <a:ext cx="9795105" cy="2554545"/>
          </a:xfrm>
          <a:prstGeom prst="rect">
            <a:avLst/>
          </a:prstGeom>
          <a:noFill/>
        </p:spPr>
        <p:txBody>
          <a:bodyPr wrap="square" rtlCol="0">
            <a:spAutoFit/>
          </a:bodyPr>
          <a:lstStyle/>
          <a:p>
            <a:pPr algn="ctr"/>
            <a:r>
              <a:rPr lang="en-US" sz="4000" dirty="0">
                <a:solidFill>
                  <a:srgbClr val="FF0000"/>
                </a:solidFill>
                <a:latin typeface="Times New Roman" pitchFamily="18" charset="0"/>
                <a:cs typeface="Times New Roman" pitchFamily="18" charset="0"/>
              </a:rPr>
              <a:t>             Hoạt động: Làm quen văn học                  Thơ: Mùa hạ tuyệt vời</a:t>
            </a:r>
          </a:p>
          <a:p>
            <a:r>
              <a:rPr lang="en-US" sz="4000" dirty="0">
                <a:solidFill>
                  <a:srgbClr val="FF0000"/>
                </a:solidFill>
                <a:latin typeface="Times New Roman" pitchFamily="18" charset="0"/>
                <a:cs typeface="Times New Roman" pitchFamily="18" charset="0"/>
              </a:rPr>
              <a:t>                    Lứa tuổi: 4-5 tuổi</a:t>
            </a:r>
          </a:p>
          <a:p>
            <a:r>
              <a:rPr lang="en-US" sz="4000" dirty="0">
                <a:solidFill>
                  <a:srgbClr val="FF0000"/>
                </a:solidFill>
                <a:latin typeface="Times New Roman" pitchFamily="18" charset="0"/>
                <a:cs typeface="Times New Roman" pitchFamily="18" charset="0"/>
              </a:rPr>
              <a:t>                    Giáo viên: </a:t>
            </a:r>
            <a:r>
              <a:rPr lang="en-US" sz="4000" dirty="0" err="1">
                <a:solidFill>
                  <a:srgbClr val="FF0000"/>
                </a:solidFill>
                <a:latin typeface="Times New Roman" pitchFamily="18" charset="0"/>
                <a:cs typeface="Times New Roman" pitchFamily="18" charset="0"/>
              </a:rPr>
              <a:t>Kiều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Thị</a:t>
            </a:r>
            <a:r>
              <a:rPr lang="en-US" sz="4000" dirty="0">
                <a:solidFill>
                  <a:srgbClr val="FF0000"/>
                </a:solidFill>
                <a:latin typeface="Times New Roman" pitchFamily="18" charset="0"/>
                <a:cs typeface="Times New Roman" pitchFamily="18" charset="0"/>
              </a:rPr>
              <a:t> Lan Anh</a:t>
            </a:r>
          </a:p>
        </p:txBody>
      </p:sp>
      <p:sp>
        <p:nvSpPr>
          <p:cNvPr id="6" name="TextBox 5"/>
          <p:cNvSpPr txBox="1"/>
          <p:nvPr/>
        </p:nvSpPr>
        <p:spPr>
          <a:xfrm>
            <a:off x="1828800" y="210744"/>
            <a:ext cx="6278065" cy="707886"/>
          </a:xfrm>
          <a:prstGeom prst="rect">
            <a:avLst/>
          </a:prstGeom>
          <a:noFill/>
        </p:spPr>
        <p:txBody>
          <a:bodyPr wrap="none" rtlCol="0">
            <a:spAutoFit/>
          </a:bodyPr>
          <a:lstStyle/>
          <a:p>
            <a:r>
              <a:rPr lang="en-US" sz="2000" dirty="0">
                <a:solidFill>
                  <a:schemeClr val="accent2"/>
                </a:solidFill>
                <a:latin typeface="Times New Roman" pitchFamily="18" charset="0"/>
                <a:cs typeface="Times New Roman" pitchFamily="18" charset="0"/>
              </a:rPr>
              <a:t>PHÒNG GIÁO DỤC VÀ ĐÀO TẠO QUẬN LONG BIÊN</a:t>
            </a:r>
          </a:p>
          <a:p>
            <a:pPr algn="ctr"/>
            <a:r>
              <a:rPr lang="vi-VN" sz="2000" dirty="0">
                <a:solidFill>
                  <a:schemeClr val="accent2"/>
                </a:solidFill>
                <a:latin typeface="Times New Roman" pitchFamily="18" charset="0"/>
                <a:cs typeface="Times New Roman" pitchFamily="18" charset="0"/>
              </a:rPr>
              <a:t>T</a:t>
            </a:r>
            <a:r>
              <a:rPr lang="en-US" sz="2000" dirty="0">
                <a:solidFill>
                  <a:schemeClr val="accent2"/>
                </a:solidFill>
                <a:latin typeface="Times New Roman" pitchFamily="18" charset="0"/>
                <a:cs typeface="Times New Roman" pitchFamily="18" charset="0"/>
              </a:rPr>
              <a:t>RƯỜNG MẦM NON ÁNH SAO</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wipe(down)">
                                      <p:cBhvr>
                                        <p:cTn id="7" dur="500"/>
                                        <p:tgtEl>
                                          <p:spTgt spid="3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4"/>
                                        </p:tgtEl>
                                        <p:attrNameLst>
                                          <p:attrName>style.visibility</p:attrName>
                                        </p:attrNameLst>
                                      </p:cBhvr>
                                      <p:to>
                                        <p:strVal val="visible"/>
                                      </p:to>
                                    </p:set>
                                    <p:animEffect transition="in" filter="fade">
                                      <p:cBhvr>
                                        <p:cTn id="11" dur="1000"/>
                                        <p:tgtEl>
                                          <p:spTgt spid="334"/>
                                        </p:tgtEl>
                                      </p:cBhvr>
                                    </p:animEffect>
                                    <p:anim calcmode="lin" valueType="num">
                                      <p:cBhvr>
                                        <p:cTn id="12" dur="1000" fill="hold"/>
                                        <p:tgtEl>
                                          <p:spTgt spid="334"/>
                                        </p:tgtEl>
                                        <p:attrNameLst>
                                          <p:attrName>ppt_x</p:attrName>
                                        </p:attrNameLst>
                                      </p:cBhvr>
                                      <p:tavLst>
                                        <p:tav tm="0">
                                          <p:val>
                                            <p:strVal val="#ppt_x"/>
                                          </p:val>
                                        </p:tav>
                                        <p:tav tm="100000">
                                          <p:val>
                                            <p:strVal val="#ppt_x"/>
                                          </p:val>
                                        </p:tav>
                                      </p:tavLst>
                                    </p:anim>
                                    <p:anim calcmode="lin" valueType="num">
                                      <p:cBhvr>
                                        <p:cTn id="13" dur="1000" fill="hold"/>
                                        <p:tgtEl>
                                          <p:spTgt spid="33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32"/>
                                        </p:tgtEl>
                                        <p:attrNameLst>
                                          <p:attrName>style.visibility</p:attrName>
                                        </p:attrNameLst>
                                      </p:cBhvr>
                                      <p:to>
                                        <p:strVal val="visible"/>
                                      </p:to>
                                    </p:set>
                                    <p:animEffect transition="in" filter="fade">
                                      <p:cBhvr>
                                        <p:cTn id="16" dur="1000"/>
                                        <p:tgtEl>
                                          <p:spTgt spid="332"/>
                                        </p:tgtEl>
                                      </p:cBhvr>
                                    </p:animEffect>
                                    <p:anim calcmode="lin" valueType="num">
                                      <p:cBhvr>
                                        <p:cTn id="17" dur="1000" fill="hold"/>
                                        <p:tgtEl>
                                          <p:spTgt spid="332"/>
                                        </p:tgtEl>
                                        <p:attrNameLst>
                                          <p:attrName>ppt_x</p:attrName>
                                        </p:attrNameLst>
                                      </p:cBhvr>
                                      <p:tavLst>
                                        <p:tav tm="0">
                                          <p:val>
                                            <p:strVal val="#ppt_x"/>
                                          </p:val>
                                        </p:tav>
                                        <p:tav tm="100000">
                                          <p:val>
                                            <p:strVal val="#ppt_x"/>
                                          </p:val>
                                        </p:tav>
                                      </p:tavLst>
                                    </p:anim>
                                    <p:anim calcmode="lin" valueType="num">
                                      <p:cBhvr>
                                        <p:cTn id="18" dur="1000" fill="hold"/>
                                        <p:tgtEl>
                                          <p:spTgt spid="33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42"/>
                                        </p:tgtEl>
                                        <p:attrNameLst>
                                          <p:attrName>style.visibility</p:attrName>
                                        </p:attrNameLst>
                                      </p:cBhvr>
                                      <p:to>
                                        <p:strVal val="visible"/>
                                      </p:to>
                                    </p:set>
                                    <p:anim calcmode="lin" valueType="num">
                                      <p:cBhvr>
                                        <p:cTn id="22" dur="500" fill="hold"/>
                                        <p:tgtEl>
                                          <p:spTgt spid="342"/>
                                        </p:tgtEl>
                                        <p:attrNameLst>
                                          <p:attrName>ppt_w</p:attrName>
                                        </p:attrNameLst>
                                      </p:cBhvr>
                                      <p:tavLst>
                                        <p:tav tm="0">
                                          <p:val>
                                            <p:fltVal val="0"/>
                                          </p:val>
                                        </p:tav>
                                        <p:tav tm="100000">
                                          <p:val>
                                            <p:strVal val="#ppt_w"/>
                                          </p:val>
                                        </p:tav>
                                      </p:tavLst>
                                    </p:anim>
                                    <p:anim calcmode="lin" valueType="num">
                                      <p:cBhvr>
                                        <p:cTn id="23" dur="500" fill="hold"/>
                                        <p:tgtEl>
                                          <p:spTgt spid="342"/>
                                        </p:tgtEl>
                                        <p:attrNameLst>
                                          <p:attrName>ppt_h</p:attrName>
                                        </p:attrNameLst>
                                      </p:cBhvr>
                                      <p:tavLst>
                                        <p:tav tm="0">
                                          <p:val>
                                            <p:fltVal val="0"/>
                                          </p:val>
                                        </p:tav>
                                        <p:tav tm="100000">
                                          <p:val>
                                            <p:strVal val="#ppt_h"/>
                                          </p:val>
                                        </p:tav>
                                      </p:tavLst>
                                    </p:anim>
                                    <p:animEffect transition="in" filter="fade">
                                      <p:cBhvr>
                                        <p:cTn id="24" dur="500"/>
                                        <p:tgtEl>
                                          <p:spTgt spid="342"/>
                                        </p:tgtEl>
                                      </p:cBhvr>
                                    </p:animEffect>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338"/>
                                        </p:tgtEl>
                                        <p:attrNameLst>
                                          <p:attrName>style.visibility</p:attrName>
                                        </p:attrNameLst>
                                      </p:cBhvr>
                                      <p:to>
                                        <p:strVal val="visible"/>
                                      </p:to>
                                    </p:set>
                                    <p:animEffect transition="in" filter="fade">
                                      <p:cBhvr>
                                        <p:cTn id="28" dur="1000"/>
                                        <p:tgtEl>
                                          <p:spTgt spid="338"/>
                                        </p:tgtEl>
                                      </p:cBhvr>
                                    </p:animEffect>
                                    <p:anim calcmode="lin" valueType="num">
                                      <p:cBhvr>
                                        <p:cTn id="29" dur="1000" fill="hold"/>
                                        <p:tgtEl>
                                          <p:spTgt spid="338"/>
                                        </p:tgtEl>
                                        <p:attrNameLst>
                                          <p:attrName>ppt_x</p:attrName>
                                        </p:attrNameLst>
                                      </p:cBhvr>
                                      <p:tavLst>
                                        <p:tav tm="0">
                                          <p:val>
                                            <p:strVal val="#ppt_x"/>
                                          </p:val>
                                        </p:tav>
                                        <p:tav tm="100000">
                                          <p:val>
                                            <p:strVal val="#ppt_x"/>
                                          </p:val>
                                        </p:tav>
                                      </p:tavLst>
                                    </p:anim>
                                    <p:anim calcmode="lin" valueType="num">
                                      <p:cBhvr>
                                        <p:cTn id="30" dur="1000" fill="hold"/>
                                        <p:tgtEl>
                                          <p:spTgt spid="338"/>
                                        </p:tgtEl>
                                        <p:attrNameLst>
                                          <p:attrName>ppt_y</p:attrName>
                                        </p:attrNameLst>
                                      </p:cBhvr>
                                      <p:tavLst>
                                        <p:tav tm="0">
                                          <p:val>
                                            <p:strVal val="#ppt_y-.1"/>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1000" fill="hold"/>
                                        <p:tgtEl>
                                          <p:spTgt spid="20"/>
                                        </p:tgtEl>
                                        <p:attrNameLst>
                                          <p:attrName>ppt_x</p:attrName>
                                        </p:attrNameLst>
                                      </p:cBhvr>
                                      <p:tavLst>
                                        <p:tav tm="0">
                                          <p:val>
                                            <p:strVal val="0-#ppt_w/2"/>
                                          </p:val>
                                        </p:tav>
                                        <p:tav tm="100000">
                                          <p:val>
                                            <p:strVal val="#ppt_x"/>
                                          </p:val>
                                        </p:tav>
                                      </p:tavLst>
                                    </p:anim>
                                    <p:anim calcmode="lin" valueType="num">
                                      <p:cBhvr additive="base">
                                        <p:cTn id="34" dur="1000" fill="hold"/>
                                        <p:tgtEl>
                                          <p:spTgt spid="20"/>
                                        </p:tgtEl>
                                        <p:attrNameLst>
                                          <p:attrName>ppt_y</p:attrName>
                                        </p:attrNameLst>
                                      </p:cBhvr>
                                      <p:tavLst>
                                        <p:tav tm="0">
                                          <p:val>
                                            <p:strVal val="#ppt_y"/>
                                          </p:val>
                                        </p:tav>
                                        <p:tav tm="100000">
                                          <p:val>
                                            <p:strVal val="#ppt_y"/>
                                          </p:val>
                                        </p:tav>
                                      </p:tavLst>
                                    </p:anim>
                                  </p:childTnLst>
                                </p:cTn>
                              </p:par>
                              <p:par>
                                <p:cTn id="35" presetID="42" presetClass="entr" presetSubtype="0" fill="hold" grpId="0" nodeType="withEffect" nodePh="1">
                                  <p:stCondLst>
                                    <p:cond delay="0"/>
                                  </p:stCondLst>
                                  <p:endCondLst>
                                    <p:cond evt="begin" delay="0">
                                      <p:tn val="35"/>
                                    </p:cond>
                                  </p:end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n 3"/>
          <p:cNvPicPr>
            <a:picLocks noChangeAspect="1"/>
          </p:cNvPicPr>
          <p:nvPr/>
        </p:nvPicPr>
        <p:blipFill>
          <a:blip r:embed="rId2"/>
          <a:stretch>
            <a:fillRect/>
          </a:stretch>
        </p:blipFill>
        <p:spPr>
          <a:xfrm>
            <a:off x="0" y="0"/>
            <a:ext cx="9144000" cy="6838315"/>
          </a:xfrm>
          <a:prstGeom prst="rect">
            <a:avLst/>
          </a:prstGeom>
        </p:spPr>
      </p:pic>
      <p:sp>
        <p:nvSpPr>
          <p:cNvPr id="10269" name="WordArt 57"/>
          <p:cNvSpPr>
            <a:spLocks noTextEdit="1"/>
          </p:cNvSpPr>
          <p:nvPr/>
        </p:nvSpPr>
        <p:spPr>
          <a:xfrm>
            <a:off x="1371600" y="2057400"/>
            <a:ext cx="6353810" cy="129603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Tìm hiểu nội dung bài thơ</a:t>
            </a:r>
          </a:p>
        </p:txBody>
      </p:sp>
    </p:spTree>
  </p:cSld>
  <p:clrMapOvr>
    <a:masterClrMapping/>
  </p:clrMapOvr>
  <p:transition advTm="30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ắm biển"/>
          <p:cNvPicPr>
            <a:picLocks noChangeAspect="1"/>
          </p:cNvPicPr>
          <p:nvPr/>
        </p:nvPicPr>
        <p:blipFill>
          <a:blip r:embed="rId2"/>
          <a:stretch>
            <a:fillRect/>
          </a:stretch>
        </p:blipFill>
        <p:spPr>
          <a:xfrm>
            <a:off x="0" y="0"/>
            <a:ext cx="4494530" cy="3218180"/>
          </a:xfrm>
          <a:prstGeom prst="rect">
            <a:avLst/>
          </a:prstGeom>
        </p:spPr>
      </p:pic>
      <p:pic>
        <p:nvPicPr>
          <p:cNvPr id="4" name="Picture 3" descr="câu cá"/>
          <p:cNvPicPr>
            <a:picLocks noChangeAspect="1"/>
          </p:cNvPicPr>
          <p:nvPr/>
        </p:nvPicPr>
        <p:blipFill>
          <a:blip r:embed="rId3"/>
          <a:stretch>
            <a:fillRect/>
          </a:stretch>
        </p:blipFill>
        <p:spPr>
          <a:xfrm>
            <a:off x="4493895" y="14605"/>
            <a:ext cx="4632325" cy="3204210"/>
          </a:xfrm>
          <a:prstGeom prst="rect">
            <a:avLst/>
          </a:prstGeom>
        </p:spPr>
      </p:pic>
      <p:pic>
        <p:nvPicPr>
          <p:cNvPr id="5" name="Picture 4" descr="thả diều"/>
          <p:cNvPicPr>
            <a:picLocks noChangeAspect="1"/>
          </p:cNvPicPr>
          <p:nvPr/>
        </p:nvPicPr>
        <p:blipFill>
          <a:blip r:embed="rId4"/>
          <a:stretch>
            <a:fillRect/>
          </a:stretch>
        </p:blipFill>
        <p:spPr>
          <a:xfrm>
            <a:off x="0" y="3200400"/>
            <a:ext cx="4466590" cy="3619500"/>
          </a:xfrm>
          <a:prstGeom prst="rect">
            <a:avLst/>
          </a:prstGeom>
        </p:spPr>
      </p:pic>
      <p:pic>
        <p:nvPicPr>
          <p:cNvPr id="6" name="Picture 5" descr="viki-town-khu-vui-choi-tre-em"/>
          <p:cNvPicPr>
            <a:picLocks noChangeAspect="1"/>
          </p:cNvPicPr>
          <p:nvPr/>
        </p:nvPicPr>
        <p:blipFill>
          <a:blip r:embed="rId5"/>
          <a:stretch>
            <a:fillRect/>
          </a:stretch>
        </p:blipFill>
        <p:spPr>
          <a:xfrm>
            <a:off x="4495800" y="3218815"/>
            <a:ext cx="4631055" cy="315785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326292" y="1828800"/>
            <a:ext cx="6712671" cy="1508105"/>
          </a:xfrm>
          <a:prstGeom prst="rect">
            <a:avLst/>
          </a:prstGeom>
          <a:noFill/>
        </p:spPr>
        <p:txBody>
          <a:bodyPr wrap="none" rtlCol="0">
            <a:spAutoFit/>
          </a:bodyPr>
          <a:lstStyle/>
          <a:p>
            <a:pPr algn="ctr"/>
            <a:r>
              <a:rPr lang="en-US" sz="3200" dirty="0">
                <a:solidFill>
                  <a:srgbClr val="FF0000"/>
                </a:solidFill>
                <a:latin typeface="Times New Roman" pitchFamily="18" charset="0"/>
                <a:cs typeface="Times New Roman" pitchFamily="18" charset="0"/>
              </a:rPr>
              <a:t>Giáo dục: </a:t>
            </a:r>
          </a:p>
          <a:p>
            <a:r>
              <a:rPr lang="en-US" sz="2000" dirty="0">
                <a:latin typeface="Times New Roman" pitchFamily="18" charset="0"/>
                <a:cs typeface="Times New Roman" pitchFamily="18" charset="0"/>
              </a:rPr>
              <a:t>Mùa hè thật đẹp có hoa bằng lăng tím, hoa phượng đỏ khoe sắc</a:t>
            </a:r>
          </a:p>
          <a:p>
            <a:r>
              <a:rPr lang="en-US" sz="2000" dirty="0">
                <a:latin typeface="Times New Roman" pitchFamily="18" charset="0"/>
                <a:cs typeface="Times New Roman" pitchFamily="18" charset="0"/>
              </a:rPr>
              <a:t>Tiếng ve kêu như khúc nhạc vui, mùa hè cũng lag mùa mơ ước </a:t>
            </a:r>
          </a:p>
          <a:p>
            <a:r>
              <a:rPr lang="en-US" sz="2000" dirty="0">
                <a:latin typeface="Times New Roman" pitchFamily="18" charset="0"/>
                <a:cs typeface="Times New Roman" pitchFamily="18" charset="0"/>
              </a:rPr>
              <a:t>của bao bạn nhỏ</a:t>
            </a:r>
          </a:p>
        </p:txBody>
      </p:sp>
    </p:spTree>
    <p:extLst>
      <p:ext uri="{BB962C8B-B14F-4D97-AF65-F5344CB8AC3E}">
        <p14:creationId xmlns:p14="http://schemas.microsoft.com/office/powerpoint/2010/main" val="3590333370"/>
      </p:ext>
    </p:extLst>
  </p:cSld>
  <p:clrMapOvr>
    <a:masterClrMapping/>
  </p:clrMapOvr>
  <p:transition advTm="30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ền gấu"/>
          <p:cNvPicPr>
            <a:picLocks noChangeAspect="1"/>
          </p:cNvPicPr>
          <p:nvPr/>
        </p:nvPicPr>
        <p:blipFill>
          <a:blip r:embed="rId2"/>
          <a:stretch>
            <a:fillRect/>
          </a:stretch>
        </p:blipFill>
        <p:spPr>
          <a:xfrm>
            <a:off x="0" y="0"/>
            <a:ext cx="9155430" cy="6858000"/>
          </a:xfrm>
          <a:prstGeom prst="rect">
            <a:avLst/>
          </a:prstGeom>
        </p:spPr>
      </p:pic>
      <p:sp>
        <p:nvSpPr>
          <p:cNvPr id="4" name="WordArt 57"/>
          <p:cNvSpPr>
            <a:spLocks noTextEdit="1"/>
          </p:cNvSpPr>
          <p:nvPr/>
        </p:nvSpPr>
        <p:spPr>
          <a:xfrm>
            <a:off x="3154680" y="2438400"/>
            <a:ext cx="5342255" cy="204025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p>
        </p:txBody>
      </p:sp>
      <p:sp>
        <p:nvSpPr>
          <p:cNvPr id="207" name="Rectangle 206"/>
          <p:cNvSpPr/>
          <p:nvPr/>
        </p:nvSpPr>
        <p:spPr>
          <a:xfrm>
            <a:off x="3124200" y="1676400"/>
            <a:ext cx="5403215" cy="706755"/>
          </a:xfrm>
          <a:prstGeom prst="rect">
            <a:avLst/>
          </a:prstGeom>
        </p:spPr>
        <p:txBody>
          <a:bodyPr wrap="square">
            <a:spAutoFit/>
          </a:bodyPr>
          <a:lstStyle/>
          <a:p>
            <a:pPr lvl="0" algn="ctr" fontAlgn="auto">
              <a:spcBef>
                <a:spcPts val="0"/>
              </a:spcBef>
              <a:spcAft>
                <a:spcPts val="0"/>
              </a:spcAft>
              <a:defRPr/>
            </a:pPr>
            <a:r>
              <a:rPr lang="en-US" sz="4000" b="1"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Hoạt động 3:</a:t>
            </a:r>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fill="hold"/>
                                        <p:tgtEl>
                                          <p:spTgt spid="207"/>
                                        </p:tgtEl>
                                        <p:attrNameLst>
                                          <p:attrName>ppt_x</p:attrName>
                                        </p:attrNameLst>
                                      </p:cBhvr>
                                      <p:tavLst>
                                        <p:tav tm="0">
                                          <p:val>
                                            <p:strVal val="#ppt_x"/>
                                          </p:val>
                                        </p:tav>
                                        <p:tav tm="100000">
                                          <p:val>
                                            <p:strVal val="#ppt_x"/>
                                          </p:val>
                                        </p:tav>
                                      </p:tavLst>
                                    </p:anim>
                                    <p:anim calcmode="lin" valueType="num">
                                      <p:cBhvr additive="base">
                                        <p:cTn id="8"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90625" y="304800"/>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4: TC Củng cố</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KHÉO TAY</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 y="1687830"/>
            <a:ext cx="3022600" cy="4233545"/>
          </a:xfrm>
          <a:prstGeom prst="rect">
            <a:avLst/>
          </a:prstGeom>
          <a:noFill/>
          <a:ln w="9525">
            <a:noFill/>
          </a:ln>
        </p:spPr>
      </p:pic>
      <p:pic>
        <p:nvPicPr>
          <p:cNvPr id="11" name="图片 73732" descr="PPT素材-12"/>
          <p:cNvPicPr>
            <a:picLocks noChangeAspect="1"/>
          </p:cNvPicPr>
          <p:nvPr/>
        </p:nvPicPr>
        <p:blipFill>
          <a:blip r:embed="rId3"/>
          <a:stretch>
            <a:fillRect/>
          </a:stretch>
        </p:blipFill>
        <p:spPr>
          <a:xfrm>
            <a:off x="1981200" y="76200"/>
            <a:ext cx="6802755" cy="4327525"/>
          </a:xfrm>
          <a:prstGeom prst="rect">
            <a:avLst/>
          </a:prstGeom>
          <a:noFill/>
          <a:ln w="9525">
            <a:noFill/>
          </a:ln>
        </p:spPr>
      </p:pic>
      <p:sp>
        <p:nvSpPr>
          <p:cNvPr id="10269" name="WordArt 57"/>
          <p:cNvSpPr>
            <a:spLocks noTextEdit="1"/>
          </p:cNvSpPr>
          <p:nvPr/>
        </p:nvSpPr>
        <p:spPr>
          <a:xfrm rot="21120000">
            <a:off x="3009265" y="1503680"/>
            <a:ext cx="4746625" cy="164020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Xin chân thành cảm 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95400"/>
            <a:ext cx="8305800" cy="2739211"/>
          </a:xfrm>
          <a:prstGeom prst="rect">
            <a:avLst/>
          </a:prstGeom>
        </p:spPr>
        <p:txBody>
          <a:bodyPr wrap="square">
            <a:spAutoFit/>
          </a:bodyPr>
          <a:lstStyle/>
          <a:p>
            <a:pPr lvl="0" algn="just"/>
            <a:r>
              <a:rPr lang="en-US" sz="1800" b="1" dirty="0">
                <a:solidFill>
                  <a:srgbClr val="000000"/>
                </a:solidFill>
                <a:latin typeface="Times New Roman" pitchFamily="18" charset="0"/>
                <a:cs typeface="Times New Roman" pitchFamily="18" charset="0"/>
              </a:rPr>
              <a:t>                                           </a:t>
            </a:r>
            <a:r>
              <a:rPr lang="en-US" sz="2800" b="1" dirty="0">
                <a:solidFill>
                  <a:schemeClr val="accent1"/>
                </a:solidFill>
                <a:latin typeface="Times New Roman" pitchFamily="18" charset="0"/>
                <a:cs typeface="Times New Roman" pitchFamily="18" charset="0"/>
              </a:rPr>
              <a:t>I. Mục đích yêu cầu:</a:t>
            </a:r>
            <a:endParaRPr lang="en-US" sz="2800" dirty="0">
              <a:solidFill>
                <a:schemeClr val="accent1"/>
              </a:solidFill>
              <a:latin typeface="Times New Roman" pitchFamily="18" charset="0"/>
              <a:cs typeface="Times New Roman" pitchFamily="18" charset="0"/>
            </a:endParaRPr>
          </a:p>
          <a:p>
            <a:pPr lvl="0" algn="just" eaLnBrk="0" hangingPunct="0"/>
            <a:r>
              <a:rPr lang="en-US" sz="1800" b="1" dirty="0">
                <a:solidFill>
                  <a:srgbClr val="000000"/>
                </a:solidFill>
                <a:latin typeface="Times New Roman" pitchFamily="18" charset="0"/>
                <a:cs typeface="Times New Roman" pitchFamily="18" charset="0"/>
              </a:rPr>
              <a:t>          </a:t>
            </a:r>
          </a:p>
          <a:p>
            <a:pPr lvl="0" algn="just" eaLnBrk="0" hangingPunct="0"/>
            <a:r>
              <a:rPr lang="en-US" sz="1800" b="1" dirty="0">
                <a:solidFill>
                  <a:srgbClr val="000000"/>
                </a:solidFill>
                <a:latin typeface="Times New Roman" pitchFamily="18" charset="0"/>
                <a:cs typeface="Times New Roman" pitchFamily="18" charset="0"/>
              </a:rPr>
              <a:t>           1. Kiến thức</a:t>
            </a:r>
            <a:r>
              <a:rPr lang="en-US" sz="1800" dirty="0">
                <a:solidFill>
                  <a:srgbClr val="000000"/>
                </a:solidFill>
                <a:latin typeface="Times New Roman" pitchFamily="18" charset="0"/>
                <a:cs typeface="Times New Roman" pitchFamily="18" charset="0"/>
              </a:rPr>
              <a:t>: Trẻ cảm nhận vần điệu và nội dung bài thơ, biết mùa hạ là mùa hè, thời tiết khô ráo, gây gắt, là mùa nghỉ hè của các cháu thiếu nhi…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2. Kỹ năng: </a:t>
            </a:r>
            <a:r>
              <a:rPr lang="en-US" sz="1800" dirty="0">
                <a:solidFill>
                  <a:srgbClr val="000000"/>
                </a:solidFill>
                <a:latin typeface="Times New Roman" pitchFamily="18" charset="0"/>
                <a:cs typeface="Times New Roman" pitchFamily="18" charset="0"/>
              </a:rPr>
              <a:t>Trẻ đọc thơ diễn cảm, thể hiện được sự quan tâm của cháu đến mọi người qua nét mặt, điệu bộ qua bài.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 Phát triển ngôn ngữ mạch lạc, khả năng ghi nhớ có chủ định.</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3. Thái độ:</a:t>
            </a:r>
            <a:r>
              <a:rPr lang="en-US" sz="1800" dirty="0">
                <a:solidFill>
                  <a:srgbClr val="000000"/>
                </a:solidFill>
                <a:latin typeface="Times New Roman" pitchFamily="18" charset="0"/>
                <a:cs typeface="Times New Roman" pitchFamily="18" charset="0"/>
              </a:rPr>
              <a:t> Qua bài thơ giáo dục cháu biết qu‎ trọng các mùa trong năm, mùa nào cũng là mùa đẹp nhất…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589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692" y="1600200"/>
            <a:ext cx="6903308" cy="2492990"/>
          </a:xfrm>
          <a:prstGeom prst="rect">
            <a:avLst/>
          </a:prstGeom>
        </p:spPr>
        <p:txBody>
          <a:bodyPr wrap="square">
            <a:spAutoFit/>
          </a:bodyPr>
          <a:lstStyle/>
          <a:p>
            <a:pPr algn="ctr"/>
            <a:r>
              <a:rPr lang="vi-VN" sz="2800" b="1" dirty="0">
                <a:solidFill>
                  <a:schemeClr val="accent1"/>
                </a:solidFill>
                <a:latin typeface="Times New Roman" pitchFamily="18" charset="0"/>
                <a:cs typeface="Times New Roman" pitchFamily="18" charset="0"/>
              </a:rPr>
              <a:t>II. CHUẨN BỊ:</a:t>
            </a:r>
            <a:endParaRPr lang="en-US" sz="2800" b="1" dirty="0">
              <a:solidFill>
                <a:schemeClr val="accent1"/>
              </a:solidFill>
              <a:latin typeface="Times New Roman" pitchFamily="18" charset="0"/>
              <a:cs typeface="Times New Roman" pitchFamily="18" charset="0"/>
            </a:endParaRPr>
          </a:p>
          <a:p>
            <a:pPr algn="ctr"/>
            <a:br>
              <a:rPr lang="vi-VN" sz="2800" dirty="0">
                <a:solidFill>
                  <a:schemeClr val="accent1"/>
                </a:solidFill>
                <a:latin typeface="Times New Roman" pitchFamily="18" charset="0"/>
                <a:cs typeface="Times New Roman" pitchFamily="18" charset="0"/>
              </a:rPr>
            </a:br>
            <a:r>
              <a:rPr lang="vi-VN" sz="2000" dirty="0">
                <a:latin typeface="Times New Roman" pitchFamily="18" charset="0"/>
                <a:cs typeface="Times New Roman" pitchFamily="18" charset="0"/>
              </a:rPr>
              <a:t>- Cho trẻ làm quen với bài thơ "Mùa hạ tuyệt vời " của Phạm</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Hưng Long ...</a:t>
            </a:r>
            <a:endParaRPr lang="en-US" sz="2000" dirty="0">
              <a:latin typeface="Times New Roman" pitchFamily="18" charset="0"/>
              <a:cs typeface="Times New Roman" pitchFamily="18" charset="0"/>
            </a:endParaRPr>
          </a:p>
          <a:p>
            <a:pPr algn="ctr"/>
            <a:r>
              <a:rPr lang="vi-VN" sz="2000" dirty="0">
                <a:latin typeface="Times New Roman" pitchFamily="18" charset="0"/>
                <a:cs typeface="Times New Roman" pitchFamily="18" charset="0"/>
              </a:rPr>
              <a:t>- Sưu tầm tranh minh họa về các mùa, tranh vẽ về mùa hè ...</a:t>
            </a:r>
            <a:br>
              <a:rPr lang="vi-VN"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 Cắt sẵn một số váy áo búp bê bằng giấy trắng , một số mẫu đã trang trí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5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0" descr="Happy Cute Little Kid Boy With Light Idea Stock Vector - Illustration of  homework, school: 17707992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761999" y="2819400"/>
            <a:ext cx="4114800" cy="436743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te Little Kid Boy Read Book And Confused With Question Mark Stock Vector  - Illustration of cute, kawaii: 177079831"/>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26" b="89935" l="10000" r="90000">
                        <a14:foregroundMark x1="38313" y1="28774" x2="46438" y2="28774"/>
                        <a14:foregroundMark x1="48688" y1="24571" x2="54000" y2="27057"/>
                        <a14:foregroundMark x1="33500" y1="86442" x2="41813" y2="84073"/>
                        <a14:foregroundMark x1="42188" y1="79574" x2="42500" y2="84606"/>
                        <a14:foregroundMark x1="35438" y1="85080" x2="39875" y2="82060"/>
                        <a14:foregroundMark x1="44313" y1="79218" x2="44313" y2="84429"/>
                        <a14:foregroundMark x1="54375" y1="79041" x2="53438" y2="85080"/>
                        <a14:foregroundMark x1="53125" y1="80758" x2="53438" y2="8460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14999" y="3276600"/>
            <a:ext cx="3987104" cy="41064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3453" y="1740846"/>
            <a:ext cx="4572000" cy="521970"/>
          </a:xfrm>
          <a:prstGeom prst="rect">
            <a:avLst/>
          </a:prstGeom>
        </p:spPr>
        <p:txBody>
          <a:bodyPr>
            <a:spAutoFit/>
          </a:bodyPr>
          <a:lstStyle/>
          <a:p>
            <a:pPr lvl="0"/>
            <a:r>
              <a:rPr lang="en-US" altLang="en-US" sz="2800" b="1">
                <a:solidFill>
                  <a:srgbClr val="FF1D1D"/>
                </a:solidFill>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864329" y="2283651"/>
            <a:ext cx="5770245" cy="1445260"/>
          </a:xfrm>
          <a:prstGeom prst="rect">
            <a:avLst/>
          </a:prstGeom>
        </p:spPr>
        <p:txBody>
          <a:bodyPr wrap="square">
            <a:spAutoFit/>
          </a:bodyPr>
          <a:lstStyle/>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1:</a:t>
            </a:r>
          </a:p>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Trò chuyện về mùa hè</a:t>
            </a:r>
          </a:p>
        </p:txBody>
      </p:sp>
      <p:sp>
        <p:nvSpPr>
          <p:cNvPr id="2" name="TextBox 1"/>
          <p:cNvSpPr txBox="1"/>
          <p:nvPr/>
        </p:nvSpPr>
        <p:spPr>
          <a:xfrm>
            <a:off x="1441496" y="904272"/>
            <a:ext cx="6615914" cy="646331"/>
          </a:xfrm>
          <a:prstGeom prst="rect">
            <a:avLst/>
          </a:prstGeom>
          <a:noFill/>
        </p:spPr>
        <p:txBody>
          <a:bodyPr wrap="none" rtlCol="0">
            <a:spAutoFit/>
          </a:bodyPr>
          <a:lstStyle/>
          <a:p>
            <a:r>
              <a:rPr lang="en-US" sz="3600" dirty="0">
                <a:solidFill>
                  <a:schemeClr val="accent2"/>
                </a:solidFill>
                <a:latin typeface="Times New Roman" pitchFamily="18" charset="0"/>
                <a:cs typeface="Times New Roman" pitchFamily="18" charset="0"/>
              </a:rPr>
              <a:t>I. Phương pháp, hình thức tổ chức:</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1000" fill="hold"/>
                                        <p:tgtEl>
                                          <p:spTgt spid="18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68057" y="292283"/>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2: Đọc thơ bé nghe</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HẠ TUYỆT VỜI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4648200"/>
            <a:ext cx="40989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solidFill>
                  <a:srgbClr val="0070C0"/>
                </a:solidFill>
                <a:latin typeface="Times New Roman" panose="02020603050405020304" pitchFamily="18" charset="0"/>
                <a:cs typeface="Times New Roman" panose="02020603050405020304" pitchFamily="18" charset="0"/>
              </a:rPr>
              <a:t>Bằng lăng đang hé mở</a:t>
            </a:r>
          </a:p>
        </p:txBody>
      </p:sp>
      <p:pic>
        <p:nvPicPr>
          <p:cNvPr id="3" name="Picture 2" descr="bằng lăng"/>
          <p:cNvPicPr>
            <a:picLocks noChangeAspect="1"/>
          </p:cNvPicPr>
          <p:nvPr/>
        </p:nvPicPr>
        <p:blipFill>
          <a:blip r:embed="rId2"/>
          <a:stretch>
            <a:fillRect/>
          </a:stretch>
        </p:blipFill>
        <p:spPr>
          <a:xfrm>
            <a:off x="635" y="0"/>
            <a:ext cx="4623435" cy="4385945"/>
          </a:xfrm>
          <a:prstGeom prst="rect">
            <a:avLst/>
          </a:prstGeom>
        </p:spPr>
      </p:pic>
      <p:pic>
        <p:nvPicPr>
          <p:cNvPr id="5" name="Picture 4" descr="phượng vĩ"/>
          <p:cNvPicPr>
            <a:picLocks noChangeAspect="1"/>
          </p:cNvPicPr>
          <p:nvPr/>
        </p:nvPicPr>
        <p:blipFill>
          <a:blip r:embed="rId3"/>
          <a:stretch>
            <a:fillRect/>
          </a:stretch>
        </p:blipFill>
        <p:spPr>
          <a:xfrm>
            <a:off x="4624070" y="0"/>
            <a:ext cx="4519930" cy="4385945"/>
          </a:xfrm>
          <a:prstGeom prst="rect">
            <a:avLst/>
          </a:prstGeom>
        </p:spPr>
      </p:pic>
      <p:sp>
        <p:nvSpPr>
          <p:cNvPr id="6" name="Text Box 4"/>
          <p:cNvSpPr txBox="1">
            <a:spLocks noChangeArrowheads="1"/>
          </p:cNvSpPr>
          <p:nvPr/>
        </p:nvSpPr>
        <p:spPr bwMode="auto">
          <a:xfrm>
            <a:off x="3962400" y="4648200"/>
            <a:ext cx="51377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solidFill>
                  <a:srgbClr val="0070C0"/>
                </a:solidFill>
                <a:latin typeface="Times New Roman" panose="02020603050405020304" pitchFamily="18" charset="0"/>
                <a:cs typeface="Times New Roman" panose="02020603050405020304" pitchFamily="18" charset="0"/>
              </a:rPr>
              <a:t>Phượng rung rinh mắt cười</a:t>
            </a: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4"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4572000"/>
            <a:ext cx="6188710"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Ve đâu đây lấp ló</a:t>
            </a:r>
          </a:p>
          <a:p>
            <a:pPr algn="ctr" eaLnBrk="1" hangingPunct="1"/>
            <a:r>
              <a:rPr lang="en-US" altLang="en-US" sz="2800" b="1">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Ca muôn khúc nhạc vui</a:t>
            </a:r>
          </a:p>
        </p:txBody>
      </p:sp>
      <p:pic>
        <p:nvPicPr>
          <p:cNvPr id="3" name="Picture 2" descr="ve sầu"/>
          <p:cNvPicPr>
            <a:picLocks noChangeAspect="1"/>
          </p:cNvPicPr>
          <p:nvPr/>
        </p:nvPicPr>
        <p:blipFill>
          <a:blip r:embed="rId2"/>
          <a:stretch>
            <a:fillRect/>
          </a:stretch>
        </p:blipFill>
        <p:spPr>
          <a:xfrm>
            <a:off x="0" y="0"/>
            <a:ext cx="4677410" cy="4157980"/>
          </a:xfrm>
          <a:prstGeom prst="rect">
            <a:avLst/>
          </a:prstGeom>
        </p:spPr>
      </p:pic>
      <p:pic>
        <p:nvPicPr>
          <p:cNvPr id="4" name="Picture 3"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3" name="Picture 12" descr="ve sầu"/>
          <p:cNvPicPr>
            <a:picLocks noChangeAspect="1"/>
          </p:cNvPicPr>
          <p:nvPr/>
        </p:nvPicPr>
        <p:blipFill>
          <a:blip r:embed="rId2"/>
          <a:stretch>
            <a:fillRect/>
          </a:stretch>
        </p:blipFill>
        <p:spPr>
          <a:xfrm>
            <a:off x="0" y="0"/>
            <a:ext cx="4677410" cy="4157980"/>
          </a:xfrm>
          <a:prstGeom prst="rect">
            <a:avLst/>
          </a:prstGeom>
        </p:spPr>
      </p:pic>
      <p:sp>
        <p:nvSpPr>
          <p:cNvPr id="14" name="Text Box 13"/>
          <p:cNvSpPr txBox="1"/>
          <p:nvPr/>
        </p:nvSpPr>
        <p:spPr>
          <a:xfrm>
            <a:off x="2459990" y="2824480"/>
            <a:ext cx="309880" cy="275590"/>
          </a:xfrm>
          <a:prstGeom prst="rect">
            <a:avLst/>
          </a:prstGeom>
          <a:noFill/>
        </p:spPr>
        <p:txBody>
          <a:bodyPr wrap="none" rtlCol="0">
            <a:spAutoFit/>
          </a:bodyPr>
          <a:lstStyle/>
          <a:p>
            <a:endParaRPr lang="en-US"/>
          </a:p>
        </p:txBody>
      </p:sp>
      <p:pic>
        <p:nvPicPr>
          <p:cNvPr id="15" name="Picture 14"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6" name="Picture 15" descr="ve sầu"/>
          <p:cNvPicPr>
            <a:picLocks noChangeAspect="1"/>
          </p:cNvPicPr>
          <p:nvPr/>
        </p:nvPicPr>
        <p:blipFill>
          <a:blip r:embed="rId2"/>
          <a:stretch>
            <a:fillRect/>
          </a:stretch>
        </p:blipFill>
        <p:spPr>
          <a:xfrm>
            <a:off x="0" y="0"/>
            <a:ext cx="4677410" cy="4157980"/>
          </a:xfrm>
          <a:prstGeom prst="rect">
            <a:avLst/>
          </a:prstGeom>
        </p:spPr>
      </p:pic>
      <p:sp>
        <p:nvSpPr>
          <p:cNvPr id="17" name="Text Box 16"/>
          <p:cNvSpPr txBox="1"/>
          <p:nvPr/>
        </p:nvSpPr>
        <p:spPr>
          <a:xfrm>
            <a:off x="2459990" y="2824480"/>
            <a:ext cx="309880" cy="275590"/>
          </a:xfrm>
          <a:prstGeom prst="rect">
            <a:avLst/>
          </a:prstGeom>
          <a:noFill/>
        </p:spPr>
        <p:txBody>
          <a:bodyPr wrap="none" rtlCol="0">
            <a:spAutoFit/>
          </a:bodyPr>
          <a:lstStyle/>
          <a:p>
            <a:endParaRPr lang="en-US"/>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47244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Trời xanh và cao thế</a:t>
            </a:r>
          </a:p>
        </p:txBody>
      </p:sp>
      <p:sp>
        <p:nvSpPr>
          <p:cNvPr id="7" name="Text Box 4"/>
          <p:cNvSpPr txBox="1">
            <a:spLocks noChangeArrowheads="1"/>
          </p:cNvSpPr>
          <p:nvPr/>
        </p:nvSpPr>
        <p:spPr bwMode="auto">
          <a:xfrm>
            <a:off x="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Nắng rọi khắp muôn nơi</a:t>
            </a:r>
          </a:p>
        </p:txBody>
      </p:sp>
      <p:sp>
        <p:nvSpPr>
          <p:cNvPr id="8" name="Text Box 4"/>
          <p:cNvSpPr txBox="1">
            <a:spLocks noChangeArrowheads="1"/>
          </p:cNvSpPr>
          <p:nvPr/>
        </p:nvSpPr>
        <p:spPr bwMode="auto">
          <a:xfrm>
            <a:off x="4728845" y="47244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Như những sợi chỉ nhỏ</a:t>
            </a:r>
          </a:p>
        </p:txBody>
      </p:sp>
      <p:sp>
        <p:nvSpPr>
          <p:cNvPr id="9" name="Text Box 4"/>
          <p:cNvSpPr txBox="1">
            <a:spLocks noChangeArrowheads="1"/>
          </p:cNvSpPr>
          <p:nvPr/>
        </p:nvSpPr>
        <p:spPr bwMode="auto">
          <a:xfrm>
            <a:off x="457200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Để nối đất với trời</a:t>
            </a:r>
          </a:p>
        </p:txBody>
      </p:sp>
      <p:pic>
        <p:nvPicPr>
          <p:cNvPr id="10" name="Picture 9" descr="trời,đất"/>
          <p:cNvPicPr>
            <a:picLocks noChangeAspect="1"/>
          </p:cNvPicPr>
          <p:nvPr/>
        </p:nvPicPr>
        <p:blipFill>
          <a:blip r:embed="rId2"/>
          <a:stretch>
            <a:fillRect/>
          </a:stretch>
        </p:blipFill>
        <p:spPr>
          <a:xfrm>
            <a:off x="0" y="0"/>
            <a:ext cx="9144000" cy="465836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p:tgtEl>
                                          <p:spTgt spid="17410"/>
                                        </p:tgtEl>
                                        <p:attrNameLst>
                                          <p:attrName>ppt_y</p:attrName>
                                        </p:attrNameLst>
                                      </p:cBhvr>
                                      <p:tavLst>
                                        <p:tav tm="0">
                                          <p:val>
                                            <p:strVal val="#ppt_y+#ppt_h*1.125000"/>
                                          </p:val>
                                        </p:tav>
                                        <p:tav tm="100000">
                                          <p:val>
                                            <p:strVal val="#ppt_y"/>
                                          </p:val>
                                        </p:tav>
                                      </p:tavLst>
                                    </p:anim>
                                    <p:animEffect transition="in" filter="wipe(up)">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0" grpId="1" animBg="1"/>
      <p:bldP spid="7" grpId="0" bldLvl="0" animBg="1"/>
      <p:bldP spid="7" grpId="1" animBg="1"/>
      <p:bldP spid="8" grpId="0" bldLvl="0" animBg="1"/>
      <p:bldP spid="8" grpId="1" animBg="1"/>
      <p:bldP spid="9" grpId="0" bldLvl="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67000" y="5791200"/>
            <a:ext cx="441515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Ôi mùa hạ tuyệt vời</a:t>
            </a:r>
          </a:p>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Cho em bao mơ ước</a:t>
            </a:r>
          </a:p>
        </p:txBody>
      </p:sp>
      <p:pic>
        <p:nvPicPr>
          <p:cNvPr id="27" name="Picture 26" descr="anh-bau-troi-xanh-hd"/>
          <p:cNvPicPr>
            <a:picLocks noChangeAspect="1"/>
          </p:cNvPicPr>
          <p:nvPr/>
        </p:nvPicPr>
        <p:blipFill>
          <a:blip r:embed="rId2"/>
          <a:stretch>
            <a:fillRect/>
          </a:stretch>
        </p:blipFill>
        <p:spPr>
          <a:xfrm>
            <a:off x="0" y="0"/>
            <a:ext cx="4721860" cy="2673350"/>
          </a:xfrm>
          <a:prstGeom prst="rect">
            <a:avLst/>
          </a:prstGeom>
        </p:spPr>
      </p:pic>
      <p:pic>
        <p:nvPicPr>
          <p:cNvPr id="28" name="Picture 27" descr="bằng lăng"/>
          <p:cNvPicPr>
            <a:picLocks noChangeAspect="1"/>
          </p:cNvPicPr>
          <p:nvPr/>
        </p:nvPicPr>
        <p:blipFill>
          <a:blip r:embed="rId3"/>
          <a:stretch>
            <a:fillRect/>
          </a:stretch>
        </p:blipFill>
        <p:spPr>
          <a:xfrm>
            <a:off x="4695825" y="0"/>
            <a:ext cx="4448175" cy="2673985"/>
          </a:xfrm>
          <a:prstGeom prst="rect">
            <a:avLst/>
          </a:prstGeom>
        </p:spPr>
      </p:pic>
      <p:pic>
        <p:nvPicPr>
          <p:cNvPr id="29" name="Picture 28" descr="phượng vĩ"/>
          <p:cNvPicPr>
            <a:picLocks noChangeAspect="1"/>
          </p:cNvPicPr>
          <p:nvPr/>
        </p:nvPicPr>
        <p:blipFill>
          <a:blip r:embed="rId4"/>
          <a:stretch>
            <a:fillRect/>
          </a:stretch>
        </p:blipFill>
        <p:spPr>
          <a:xfrm>
            <a:off x="0" y="2673985"/>
            <a:ext cx="4695190" cy="2812415"/>
          </a:xfrm>
          <a:prstGeom prst="rect">
            <a:avLst/>
          </a:prstGeom>
        </p:spPr>
      </p:pic>
      <p:pic>
        <p:nvPicPr>
          <p:cNvPr id="30" name="Picture 29" descr="mơ ước"/>
          <p:cNvPicPr>
            <a:picLocks noChangeAspect="1"/>
          </p:cNvPicPr>
          <p:nvPr/>
        </p:nvPicPr>
        <p:blipFill>
          <a:blip r:embed="rId5"/>
          <a:stretch>
            <a:fillRect/>
          </a:stretch>
        </p:blipFill>
        <p:spPr>
          <a:xfrm>
            <a:off x="4697730" y="2673350"/>
            <a:ext cx="4446270" cy="281368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211</Words>
  <Application>Microsoft Office PowerPoint</Application>
  <PresentationFormat>On-screen Show (4:3)</PresentationFormat>
  <Paragraphs>44</Paragraphs>
  <Slides>15</Slides>
  <Notes>4</Notes>
  <HiddenSlides>0</HiddenSlides>
  <MMClips>0</MMClips>
  <ScaleCrop>false</ScaleCrop>
  <HeadingPairs>
    <vt:vector size="8" baseType="variant">
      <vt:variant>
        <vt:lpstr>Fonts Used</vt:lpstr>
      </vt:variant>
      <vt:variant>
        <vt:i4>8</vt:i4>
      </vt:variant>
      <vt:variant>
        <vt:lpstr>Theme</vt:lpstr>
      </vt:variant>
      <vt:variant>
        <vt:i4>4</vt:i4>
      </vt:variant>
      <vt:variant>
        <vt:lpstr>Slide Titles</vt:lpstr>
      </vt:variant>
      <vt:variant>
        <vt:i4>15</vt:i4>
      </vt:variant>
      <vt:variant>
        <vt:lpstr>Custom Shows</vt:lpstr>
      </vt:variant>
      <vt:variant>
        <vt:i4>1</vt:i4>
      </vt:variant>
    </vt:vector>
  </HeadingPairs>
  <TitlesOfParts>
    <vt:vector size="28" baseType="lpstr">
      <vt:lpstr>微软雅黑</vt:lpstr>
      <vt:lpstr>微软雅黑</vt:lpstr>
      <vt:lpstr>宋体</vt:lpstr>
      <vt:lpstr>Arial</vt:lpstr>
      <vt:lpstr>Calibri</vt:lpstr>
      <vt:lpstr>等线</vt:lpstr>
      <vt:lpstr>HP001 5H</vt:lpstr>
      <vt:lpstr>Times New Roman</vt:lpstr>
      <vt:lpstr>Default Design</vt:lpstr>
      <vt:lpstr>包图主题2</vt:lpstr>
      <vt:lpstr>2_包图主题2</vt:lpstr>
      <vt:lpstr>3_包图主题2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 Phuc</dc:creator>
  <cp:lastModifiedBy>Admin</cp:lastModifiedBy>
  <cp:revision>385</cp:revision>
  <dcterms:created xsi:type="dcterms:W3CDTF">2009-10-23T09:00:00Z</dcterms:created>
  <dcterms:modified xsi:type="dcterms:W3CDTF">2023-01-18T03:02:09Z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298D12D5C9974D71A3746D64CF8FC4B7</vt:lpwstr>
  </property>
  <property fmtid="{D5CDD505-2E9C-101B-9397-08002B2CF9AE}" pid="3" name="KSOProductBuildVer">
    <vt:lpwstr>1033-11.2.0.11029</vt:lpwstr>
  </property>
</Properties>
</file>