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74" r:id="rId6"/>
    <p:sldId id="276" r:id="rId7"/>
    <p:sldId id="263" r:id="rId8"/>
    <p:sldId id="284" r:id="rId9"/>
    <p:sldId id="285" r:id="rId10"/>
    <p:sldId id="282" r:id="rId11"/>
    <p:sldId id="278" r:id="rId12"/>
    <p:sldId id="279" r:id="rId13"/>
    <p:sldId id="283" r:id="rId14"/>
    <p:sldId id="270" r:id="rId15"/>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15" autoAdjust="0"/>
    <p:restoredTop sz="94660"/>
  </p:normalViewPr>
  <p:slideViewPr>
    <p:cSldViewPr snapToGrid="0">
      <p:cViewPr varScale="1">
        <p:scale>
          <a:sx n="73" d="100"/>
          <a:sy n="73" d="100"/>
        </p:scale>
        <p:origin x="7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C0DED-7638-486D-AF0A-0629BB708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3DB7118D-6035-4442-9DF9-7769BB8717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6F842565-4754-44D0-84B6-9FD2A95C1F95}"/>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5" name="Footer Placeholder 4">
            <a:extLst>
              <a:ext uri="{FF2B5EF4-FFF2-40B4-BE49-F238E27FC236}">
                <a16:creationId xmlns:a16="http://schemas.microsoft.com/office/drawing/2014/main" id="{99F44879-30C2-44FF-8B63-214DD173AAA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6E325B1-FD35-4169-AAAD-EE60AD1A9B80}"/>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4269955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BEBBC-35A4-472E-B601-13D6601BBA59}"/>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AE776A8E-AB0C-4F01-BB86-491F39636C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51C622E-7332-4083-92B4-6FC8AC8849A7}"/>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5" name="Footer Placeholder 4">
            <a:extLst>
              <a:ext uri="{FF2B5EF4-FFF2-40B4-BE49-F238E27FC236}">
                <a16:creationId xmlns:a16="http://schemas.microsoft.com/office/drawing/2014/main" id="{CE99B704-934A-4955-B440-88027595A80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5EF6CF97-15F6-4891-8668-FF7D5E79E293}"/>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2116882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D6420C-6D3C-4E08-ABCC-67D7CCFD30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8D7343B5-1785-4C84-81E0-B796D7A5E0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69FE5CA0-BE28-4D4B-986C-570F902635F2}"/>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5" name="Footer Placeholder 4">
            <a:extLst>
              <a:ext uri="{FF2B5EF4-FFF2-40B4-BE49-F238E27FC236}">
                <a16:creationId xmlns:a16="http://schemas.microsoft.com/office/drawing/2014/main" id="{2FEEB06F-F37C-4238-9545-C3CEEC5DB68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E7E131E5-8D94-4058-8EF9-E1B5365101FB}"/>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1420316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8A227-4DD3-4E98-981A-D8821AF242A3}"/>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05273C0B-1EE7-49B3-A756-B49F869445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05A02D5B-E48A-49EB-BE3A-20C794C6EF29}"/>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5" name="Footer Placeholder 4">
            <a:extLst>
              <a:ext uri="{FF2B5EF4-FFF2-40B4-BE49-F238E27FC236}">
                <a16:creationId xmlns:a16="http://schemas.microsoft.com/office/drawing/2014/main" id="{F9A82028-4D50-43D2-8388-1CDF682B71E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CA39429-4E4B-4727-995D-E627AD9EB8B3}"/>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3751692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B579D-38C8-42BA-AAD1-39FE0DC426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B4781253-949C-441C-879C-D29F2082EC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23292B-4B75-4C9F-9A0A-2D027FD25E1B}"/>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5" name="Footer Placeholder 4">
            <a:extLst>
              <a:ext uri="{FF2B5EF4-FFF2-40B4-BE49-F238E27FC236}">
                <a16:creationId xmlns:a16="http://schemas.microsoft.com/office/drawing/2014/main" id="{6E70D4E1-F1E2-40B8-BC5B-6B4662EB514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AB64AF2-9258-49D6-A15B-9CCDD4EDCEE4}"/>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391066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4C438-CF97-4357-B003-D9F5F91F1B0F}"/>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8314606-2BCC-4CFF-9E65-6F8B6DAC59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869E86AE-2BA9-4C8D-B498-D62506A61F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029703A4-63C5-42B1-9CC8-03807FF14464}"/>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6" name="Footer Placeholder 5">
            <a:extLst>
              <a:ext uri="{FF2B5EF4-FFF2-40B4-BE49-F238E27FC236}">
                <a16:creationId xmlns:a16="http://schemas.microsoft.com/office/drawing/2014/main" id="{877ED55B-9D4D-40FD-B42C-8A05A9A9AC9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86A9C812-F6B6-41BD-9565-B614371E7684}"/>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137812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4BF99-D06F-41F2-A446-51AC380DB12A}"/>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ED89DFBF-B5AC-4E38-A83F-452B977E8B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F559EB-BCC9-41E9-B188-F07529B600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A78AF738-AB58-4267-9C5B-AC1FE99DAC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84BCAE-A9BD-4A04-94EF-957FB6525C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716D670E-C971-4C21-9851-DCE640B9D3BE}"/>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8" name="Footer Placeholder 7">
            <a:extLst>
              <a:ext uri="{FF2B5EF4-FFF2-40B4-BE49-F238E27FC236}">
                <a16:creationId xmlns:a16="http://schemas.microsoft.com/office/drawing/2014/main" id="{9A564C71-C6D6-46D0-B58A-780F3E941A0B}"/>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B4F1F805-8F0E-4C0E-B534-E6A3ADF8088B}"/>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593998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19AE3-CAA2-4F92-B453-E69D1F9FF5D3}"/>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B8B233FE-B79C-4516-8552-D7A03E986006}"/>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4" name="Footer Placeholder 3">
            <a:extLst>
              <a:ext uri="{FF2B5EF4-FFF2-40B4-BE49-F238E27FC236}">
                <a16:creationId xmlns:a16="http://schemas.microsoft.com/office/drawing/2014/main" id="{8352ED75-9601-4DA0-B3D9-33BB47BCC779}"/>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049FD94B-DEE9-4F72-A470-3C57DB91D89A}"/>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21049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BCAA46-7EDE-44F5-9CD1-FC149917CAB0}"/>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3" name="Footer Placeholder 2">
            <a:extLst>
              <a:ext uri="{FF2B5EF4-FFF2-40B4-BE49-F238E27FC236}">
                <a16:creationId xmlns:a16="http://schemas.microsoft.com/office/drawing/2014/main" id="{95194CB1-CE08-45C5-9253-3D97B0236442}"/>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D0458F6E-6AC1-4611-A5B3-19C8449673D7}"/>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3991606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3D383-5C34-4DF2-AFC3-59B12765D8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6C897CE9-5A6D-4458-97A3-FA48905A93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B41EE58C-E1E9-480A-AABE-7EA1C8517E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979C6C-C547-49B1-B20C-CABB91671DC2}"/>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6" name="Footer Placeholder 5">
            <a:extLst>
              <a:ext uri="{FF2B5EF4-FFF2-40B4-BE49-F238E27FC236}">
                <a16:creationId xmlns:a16="http://schemas.microsoft.com/office/drawing/2014/main" id="{572E7197-21D6-4EF1-B91F-D107820276CE}"/>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4652115-DD7E-49FD-AF87-7AFC48BC3FC2}"/>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400167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31C6A-6DD5-46D0-BE66-85B98C9283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BC932BA8-5513-45C7-AB82-B11008F82D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EFA75CBA-158F-4EF3-8CF7-39D55FB707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3E300F-E6E1-4B4C-99C2-EFE53D5BD604}"/>
              </a:ext>
            </a:extLst>
          </p:cNvPr>
          <p:cNvSpPr>
            <a:spLocks noGrp="1"/>
          </p:cNvSpPr>
          <p:nvPr>
            <p:ph type="dt" sz="half" idx="10"/>
          </p:nvPr>
        </p:nvSpPr>
        <p:spPr/>
        <p:txBody>
          <a:bodyPr/>
          <a:lstStyle/>
          <a:p>
            <a:fld id="{B9818448-53BD-4A96-BE6D-E06B8432992F}" type="datetimeFigureOut">
              <a:rPr lang="vi-VN" smtClean="0"/>
              <a:t>07/02/2023</a:t>
            </a:fld>
            <a:endParaRPr lang="vi-VN"/>
          </a:p>
        </p:txBody>
      </p:sp>
      <p:sp>
        <p:nvSpPr>
          <p:cNvPr id="6" name="Footer Placeholder 5">
            <a:extLst>
              <a:ext uri="{FF2B5EF4-FFF2-40B4-BE49-F238E27FC236}">
                <a16:creationId xmlns:a16="http://schemas.microsoft.com/office/drawing/2014/main" id="{481B55C3-8FE7-4122-B194-B989C6230395}"/>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62B9903C-F256-4A2F-BCF2-1199FB3410DC}"/>
              </a:ext>
            </a:extLst>
          </p:cNvPr>
          <p:cNvSpPr>
            <a:spLocks noGrp="1"/>
          </p:cNvSpPr>
          <p:nvPr>
            <p:ph type="sldNum" sz="quarter" idx="12"/>
          </p:nvPr>
        </p:nvSpPr>
        <p:spPr/>
        <p:txBody>
          <a:bodyPr/>
          <a:lstStyle/>
          <a:p>
            <a:fld id="{C9CA76BD-EE27-4220-A14C-5747BCF3A37F}" type="slidenum">
              <a:rPr lang="vi-VN" smtClean="0"/>
              <a:t>‹#›</a:t>
            </a:fld>
            <a:endParaRPr lang="vi-VN"/>
          </a:p>
        </p:txBody>
      </p:sp>
    </p:spTree>
    <p:extLst>
      <p:ext uri="{BB962C8B-B14F-4D97-AF65-F5344CB8AC3E}">
        <p14:creationId xmlns:p14="http://schemas.microsoft.com/office/powerpoint/2010/main" val="3423014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6ED973-2871-46A0-A688-4CCEDE81B3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D5564957-D963-415F-9EC3-1CA17FB1BF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3BFE7C75-9704-46AE-B05F-EEB9CE6DDF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818448-53BD-4A96-BE6D-E06B8432992F}" type="datetimeFigureOut">
              <a:rPr lang="vi-VN" smtClean="0"/>
              <a:t>07/02/2023</a:t>
            </a:fld>
            <a:endParaRPr lang="vi-VN"/>
          </a:p>
        </p:txBody>
      </p:sp>
      <p:sp>
        <p:nvSpPr>
          <p:cNvPr id="5" name="Footer Placeholder 4">
            <a:extLst>
              <a:ext uri="{FF2B5EF4-FFF2-40B4-BE49-F238E27FC236}">
                <a16:creationId xmlns:a16="http://schemas.microsoft.com/office/drawing/2014/main" id="{BA0B376D-79FC-4161-91AA-46E72606B1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A65FEC74-401F-4054-916C-45DA8472E5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CA76BD-EE27-4220-A14C-5747BCF3A37F}" type="slidenum">
              <a:rPr lang="vi-VN" smtClean="0"/>
              <a:t>‹#›</a:t>
            </a:fld>
            <a:endParaRPr lang="vi-VN"/>
          </a:p>
        </p:txBody>
      </p:sp>
    </p:spTree>
    <p:extLst>
      <p:ext uri="{BB962C8B-B14F-4D97-AF65-F5344CB8AC3E}">
        <p14:creationId xmlns:p14="http://schemas.microsoft.com/office/powerpoint/2010/main" val="225311146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jfif"/><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35211-B996-47D6-B26D-470F5F8CDFE3}"/>
              </a:ext>
            </a:extLst>
          </p:cNvPr>
          <p:cNvSpPr>
            <a:spLocks noGrp="1"/>
          </p:cNvSpPr>
          <p:nvPr>
            <p:ph type="ctrTitle"/>
          </p:nvPr>
        </p:nvSpPr>
        <p:spPr>
          <a:xfrm>
            <a:off x="1720646" y="-344129"/>
            <a:ext cx="9144000" cy="2379253"/>
          </a:xfrm>
        </p:spPr>
        <p:txBody>
          <a:bodyPr>
            <a:normAutofit/>
          </a:bodyPr>
          <a:lstStyle/>
          <a:p>
            <a:r>
              <a:rPr lang="vi-VN" sz="4800" dirty="0"/>
              <a:t>UBND QUẬN LONG BIÊN</a:t>
            </a:r>
            <a:br>
              <a:rPr lang="vi-VN" sz="4800" dirty="0"/>
            </a:br>
            <a:r>
              <a:rPr lang="vi-VN" sz="4800" dirty="0"/>
              <a:t>TRƯỜNG MẦM NON ÁNH SAO</a:t>
            </a:r>
          </a:p>
        </p:txBody>
      </p:sp>
      <p:sp>
        <p:nvSpPr>
          <p:cNvPr id="3" name="Subtitle 2">
            <a:extLst>
              <a:ext uri="{FF2B5EF4-FFF2-40B4-BE49-F238E27FC236}">
                <a16:creationId xmlns:a16="http://schemas.microsoft.com/office/drawing/2014/main" id="{9CB42A23-000C-43AD-ACBE-E9E6BBE74428}"/>
              </a:ext>
            </a:extLst>
          </p:cNvPr>
          <p:cNvSpPr>
            <a:spLocks noGrp="1"/>
          </p:cNvSpPr>
          <p:nvPr>
            <p:ph type="subTitle" idx="1"/>
          </p:nvPr>
        </p:nvSpPr>
        <p:spPr>
          <a:xfrm>
            <a:off x="1592826" y="2601118"/>
            <a:ext cx="9163664" cy="1744739"/>
          </a:xfrm>
        </p:spPr>
        <p:txBody>
          <a:bodyPr>
            <a:normAutofit fontScale="25000" lnSpcReduction="20000"/>
          </a:bodyPr>
          <a:lstStyle/>
          <a:p>
            <a:r>
              <a:rPr lang="vi-VN" sz="14400" dirty="0">
                <a:solidFill>
                  <a:srgbClr val="FF0000"/>
                </a:solidFill>
                <a:latin typeface="+mj-lt"/>
              </a:rPr>
              <a:t>KHÁM PHÁ KHOA HỌC</a:t>
            </a:r>
          </a:p>
          <a:p>
            <a:r>
              <a:rPr lang="vi-VN" sz="14400" dirty="0">
                <a:solidFill>
                  <a:srgbClr val="FF0000"/>
                </a:solidFill>
                <a:latin typeface="+mj-lt"/>
              </a:rPr>
              <a:t>Tìm hiểu về Con Thỏ</a:t>
            </a:r>
          </a:p>
          <a:p>
            <a:endParaRPr lang="vi-VN" sz="14400" dirty="0">
              <a:solidFill>
                <a:srgbClr val="FF0000"/>
              </a:solidFill>
              <a:latin typeface="+mj-lt"/>
            </a:endParaRPr>
          </a:p>
          <a:p>
            <a:endParaRPr lang="vi-VN" sz="11100" dirty="0">
              <a:solidFill>
                <a:srgbClr val="FF0000"/>
              </a:solidFill>
              <a:latin typeface="+mj-lt"/>
            </a:endParaRPr>
          </a:p>
          <a:p>
            <a:endParaRPr lang="vi-VN" sz="11100" dirty="0">
              <a:solidFill>
                <a:srgbClr val="FF0000"/>
              </a:solidFill>
              <a:latin typeface="+mj-lt"/>
            </a:endParaRPr>
          </a:p>
          <a:p>
            <a:r>
              <a:rPr lang="vi-VN" sz="11100" dirty="0">
                <a:solidFill>
                  <a:srgbClr val="0070C0"/>
                </a:solidFill>
                <a:latin typeface="+mj-lt"/>
              </a:rPr>
              <a:t>Người dạy: </a:t>
            </a:r>
            <a:r>
              <a:rPr lang="en-US" sz="11100" dirty="0" err="1" smtClean="0">
                <a:solidFill>
                  <a:srgbClr val="0070C0"/>
                </a:solidFill>
                <a:latin typeface="Times New Roman" panose="02020603050405020304" pitchFamily="18" charset="0"/>
                <a:cs typeface="Times New Roman" panose="02020603050405020304" pitchFamily="18" charset="0"/>
              </a:rPr>
              <a:t>Đặng</a:t>
            </a:r>
            <a:r>
              <a:rPr lang="en-US" sz="11100" dirty="0" smtClean="0">
                <a:solidFill>
                  <a:srgbClr val="0070C0"/>
                </a:solidFill>
                <a:latin typeface="Times New Roman" panose="02020603050405020304" pitchFamily="18" charset="0"/>
                <a:cs typeface="Times New Roman" panose="02020603050405020304" pitchFamily="18" charset="0"/>
              </a:rPr>
              <a:t> </a:t>
            </a:r>
            <a:r>
              <a:rPr lang="en-US" sz="11100" dirty="0" err="1" smtClean="0">
                <a:solidFill>
                  <a:srgbClr val="0070C0"/>
                </a:solidFill>
                <a:latin typeface="Times New Roman" panose="02020603050405020304" pitchFamily="18" charset="0"/>
                <a:cs typeface="Times New Roman" panose="02020603050405020304" pitchFamily="18" charset="0"/>
              </a:rPr>
              <a:t>Phương</a:t>
            </a:r>
            <a:r>
              <a:rPr lang="en-US" sz="11100" dirty="0" smtClean="0">
                <a:solidFill>
                  <a:srgbClr val="0070C0"/>
                </a:solidFill>
                <a:latin typeface="Times New Roman" panose="02020603050405020304" pitchFamily="18" charset="0"/>
                <a:cs typeface="Times New Roman" panose="02020603050405020304" pitchFamily="18" charset="0"/>
              </a:rPr>
              <a:t> </a:t>
            </a:r>
            <a:r>
              <a:rPr lang="en-US" sz="11100" dirty="0" err="1" smtClean="0">
                <a:solidFill>
                  <a:srgbClr val="0070C0"/>
                </a:solidFill>
                <a:latin typeface="Times New Roman" panose="02020603050405020304" pitchFamily="18" charset="0"/>
                <a:cs typeface="Times New Roman" panose="02020603050405020304" pitchFamily="18" charset="0"/>
              </a:rPr>
              <a:t>Nhung</a:t>
            </a:r>
            <a:endParaRPr lang="vi-VN" sz="11100" dirty="0">
              <a:solidFill>
                <a:srgbClr val="0070C0"/>
              </a:solidFill>
              <a:latin typeface="+mj-lt"/>
            </a:endParaRPr>
          </a:p>
          <a:p>
            <a:r>
              <a:rPr lang="vi-VN" sz="11100" dirty="0">
                <a:solidFill>
                  <a:srgbClr val="0070C0"/>
                </a:solidFill>
                <a:latin typeface="+mj-lt"/>
              </a:rPr>
              <a:t>Lớp: MGB C1</a:t>
            </a:r>
          </a:p>
          <a:p>
            <a:endParaRPr lang="vi-VN" sz="11100" dirty="0">
              <a:solidFill>
                <a:srgbClr val="FF0000"/>
              </a:solidFill>
              <a:latin typeface="+mj-lt"/>
            </a:endParaRPr>
          </a:p>
          <a:p>
            <a:endParaRPr lang="vi-VN" sz="3200" dirty="0">
              <a:solidFill>
                <a:srgbClr val="FF0000"/>
              </a:solidFill>
              <a:latin typeface="+mj-lt"/>
            </a:endParaRPr>
          </a:p>
          <a:p>
            <a:endParaRPr lang="vi-VN" sz="3200" dirty="0">
              <a:solidFill>
                <a:srgbClr val="FF0000"/>
              </a:solidFill>
              <a:latin typeface="+mj-lt"/>
            </a:endParaRPr>
          </a:p>
          <a:p>
            <a:endParaRPr lang="vi-VN" sz="3200" dirty="0">
              <a:solidFill>
                <a:srgbClr val="FF0000"/>
              </a:solidFill>
              <a:latin typeface="+mj-lt"/>
            </a:endParaRPr>
          </a:p>
        </p:txBody>
      </p:sp>
    </p:spTree>
    <p:extLst>
      <p:ext uri="{BB962C8B-B14F-4D97-AF65-F5344CB8AC3E}">
        <p14:creationId xmlns:p14="http://schemas.microsoft.com/office/powerpoint/2010/main" val="6473757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6EAB7-5FE1-4236-BE1F-301151233027}"/>
              </a:ext>
            </a:extLst>
          </p:cNvPr>
          <p:cNvSpPr>
            <a:spLocks noGrp="1"/>
          </p:cNvSpPr>
          <p:nvPr>
            <p:ph type="title"/>
          </p:nvPr>
        </p:nvSpPr>
        <p:spPr>
          <a:xfrm>
            <a:off x="2349910" y="365125"/>
            <a:ext cx="9003890" cy="3430127"/>
          </a:xfrm>
        </p:spPr>
        <p:txBody>
          <a:bodyPr>
            <a:normAutofit/>
          </a:bodyPr>
          <a:lstStyle/>
          <a:p>
            <a:r>
              <a:rPr lang="vi-VN" sz="3200" dirty="0">
                <a:solidFill>
                  <a:schemeClr val="bg1"/>
                </a:solidFill>
              </a:rPr>
              <a:t>Thỏ có đôi tai dài, bộ lông mềm và mượt. Lông thỏ có màu trắng hoặc nâu,...Thức ăn của thỏ là các loại rau. </a:t>
            </a:r>
            <a:r>
              <a:rPr lang="vi-VN" sz="3200">
                <a:solidFill>
                  <a:schemeClr val="bg1"/>
                </a:solidFill>
              </a:rPr>
              <a:t>Thỏ thường sống trong rừng, vườn bách thú, nuôi trong gia đình.</a:t>
            </a:r>
            <a:endParaRPr lang="vi-VN" sz="3200" dirty="0">
              <a:solidFill>
                <a:schemeClr val="bg1"/>
              </a:solidFill>
            </a:endParaRPr>
          </a:p>
        </p:txBody>
      </p:sp>
    </p:spTree>
    <p:extLst>
      <p:ext uri="{BB962C8B-B14F-4D97-AF65-F5344CB8AC3E}">
        <p14:creationId xmlns:p14="http://schemas.microsoft.com/office/powerpoint/2010/main" val="843135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2F3AB-D541-4438-B0EC-4F0352BB18F5}"/>
              </a:ext>
            </a:extLst>
          </p:cNvPr>
          <p:cNvSpPr>
            <a:spLocks noGrp="1"/>
          </p:cNvSpPr>
          <p:nvPr>
            <p:ph type="title"/>
          </p:nvPr>
        </p:nvSpPr>
        <p:spPr>
          <a:xfrm>
            <a:off x="1457633" y="4375355"/>
            <a:ext cx="7765025" cy="1022555"/>
          </a:xfrm>
        </p:spPr>
        <p:txBody>
          <a:bodyPr>
            <a:normAutofit fontScale="90000"/>
          </a:bodyPr>
          <a:lstStyle/>
          <a:p>
            <a:r>
              <a:rPr lang="vi-VN" dirty="0"/>
              <a:t> </a:t>
            </a:r>
            <a:r>
              <a:rPr lang="vi-VN" sz="4000" b="0" i="0" dirty="0">
                <a:solidFill>
                  <a:srgbClr val="333333"/>
                </a:solidFill>
                <a:effectLst/>
              </a:rPr>
              <a:t>Để con thỏ mau lớn thì hàng ngày các con phải làm gì ?</a:t>
            </a:r>
            <a:endParaRPr lang="vi-VN" sz="4000" dirty="0"/>
          </a:p>
        </p:txBody>
      </p:sp>
    </p:spTree>
    <p:extLst>
      <p:ext uri="{BB962C8B-B14F-4D97-AF65-F5344CB8AC3E}">
        <p14:creationId xmlns:p14="http://schemas.microsoft.com/office/powerpoint/2010/main" val="1788543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ECBB2-D166-47F2-BE3E-6A59E7080F7D}"/>
              </a:ext>
            </a:extLst>
          </p:cNvPr>
          <p:cNvSpPr>
            <a:spLocks noGrp="1"/>
          </p:cNvSpPr>
          <p:nvPr>
            <p:ph type="title"/>
          </p:nvPr>
        </p:nvSpPr>
        <p:spPr>
          <a:xfrm>
            <a:off x="3097162" y="1800635"/>
            <a:ext cx="6585155" cy="1325563"/>
          </a:xfrm>
        </p:spPr>
        <p:txBody>
          <a:bodyPr>
            <a:normAutofit fontScale="90000"/>
          </a:bodyPr>
          <a:lstStyle/>
          <a:p>
            <a:r>
              <a:rPr lang="vi-VN" sz="3600" dirty="0"/>
              <a:t>Hằng ngày các con phải cho Thỏ ăn và uống đúng bữa. Các con hãy yêu quý và bảo vệ các bạn Thỏ nhé.</a:t>
            </a:r>
          </a:p>
        </p:txBody>
      </p:sp>
    </p:spTree>
    <p:extLst>
      <p:ext uri="{BB962C8B-B14F-4D97-AF65-F5344CB8AC3E}">
        <p14:creationId xmlns:p14="http://schemas.microsoft.com/office/powerpoint/2010/main" val="1302865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A965C-750C-4AA0-8305-2A98D5141654}"/>
              </a:ext>
            </a:extLst>
          </p:cNvPr>
          <p:cNvSpPr>
            <a:spLocks noGrp="1"/>
          </p:cNvSpPr>
          <p:nvPr>
            <p:ph type="title"/>
          </p:nvPr>
        </p:nvSpPr>
        <p:spPr>
          <a:xfrm>
            <a:off x="641555" y="0"/>
            <a:ext cx="10515600" cy="1325563"/>
          </a:xfrm>
        </p:spPr>
        <p:txBody>
          <a:bodyPr>
            <a:noAutofit/>
          </a:bodyPr>
          <a:lstStyle/>
          <a:p>
            <a:pPr algn="l"/>
            <a:r>
              <a:rPr lang="vi-VN" sz="2400" dirty="0">
                <a:solidFill>
                  <a:srgbClr val="00B0F0"/>
                </a:solidFill>
              </a:rPr>
              <a:t/>
            </a:r>
            <a:br>
              <a:rPr lang="vi-VN" sz="2400" dirty="0">
                <a:solidFill>
                  <a:srgbClr val="00B0F0"/>
                </a:solidFill>
              </a:rPr>
            </a:br>
            <a:r>
              <a:rPr lang="vi-VN" sz="2400" dirty="0">
                <a:solidFill>
                  <a:srgbClr val="00B0F0"/>
                </a:solidFill>
              </a:rPr>
              <a:t/>
            </a:r>
            <a:br>
              <a:rPr lang="vi-VN" sz="2400" dirty="0">
                <a:solidFill>
                  <a:srgbClr val="00B0F0"/>
                </a:solidFill>
              </a:rPr>
            </a:br>
            <a:r>
              <a:rPr lang="vi-VN" sz="2400" dirty="0">
                <a:solidFill>
                  <a:srgbClr val="00B0F0"/>
                </a:solidFill>
              </a:rPr>
              <a:t/>
            </a:r>
            <a:br>
              <a:rPr lang="vi-VN" sz="2400" dirty="0">
                <a:solidFill>
                  <a:srgbClr val="00B0F0"/>
                </a:solidFill>
              </a:rPr>
            </a:br>
            <a:r>
              <a:rPr lang="vi-VN" sz="3200" dirty="0">
                <a:solidFill>
                  <a:srgbClr val="FF0000"/>
                </a:solidFill>
              </a:rPr>
              <a:t>Hoạt động 3: Luyện tập</a:t>
            </a:r>
            <a:r>
              <a:rPr lang="vi-VN" sz="2400" dirty="0">
                <a:solidFill>
                  <a:srgbClr val="00B0F0"/>
                </a:solidFill>
              </a:rPr>
              <a:t/>
            </a:r>
            <a:br>
              <a:rPr lang="vi-VN" sz="2400" dirty="0">
                <a:solidFill>
                  <a:srgbClr val="00B0F0"/>
                </a:solidFill>
              </a:rPr>
            </a:br>
            <a:endParaRPr lang="vi-VN" sz="2400" dirty="0">
              <a:solidFill>
                <a:srgbClr val="00B0F0"/>
              </a:solidFill>
            </a:endParaRPr>
          </a:p>
        </p:txBody>
      </p:sp>
      <p:sp>
        <p:nvSpPr>
          <p:cNvPr id="4" name="TextBox 3">
            <a:extLst>
              <a:ext uri="{FF2B5EF4-FFF2-40B4-BE49-F238E27FC236}">
                <a16:creationId xmlns:a16="http://schemas.microsoft.com/office/drawing/2014/main" id="{B73A92F0-1A76-4A83-8E4A-6C579F87987F}"/>
              </a:ext>
            </a:extLst>
          </p:cNvPr>
          <p:cNvSpPr txBox="1"/>
          <p:nvPr/>
        </p:nvSpPr>
        <p:spPr>
          <a:xfrm>
            <a:off x="117987" y="1179410"/>
            <a:ext cx="11720052" cy="4770537"/>
          </a:xfrm>
          <a:prstGeom prst="rect">
            <a:avLst/>
          </a:prstGeom>
          <a:noFill/>
        </p:spPr>
        <p:txBody>
          <a:bodyPr wrap="square">
            <a:spAutoFit/>
          </a:bodyPr>
          <a:lstStyle/>
          <a:p>
            <a:pPr algn="l"/>
            <a:r>
              <a:rPr lang="vi-VN" sz="2400" b="1" i="1" dirty="0">
                <a:solidFill>
                  <a:srgbClr val="000000"/>
                </a:solidFill>
                <a:effectLst/>
                <a:latin typeface="+mj-lt"/>
              </a:rPr>
              <a:t> </a:t>
            </a:r>
            <a:r>
              <a:rPr lang="vi-VN" sz="2000" b="1" i="1" dirty="0">
                <a:solidFill>
                  <a:srgbClr val="000000"/>
                </a:solidFill>
                <a:effectLst/>
                <a:latin typeface="+mj-lt"/>
              </a:rPr>
              <a:t>- Trò chơi 1: “ Ô cửa bí mật”</a:t>
            </a:r>
            <a:endParaRPr lang="vi-VN" sz="2000" b="0" i="0" dirty="0">
              <a:solidFill>
                <a:srgbClr val="333333"/>
              </a:solidFill>
              <a:effectLst/>
              <a:latin typeface="+mj-lt"/>
            </a:endParaRPr>
          </a:p>
          <a:p>
            <a:pPr algn="l"/>
            <a:r>
              <a:rPr lang="vi-VN" sz="2000" b="1" i="0" dirty="0">
                <a:solidFill>
                  <a:srgbClr val="000000"/>
                </a:solidFill>
                <a:effectLst/>
                <a:latin typeface="+mj-lt"/>
              </a:rPr>
              <a:t> + </a:t>
            </a:r>
            <a:r>
              <a:rPr lang="vi-VN" sz="2000" b="0" i="0" dirty="0">
                <a:solidFill>
                  <a:srgbClr val="000000"/>
                </a:solidFill>
                <a:effectLst/>
                <a:latin typeface="+mj-lt"/>
              </a:rPr>
              <a:t>Cô giới thiệu tên trò chơi: “ Ô cửa bí mật”</a:t>
            </a:r>
            <a:endParaRPr lang="vi-VN" sz="2000" b="0" i="0" dirty="0">
              <a:solidFill>
                <a:srgbClr val="333333"/>
              </a:solidFill>
              <a:effectLst/>
              <a:latin typeface="+mj-lt"/>
            </a:endParaRPr>
          </a:p>
          <a:p>
            <a:pPr algn="l"/>
            <a:r>
              <a:rPr lang="vi-VN" sz="2000" b="0" i="0" dirty="0">
                <a:solidFill>
                  <a:srgbClr val="000000"/>
                </a:solidFill>
                <a:effectLst/>
                <a:latin typeface="+mj-lt"/>
              </a:rPr>
              <a:t> Cô nêu cách chơi: Cô chia lớp thành 2 đội, các đội lên dùng bút đánh dấu vào ô có con thỏ sao cho đúng nhưng mỗi bạn</a:t>
            </a:r>
            <a:r>
              <a:rPr lang="vi-VN" sz="2000" b="0" i="0" dirty="0">
                <a:solidFill>
                  <a:srgbClr val="333333"/>
                </a:solidFill>
                <a:effectLst/>
                <a:latin typeface="+mj-lt"/>
              </a:rPr>
              <a:t> lên chơi chỉ được phép đánh dấu vào 1 ô cửa sau đó chạy về đưa bút cho bạn tiếp theo cứ như vậy cho đến khi thời gian kết thúc, đội nào chọn đúng nhiều ô cửa có chú thỏ thì đội đó sẽ chiến thắng.   </a:t>
            </a:r>
          </a:p>
          <a:p>
            <a:pPr algn="l"/>
            <a:r>
              <a:rPr lang="vi-VN" sz="2000" b="0" i="0" dirty="0">
                <a:solidFill>
                  <a:srgbClr val="333333"/>
                </a:solidFill>
                <a:effectLst/>
                <a:latin typeface="+mj-lt"/>
              </a:rPr>
              <a:t>+ Luật chơi:Mỗi bạn lên chơi chỉ được đánh dấu vào 1 ô cửa, về đưa bút cho bạn tiếp bạn đó mới được lên, kết thúc đội nào đánh dấu được nhiều ô  đúng thì chiến thắng</a:t>
            </a:r>
          </a:p>
          <a:p>
            <a:pPr algn="l"/>
            <a:r>
              <a:rPr lang="vi-VN" sz="2000" b="0" i="0" dirty="0">
                <a:solidFill>
                  <a:srgbClr val="333333"/>
                </a:solidFill>
                <a:effectLst/>
                <a:latin typeface="+mj-lt"/>
              </a:rPr>
              <a:t> Cô mở nhạc trong quá trình trẻ chơi.</a:t>
            </a:r>
          </a:p>
          <a:p>
            <a:pPr algn="l"/>
            <a:r>
              <a:rPr lang="vi-VN" sz="2000" b="0" i="0" dirty="0">
                <a:solidFill>
                  <a:srgbClr val="000000"/>
                </a:solidFill>
                <a:effectLst/>
                <a:latin typeface="+mj-lt"/>
              </a:rPr>
              <a:t> + Tổ chức cho trẻ chơi</a:t>
            </a:r>
            <a:endParaRPr lang="vi-VN" sz="2000" b="0" i="0" dirty="0">
              <a:solidFill>
                <a:srgbClr val="333333"/>
              </a:solidFill>
              <a:effectLst/>
              <a:latin typeface="+mj-lt"/>
            </a:endParaRPr>
          </a:p>
          <a:p>
            <a:pPr algn="l"/>
            <a:r>
              <a:rPr lang="vi-VN" sz="2000" b="0" i="0" dirty="0">
                <a:solidFill>
                  <a:srgbClr val="000000"/>
                </a:solidFill>
                <a:effectLst/>
                <a:latin typeface="+mj-lt"/>
              </a:rPr>
              <a:t> + Cô và trẻ cùng kiểm tra- tuyên dương trẻ</a:t>
            </a:r>
            <a:endParaRPr lang="vi-VN" sz="2000" b="0" i="0" dirty="0">
              <a:solidFill>
                <a:srgbClr val="333333"/>
              </a:solidFill>
              <a:effectLst/>
              <a:latin typeface="+mj-lt"/>
            </a:endParaRPr>
          </a:p>
          <a:p>
            <a:pPr algn="l">
              <a:buFont typeface="Arial" panose="020B0604020202020204" pitchFamily="34" charset="0"/>
              <a:buChar char="•"/>
            </a:pPr>
            <a:r>
              <a:rPr lang="vi-VN" sz="2000" b="1" i="1" dirty="0">
                <a:solidFill>
                  <a:srgbClr val="000000"/>
                </a:solidFill>
                <a:effectLst/>
                <a:latin typeface="+mj-lt"/>
              </a:rPr>
              <a:t>Trò chơi 2: “ Thi đội nào nhanh”</a:t>
            </a:r>
            <a:endParaRPr lang="vi-VN" sz="2000" b="0" i="0" dirty="0">
              <a:solidFill>
                <a:srgbClr val="333333"/>
              </a:solidFill>
              <a:effectLst/>
              <a:latin typeface="+mj-lt"/>
            </a:endParaRPr>
          </a:p>
          <a:p>
            <a:pPr algn="l"/>
            <a:r>
              <a:rPr lang="vi-VN" sz="2000" b="0" i="0" dirty="0">
                <a:solidFill>
                  <a:srgbClr val="000000"/>
                </a:solidFill>
                <a:effectLst/>
                <a:latin typeface="+mj-lt"/>
              </a:rPr>
              <a:t> Cô cho trẻ về ngồi 2 nhóm</a:t>
            </a:r>
            <a:endParaRPr lang="vi-VN" sz="2000" b="0" i="0" dirty="0">
              <a:solidFill>
                <a:srgbClr val="333333"/>
              </a:solidFill>
              <a:effectLst/>
              <a:latin typeface="+mj-lt"/>
            </a:endParaRPr>
          </a:p>
          <a:p>
            <a:pPr algn="l"/>
            <a:r>
              <a:rPr lang="vi-VN" sz="2000" b="0" i="0" dirty="0">
                <a:solidFill>
                  <a:srgbClr val="000000"/>
                </a:solidFill>
                <a:effectLst/>
                <a:latin typeface="+mj-lt"/>
              </a:rPr>
              <a:t> Một nhóm chọn thức ăn cho thỏ sao cho đúng, nhưng mỗi chú thỏ chỉ được chọn một thức ăn, một đội gắn bộ phận còn thiếu của con thỏ đội nào hoàn thành nhanh và đúng nhiều chú thỏ thì chiến thắng</a:t>
            </a:r>
            <a:endParaRPr lang="vi-VN" sz="2000" b="0" i="0" dirty="0">
              <a:solidFill>
                <a:srgbClr val="333333"/>
              </a:solidFill>
              <a:effectLst/>
              <a:latin typeface="+mj-lt"/>
            </a:endParaRPr>
          </a:p>
          <a:p>
            <a:pPr algn="l"/>
            <a:r>
              <a:rPr lang="vi-VN" sz="2000" b="0" i="0" dirty="0">
                <a:solidFill>
                  <a:srgbClr val="000000"/>
                </a:solidFill>
                <a:effectLst/>
                <a:latin typeface="+mj-lt"/>
              </a:rPr>
              <a:t>- Tổ chức cho trẻ chơi</a:t>
            </a:r>
            <a:endParaRPr lang="vi-VN" sz="2000" b="0" i="0" dirty="0">
              <a:solidFill>
                <a:srgbClr val="333333"/>
              </a:solidFill>
              <a:effectLst/>
              <a:latin typeface="+mj-lt"/>
            </a:endParaRPr>
          </a:p>
        </p:txBody>
      </p:sp>
    </p:spTree>
    <p:extLst>
      <p:ext uri="{BB962C8B-B14F-4D97-AF65-F5344CB8AC3E}">
        <p14:creationId xmlns:p14="http://schemas.microsoft.com/office/powerpoint/2010/main" val="189371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335C49A-9360-4310-A9AD-5485750DCA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60625071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B9585-65AE-4A26-95E1-DB373E9CA380}"/>
              </a:ext>
            </a:extLst>
          </p:cNvPr>
          <p:cNvSpPr>
            <a:spLocks noGrp="1"/>
          </p:cNvSpPr>
          <p:nvPr>
            <p:ph type="title"/>
          </p:nvPr>
        </p:nvSpPr>
        <p:spPr/>
        <p:txBody>
          <a:bodyPr>
            <a:normAutofit fontScale="90000"/>
          </a:bodyPr>
          <a:lstStyle/>
          <a:p>
            <a:pPr algn="l"/>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1800" b="1" i="0" dirty="0">
                <a:solidFill>
                  <a:srgbClr val="3C3C3C"/>
                </a:solidFill>
                <a:effectLst/>
                <a:latin typeface="Times New Roman" panose="02020603050405020304" pitchFamily="18" charset="0"/>
              </a:rPr>
              <a:t/>
            </a:r>
            <a:br>
              <a:rPr lang="vi-VN" sz="1800" b="1" i="0" dirty="0">
                <a:solidFill>
                  <a:srgbClr val="3C3C3C"/>
                </a:solidFill>
                <a:effectLst/>
                <a:latin typeface="Times New Roman" panose="02020603050405020304" pitchFamily="18" charset="0"/>
              </a:rPr>
            </a:br>
            <a:r>
              <a:rPr lang="vi-VN" sz="3100" b="1" i="0" dirty="0">
                <a:solidFill>
                  <a:srgbClr val="3C3C3C"/>
                </a:solidFill>
                <a:effectLst/>
              </a:rPr>
              <a:t>I. Mục đích yêu cầu</a:t>
            </a:r>
            <a:r>
              <a:rPr lang="vi-VN" sz="3100" b="0" i="0" dirty="0">
                <a:solidFill>
                  <a:srgbClr val="3C3C3C"/>
                </a:solidFill>
                <a:effectLst/>
              </a:rPr>
              <a:t/>
            </a:r>
            <a:br>
              <a:rPr lang="vi-VN" sz="3100" b="0" i="0" dirty="0">
                <a:solidFill>
                  <a:srgbClr val="3C3C3C"/>
                </a:solidFill>
                <a:effectLst/>
              </a:rPr>
            </a:br>
            <a:r>
              <a:rPr lang="vi-VN" sz="3100" b="1" i="1" dirty="0">
                <a:solidFill>
                  <a:srgbClr val="333333"/>
                </a:solidFill>
                <a:effectLst/>
              </a:rPr>
              <a:t>1 . </a:t>
            </a:r>
            <a:r>
              <a:rPr lang="vi-VN" sz="3100" b="1" i="1" u="sng" dirty="0">
                <a:solidFill>
                  <a:srgbClr val="333333"/>
                </a:solidFill>
                <a:effectLst/>
              </a:rPr>
              <a:t>Thái độ</a:t>
            </a:r>
            <a:r>
              <a:rPr lang="vi-VN" sz="3100" b="1" i="1" dirty="0">
                <a:solidFill>
                  <a:srgbClr val="333333"/>
                </a:solidFill>
                <a:effectLst/>
              </a:rPr>
              <a:t>:</a:t>
            </a:r>
            <a:r>
              <a:rPr lang="vi-VN" sz="3100" b="0" i="0" dirty="0">
                <a:solidFill>
                  <a:srgbClr val="333333"/>
                </a:solidFill>
                <a:effectLst/>
              </a:rPr>
              <a:t/>
            </a:r>
            <a:br>
              <a:rPr lang="vi-VN" sz="3100" b="0" i="0" dirty="0">
                <a:solidFill>
                  <a:srgbClr val="333333"/>
                </a:solidFill>
                <a:effectLst/>
              </a:rPr>
            </a:br>
            <a:r>
              <a:rPr lang="vi-VN" sz="3100" b="0" i="0" dirty="0">
                <a:solidFill>
                  <a:srgbClr val="333333"/>
                </a:solidFill>
                <a:effectLst/>
              </a:rPr>
              <a:t> ­ Giáo dục trẻ biết yêu quý, chăm sóc con thỏ</a:t>
            </a:r>
            <a:br>
              <a:rPr lang="vi-VN" sz="3100" b="0" i="0" dirty="0">
                <a:solidFill>
                  <a:srgbClr val="333333"/>
                </a:solidFill>
                <a:effectLst/>
              </a:rPr>
            </a:br>
            <a:r>
              <a:rPr lang="vi-VN" sz="3100" b="1" i="1" dirty="0">
                <a:solidFill>
                  <a:srgbClr val="333333"/>
                </a:solidFill>
                <a:effectLst/>
              </a:rPr>
              <a:t>2. </a:t>
            </a:r>
            <a:r>
              <a:rPr lang="vi-VN" sz="3100" b="1" i="1" u="sng" dirty="0">
                <a:solidFill>
                  <a:srgbClr val="333333"/>
                </a:solidFill>
                <a:effectLst/>
              </a:rPr>
              <a:t>Kỹ năng</a:t>
            </a:r>
            <a:r>
              <a:rPr lang="vi-VN" sz="3100" b="1" i="1" dirty="0">
                <a:solidFill>
                  <a:srgbClr val="333333"/>
                </a:solidFill>
                <a:effectLst/>
              </a:rPr>
              <a:t>:</a:t>
            </a:r>
            <a:r>
              <a:rPr lang="vi-VN" sz="3100" b="0" i="0" dirty="0">
                <a:solidFill>
                  <a:srgbClr val="333333"/>
                </a:solidFill>
                <a:effectLst/>
              </a:rPr>
              <a:t/>
            </a:r>
            <a:br>
              <a:rPr lang="vi-VN" sz="3100" b="0" i="0" dirty="0">
                <a:solidFill>
                  <a:srgbClr val="333333"/>
                </a:solidFill>
                <a:effectLst/>
              </a:rPr>
            </a:br>
            <a:r>
              <a:rPr lang="vi-VN" sz="3100" b="0" i="0" dirty="0">
                <a:solidFill>
                  <a:srgbClr val="333333"/>
                </a:solidFill>
                <a:effectLst/>
              </a:rPr>
              <a:t> ­ Rèn luyện cho trẻ kỹ năng quan sát, thảo luận nhóm, diễn đạt ngôn ngữ rõ ràng, mạch lạc, tập trung chú ý ghi nhớ có chủ định.</a:t>
            </a:r>
            <a:br>
              <a:rPr lang="vi-VN" sz="3100" b="0" i="0" dirty="0">
                <a:solidFill>
                  <a:srgbClr val="333333"/>
                </a:solidFill>
                <a:effectLst/>
              </a:rPr>
            </a:br>
            <a:r>
              <a:rPr lang="vi-VN" sz="3100" b="0" i="0" dirty="0">
                <a:solidFill>
                  <a:srgbClr val="333333"/>
                </a:solidFill>
                <a:effectLst/>
              </a:rPr>
              <a:t> - Rèn kỹ năng nhanh nhẹn khi tham gia vào trò chơi</a:t>
            </a:r>
            <a:br>
              <a:rPr lang="vi-VN" sz="3100" b="0" i="0" dirty="0">
                <a:solidFill>
                  <a:srgbClr val="333333"/>
                </a:solidFill>
                <a:effectLst/>
              </a:rPr>
            </a:br>
            <a:r>
              <a:rPr lang="vi-VN" sz="3100" b="1" i="0" dirty="0">
                <a:solidFill>
                  <a:srgbClr val="333333"/>
                </a:solidFill>
                <a:effectLst/>
              </a:rPr>
              <a:t>3. </a:t>
            </a:r>
            <a:r>
              <a:rPr lang="vi-VN" sz="3100" b="1" i="1" u="sng" dirty="0">
                <a:solidFill>
                  <a:srgbClr val="333333"/>
                </a:solidFill>
                <a:effectLst/>
              </a:rPr>
              <a:t>Kiến thức</a:t>
            </a:r>
            <a:r>
              <a:rPr lang="vi-VN" sz="3100" b="1" i="1" dirty="0">
                <a:solidFill>
                  <a:srgbClr val="333333"/>
                </a:solidFill>
                <a:effectLst/>
              </a:rPr>
              <a:t>:</a:t>
            </a:r>
            <a:r>
              <a:rPr lang="vi-VN" sz="3100" b="0" i="0" dirty="0">
                <a:solidFill>
                  <a:srgbClr val="333333"/>
                </a:solidFill>
                <a:effectLst/>
              </a:rPr>
              <a:t/>
            </a:r>
            <a:br>
              <a:rPr lang="vi-VN" sz="3100" b="0" i="0" dirty="0">
                <a:solidFill>
                  <a:srgbClr val="333333"/>
                </a:solidFill>
                <a:effectLst/>
              </a:rPr>
            </a:br>
            <a:r>
              <a:rPr lang="vi-VN" sz="3100" b="0" i="0" dirty="0">
                <a:solidFill>
                  <a:srgbClr val="333333"/>
                </a:solidFill>
                <a:effectLst/>
              </a:rPr>
              <a:t>  - Trẻ biết tên gọi, đặc điểm nổi bật, ích lợi của con thỏ: có đầu, mình, 4 chân, có đuôi ngắn.Ở đầu có 2 tai dài, có 2 mắt tròn, có miệng, mũi, râu, Thỏ có lông màu trắng, mượt..., chạy nhanh, nhảy xa.</a:t>
            </a:r>
            <a:br>
              <a:rPr lang="vi-VN" sz="3100" b="0" i="0" dirty="0">
                <a:solidFill>
                  <a:srgbClr val="333333"/>
                </a:solidFill>
                <a:effectLst/>
              </a:rPr>
            </a:br>
            <a:r>
              <a:rPr lang="vi-VN" sz="3100" b="0" i="0" dirty="0">
                <a:solidFill>
                  <a:srgbClr val="333333"/>
                </a:solidFill>
                <a:effectLst/>
              </a:rPr>
              <a:t>- Biết được thức ăn của thỏ: Các loại củ: ăn cà rốt, củ cải,…, các loại rau, cỏ, và thỏ đẻ con</a:t>
            </a:r>
            <a:br>
              <a:rPr lang="vi-VN" sz="3100" b="0" i="0" dirty="0">
                <a:solidFill>
                  <a:srgbClr val="333333"/>
                </a:solidFill>
                <a:effectLst/>
              </a:rPr>
            </a:br>
            <a:r>
              <a:rPr lang="vi-VN" sz="3100" b="0" i="0" dirty="0">
                <a:solidFill>
                  <a:srgbClr val="333333"/>
                </a:solidFill>
                <a:effectLst/>
              </a:rPr>
              <a:t>- Biết được nơi sống: trong gia đình, trong rừng, vườn bách thú.</a:t>
            </a:r>
            <a:br>
              <a:rPr lang="vi-VN" sz="3100" b="0" i="0" dirty="0">
                <a:solidFill>
                  <a:srgbClr val="333333"/>
                </a:solidFill>
                <a:effectLst/>
              </a:rPr>
            </a:br>
            <a:endParaRPr lang="vi-VN" sz="3100" dirty="0"/>
          </a:p>
        </p:txBody>
      </p:sp>
    </p:spTree>
    <p:extLst>
      <p:ext uri="{BB962C8B-B14F-4D97-AF65-F5344CB8AC3E}">
        <p14:creationId xmlns:p14="http://schemas.microsoft.com/office/powerpoint/2010/main" val="24493316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2C261-8844-4B87-BAD7-280DC474578D}"/>
              </a:ext>
            </a:extLst>
          </p:cNvPr>
          <p:cNvSpPr>
            <a:spLocks noGrp="1"/>
          </p:cNvSpPr>
          <p:nvPr>
            <p:ph type="title"/>
          </p:nvPr>
        </p:nvSpPr>
        <p:spPr>
          <a:xfrm>
            <a:off x="1091381" y="365125"/>
            <a:ext cx="10262419" cy="1325563"/>
          </a:xfrm>
        </p:spPr>
        <p:txBody>
          <a:bodyPr/>
          <a:lstStyle/>
          <a:p>
            <a:r>
              <a:rPr lang="vi-VN" dirty="0">
                <a:solidFill>
                  <a:srgbClr val="00B0F0"/>
                </a:solidFill>
              </a:rPr>
              <a:t> Hoạt động 1: Ổn định tổ chức,                     giới thiệu bài</a:t>
            </a:r>
          </a:p>
        </p:txBody>
      </p:sp>
      <p:sp>
        <p:nvSpPr>
          <p:cNvPr id="3" name="Content Placeholder 2">
            <a:extLst>
              <a:ext uri="{FF2B5EF4-FFF2-40B4-BE49-F238E27FC236}">
                <a16:creationId xmlns:a16="http://schemas.microsoft.com/office/drawing/2014/main" id="{F55DC092-E9B9-42C3-B014-23A238994723}"/>
              </a:ext>
            </a:extLst>
          </p:cNvPr>
          <p:cNvSpPr>
            <a:spLocks noGrp="1"/>
          </p:cNvSpPr>
          <p:nvPr>
            <p:ph idx="1"/>
          </p:nvPr>
        </p:nvSpPr>
        <p:spPr>
          <a:xfrm>
            <a:off x="1091380" y="1825625"/>
            <a:ext cx="10262420" cy="4351338"/>
          </a:xfrm>
        </p:spPr>
        <p:txBody>
          <a:bodyPr/>
          <a:lstStyle/>
          <a:p>
            <a:pPr marL="0" indent="0">
              <a:buNone/>
            </a:pPr>
            <a:r>
              <a:rPr lang="vi-VN" dirty="0">
                <a:solidFill>
                  <a:srgbClr val="00B0F0"/>
                </a:solidFill>
                <a:latin typeface="+mj-lt"/>
              </a:rPr>
              <a:t>   - Cô và trẻ hát bài hát: “ Chú Thỏ con”.</a:t>
            </a:r>
          </a:p>
          <a:p>
            <a:pPr marL="0" indent="0">
              <a:buNone/>
            </a:pPr>
            <a:r>
              <a:rPr lang="vi-VN" dirty="0">
                <a:solidFill>
                  <a:srgbClr val="00B0F0"/>
                </a:solidFill>
                <a:latin typeface="+mj-lt"/>
              </a:rPr>
              <a:t>   - Trò chuyện về bài hát:</a:t>
            </a:r>
          </a:p>
          <a:p>
            <a:pPr marL="0" indent="0">
              <a:buNone/>
            </a:pPr>
            <a:r>
              <a:rPr lang="vi-VN" dirty="0">
                <a:solidFill>
                  <a:srgbClr val="00B0F0"/>
                </a:solidFill>
                <a:latin typeface="+mj-lt"/>
              </a:rPr>
              <a:t>      + Các con hát bài hát gì?</a:t>
            </a:r>
          </a:p>
          <a:p>
            <a:pPr marL="0" indent="0">
              <a:buNone/>
            </a:pPr>
            <a:r>
              <a:rPr lang="vi-VN" dirty="0">
                <a:solidFill>
                  <a:srgbClr val="00B0F0"/>
                </a:solidFill>
                <a:latin typeface="+mj-lt"/>
              </a:rPr>
              <a:t>      + Bài hát nói đến con vật gì?</a:t>
            </a:r>
          </a:p>
          <a:p>
            <a:pPr marL="0" indent="0">
              <a:buNone/>
            </a:pPr>
            <a:r>
              <a:rPr lang="vi-VN" b="0" i="0" dirty="0">
                <a:solidFill>
                  <a:srgbClr val="00B0F0"/>
                </a:solidFill>
                <a:effectLst/>
                <a:latin typeface="Times New Roman" panose="02020603050405020304" pitchFamily="18" charset="0"/>
              </a:rPr>
              <a:t>    - Để hiểu rõ về con thỏ, hôm nay cô sẽ cho các con tìm hiểu về con          thỏ nhé!</a:t>
            </a:r>
            <a:endParaRPr lang="vi-VN" dirty="0">
              <a:solidFill>
                <a:srgbClr val="00B0F0"/>
              </a:solidFill>
              <a:latin typeface="+mj-lt"/>
            </a:endParaRPr>
          </a:p>
          <a:p>
            <a:pPr marL="0" indent="0">
              <a:buNone/>
            </a:pPr>
            <a:r>
              <a:rPr lang="vi-VN" dirty="0">
                <a:solidFill>
                  <a:srgbClr val="00B0F0"/>
                </a:solidFill>
                <a:latin typeface="+mj-lt"/>
              </a:rPr>
              <a:t>   </a:t>
            </a:r>
          </a:p>
          <a:p>
            <a:pPr marL="0" indent="0">
              <a:buNone/>
            </a:pPr>
            <a:endParaRPr lang="vi-VN" dirty="0">
              <a:solidFill>
                <a:srgbClr val="00B0F0"/>
              </a:solidFill>
              <a:latin typeface="+mj-lt"/>
            </a:endParaRPr>
          </a:p>
        </p:txBody>
      </p:sp>
    </p:spTree>
    <p:extLst>
      <p:ext uri="{BB962C8B-B14F-4D97-AF65-F5344CB8AC3E}">
        <p14:creationId xmlns:p14="http://schemas.microsoft.com/office/powerpoint/2010/main" val="3524262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F42FB-C600-4618-8134-99C77F1A61F3}"/>
              </a:ext>
            </a:extLst>
          </p:cNvPr>
          <p:cNvSpPr>
            <a:spLocks noGrp="1"/>
          </p:cNvSpPr>
          <p:nvPr>
            <p:ph type="title"/>
          </p:nvPr>
        </p:nvSpPr>
        <p:spPr>
          <a:xfrm>
            <a:off x="2425700" y="4340225"/>
            <a:ext cx="10515600" cy="1325563"/>
          </a:xfrm>
        </p:spPr>
        <p:txBody>
          <a:bodyPr/>
          <a:lstStyle/>
          <a:p>
            <a:r>
              <a:rPr lang="vi-VN" dirty="0"/>
              <a:t>Hoạt động 2: Khám phá</a:t>
            </a:r>
          </a:p>
        </p:txBody>
      </p:sp>
    </p:spTree>
    <p:extLst>
      <p:ext uri="{BB962C8B-B14F-4D97-AF65-F5344CB8AC3E}">
        <p14:creationId xmlns:p14="http://schemas.microsoft.com/office/powerpoint/2010/main" val="161291138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BB565-FAE5-44B1-A6BE-C161AB8D42EB}"/>
              </a:ext>
            </a:extLst>
          </p:cNvPr>
          <p:cNvSpPr>
            <a:spLocks noGrp="1"/>
          </p:cNvSpPr>
          <p:nvPr>
            <p:ph type="title"/>
          </p:nvPr>
        </p:nvSpPr>
        <p:spPr>
          <a:xfrm>
            <a:off x="759542" y="0"/>
            <a:ext cx="10515600" cy="1325563"/>
          </a:xfrm>
        </p:spPr>
        <p:txBody>
          <a:bodyPr/>
          <a:lstStyle/>
          <a:p>
            <a:r>
              <a:rPr lang="vi-VN" dirty="0"/>
              <a:t>                           CON THỎ</a:t>
            </a:r>
          </a:p>
        </p:txBody>
      </p:sp>
      <p:pic>
        <p:nvPicPr>
          <p:cNvPr id="4" name="Picture 3">
            <a:extLst>
              <a:ext uri="{FF2B5EF4-FFF2-40B4-BE49-F238E27FC236}">
                <a16:creationId xmlns:a16="http://schemas.microsoft.com/office/drawing/2014/main" id="{3B49D76F-47E2-409A-9873-7C195E05F5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72455"/>
            <a:ext cx="12192000" cy="5985545"/>
          </a:xfrm>
          <a:prstGeom prst="rect">
            <a:avLst/>
          </a:prstGeom>
        </p:spPr>
      </p:pic>
    </p:spTree>
    <p:extLst>
      <p:ext uri="{BB962C8B-B14F-4D97-AF65-F5344CB8AC3E}">
        <p14:creationId xmlns:p14="http://schemas.microsoft.com/office/powerpoint/2010/main" val="1113326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EFB87-A2D0-40E5-9578-103F4E6486C3}"/>
              </a:ext>
            </a:extLst>
          </p:cNvPr>
          <p:cNvSpPr>
            <a:spLocks noGrp="1"/>
          </p:cNvSpPr>
          <p:nvPr>
            <p:ph type="title"/>
          </p:nvPr>
        </p:nvSpPr>
        <p:spPr>
          <a:xfrm>
            <a:off x="1627757" y="4350437"/>
            <a:ext cx="9259529" cy="1325563"/>
          </a:xfrm>
        </p:spPr>
        <p:txBody>
          <a:bodyPr>
            <a:normAutofit fontScale="90000"/>
          </a:bodyPr>
          <a:lstStyle/>
          <a:p>
            <a:r>
              <a:rPr lang="vi-VN" b="0" i="0" dirty="0">
                <a:solidFill>
                  <a:srgbClr val="3C3C3C"/>
                </a:solidFill>
                <a:effectLst/>
                <a:latin typeface="Times New Roman" panose="02020603050405020304" pitchFamily="18" charset="0"/>
              </a:rPr>
              <a:t>Các con có nhận xét gì về con Thỏ?</a:t>
            </a:r>
            <a:br>
              <a:rPr lang="vi-VN" b="0" i="0" dirty="0">
                <a:solidFill>
                  <a:srgbClr val="3C3C3C"/>
                </a:solidFill>
                <a:effectLst/>
                <a:latin typeface="Times New Roman" panose="02020603050405020304" pitchFamily="18" charset="0"/>
              </a:rPr>
            </a:br>
            <a:r>
              <a:rPr lang="vi-VN" b="0" i="0" dirty="0">
                <a:solidFill>
                  <a:srgbClr val="3C3C3C"/>
                </a:solidFill>
                <a:effectLst/>
                <a:latin typeface="Times New Roman" panose="02020603050405020304" pitchFamily="18" charset="0"/>
              </a:rPr>
              <a:t>+ Thỏ sống ở đâu?</a:t>
            </a:r>
            <a:br>
              <a:rPr lang="vi-VN" b="0" i="0" dirty="0">
                <a:solidFill>
                  <a:srgbClr val="3C3C3C"/>
                </a:solidFill>
                <a:effectLst/>
                <a:latin typeface="Times New Roman" panose="02020603050405020304" pitchFamily="18" charset="0"/>
              </a:rPr>
            </a:br>
            <a:r>
              <a:rPr lang="vi-VN" b="0" i="0" dirty="0">
                <a:solidFill>
                  <a:srgbClr val="3C3C3C"/>
                </a:solidFill>
                <a:effectLst/>
                <a:latin typeface="Times New Roman" panose="02020603050405020304" pitchFamily="18" charset="0"/>
              </a:rPr>
              <a:t>+ Mắt thỏ thế nào?</a:t>
            </a:r>
            <a:br>
              <a:rPr lang="vi-VN" b="0" i="0" dirty="0">
                <a:solidFill>
                  <a:srgbClr val="3C3C3C"/>
                </a:solidFill>
                <a:effectLst/>
                <a:latin typeface="Times New Roman" panose="02020603050405020304" pitchFamily="18" charset="0"/>
              </a:rPr>
            </a:br>
            <a:r>
              <a:rPr lang="vi-VN" b="0" i="0" dirty="0">
                <a:solidFill>
                  <a:srgbClr val="3C3C3C"/>
                </a:solidFill>
                <a:effectLst/>
                <a:latin typeface="Times New Roman" panose="02020603050405020304" pitchFamily="18" charset="0"/>
              </a:rPr>
              <a:t/>
            </a:r>
            <a:br>
              <a:rPr lang="vi-VN" b="0" i="0" dirty="0">
                <a:solidFill>
                  <a:srgbClr val="3C3C3C"/>
                </a:solidFill>
                <a:effectLst/>
                <a:latin typeface="Times New Roman" panose="02020603050405020304" pitchFamily="18" charset="0"/>
              </a:rPr>
            </a:br>
            <a:endParaRPr lang="vi-VN" dirty="0"/>
          </a:p>
        </p:txBody>
      </p:sp>
    </p:spTree>
    <p:extLst>
      <p:ext uri="{BB962C8B-B14F-4D97-AF65-F5344CB8AC3E}">
        <p14:creationId xmlns:p14="http://schemas.microsoft.com/office/powerpoint/2010/main" val="2375179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1FD207B-0376-4896-A81B-3CCFD9DEB610}"/>
              </a:ext>
            </a:extLst>
          </p:cNvPr>
          <p:cNvSpPr txBox="1"/>
          <p:nvPr/>
        </p:nvSpPr>
        <p:spPr>
          <a:xfrm>
            <a:off x="3659697" y="205341"/>
            <a:ext cx="6094602" cy="646331"/>
          </a:xfrm>
          <a:prstGeom prst="rect">
            <a:avLst/>
          </a:prstGeom>
          <a:noFill/>
        </p:spPr>
        <p:txBody>
          <a:bodyPr wrap="square">
            <a:spAutoFit/>
          </a:bodyPr>
          <a:lstStyle/>
          <a:p>
            <a:pPr algn="l"/>
            <a:r>
              <a:rPr lang="vi-VN" sz="1800" b="0" i="0" dirty="0">
                <a:solidFill>
                  <a:srgbClr val="333333"/>
                </a:solidFill>
                <a:effectLst/>
                <a:latin typeface="Helvetica" panose="020B0604020202020204" pitchFamily="34" charset="0"/>
              </a:rPr>
              <a:t> + Mình con thỏ như thế nào ?</a:t>
            </a:r>
            <a:endParaRPr lang="vi-VN" b="0" i="0" dirty="0">
              <a:solidFill>
                <a:srgbClr val="333333"/>
              </a:solidFill>
              <a:effectLst/>
              <a:latin typeface="Helvetica" panose="020B0604020202020204" pitchFamily="34" charset="0"/>
            </a:endParaRPr>
          </a:p>
          <a:p>
            <a:pPr algn="l"/>
            <a:r>
              <a:rPr lang="vi-VN" sz="1800" b="0" i="0" dirty="0">
                <a:solidFill>
                  <a:srgbClr val="333333"/>
                </a:solidFill>
                <a:effectLst/>
                <a:latin typeface="Helvetica" panose="020B0604020202020204" pitchFamily="34" charset="0"/>
              </a:rPr>
              <a:t> + Đuôi của con thỏ như thế nào ?</a:t>
            </a:r>
            <a:endParaRPr lang="vi-VN" b="0" i="0" dirty="0">
              <a:solidFill>
                <a:srgbClr val="333333"/>
              </a:solidFill>
              <a:effectLst/>
              <a:latin typeface="Helvetica" panose="020B0604020202020204" pitchFamily="34" charset="0"/>
            </a:endParaRPr>
          </a:p>
        </p:txBody>
      </p:sp>
      <p:pic>
        <p:nvPicPr>
          <p:cNvPr id="6" name="Picture 5">
            <a:extLst>
              <a:ext uri="{FF2B5EF4-FFF2-40B4-BE49-F238E27FC236}">
                <a16:creationId xmlns:a16="http://schemas.microsoft.com/office/drawing/2014/main" id="{5ADBF026-8D58-4ED0-9A8D-84998FB04A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0236"/>
            <a:ext cx="6258187" cy="5817764"/>
          </a:xfrm>
          <a:prstGeom prst="rect">
            <a:avLst/>
          </a:prstGeom>
        </p:spPr>
      </p:pic>
      <p:pic>
        <p:nvPicPr>
          <p:cNvPr id="10" name="Picture 9">
            <a:extLst>
              <a:ext uri="{FF2B5EF4-FFF2-40B4-BE49-F238E27FC236}">
                <a16:creationId xmlns:a16="http://schemas.microsoft.com/office/drawing/2014/main" id="{1D72B659-FDC2-4849-AC98-98F880E30F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8187" y="1040236"/>
            <a:ext cx="5933813" cy="5880681"/>
          </a:xfrm>
          <a:prstGeom prst="rect">
            <a:avLst/>
          </a:prstGeom>
        </p:spPr>
      </p:pic>
    </p:spTree>
    <p:extLst>
      <p:ext uri="{BB962C8B-B14F-4D97-AF65-F5344CB8AC3E}">
        <p14:creationId xmlns:p14="http://schemas.microsoft.com/office/powerpoint/2010/main" val="2653079416"/>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9E9B58-5810-4F09-9F59-5512E01B6432}"/>
              </a:ext>
            </a:extLst>
          </p:cNvPr>
          <p:cNvSpPr txBox="1"/>
          <p:nvPr/>
        </p:nvSpPr>
        <p:spPr>
          <a:xfrm>
            <a:off x="3206692" y="67004"/>
            <a:ext cx="6094602" cy="646331"/>
          </a:xfrm>
          <a:prstGeom prst="rect">
            <a:avLst/>
          </a:prstGeom>
          <a:noFill/>
        </p:spPr>
        <p:txBody>
          <a:bodyPr wrap="square">
            <a:spAutoFit/>
          </a:bodyPr>
          <a:lstStyle/>
          <a:p>
            <a:r>
              <a:rPr lang="vi-VN" b="0" i="0" dirty="0">
                <a:solidFill>
                  <a:srgbClr val="333333"/>
                </a:solidFill>
                <a:effectLst/>
                <a:latin typeface="Helvetica" panose="020B0604020202020204" pitchFamily="34" charset="0"/>
              </a:rPr>
              <a:t>+ Lông con thỏ có màu gì và lông thỏ như thế nào?</a:t>
            </a:r>
          </a:p>
          <a:p>
            <a:r>
              <a:rPr lang="vi-VN" dirty="0">
                <a:solidFill>
                  <a:srgbClr val="333333"/>
                </a:solidFill>
                <a:latin typeface="Helvetica" panose="020B0604020202020204" pitchFamily="34" charset="0"/>
              </a:rPr>
              <a:t>+ Tai thỏ như thế nào?</a:t>
            </a:r>
            <a:endParaRPr lang="vi-VN" dirty="0"/>
          </a:p>
        </p:txBody>
      </p:sp>
      <p:pic>
        <p:nvPicPr>
          <p:cNvPr id="5" name="Picture 4">
            <a:extLst>
              <a:ext uri="{FF2B5EF4-FFF2-40B4-BE49-F238E27FC236}">
                <a16:creationId xmlns:a16="http://schemas.microsoft.com/office/drawing/2014/main" id="{4B84BDDF-951B-4B93-A508-D4FA2257C6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37562"/>
            <a:ext cx="6182685" cy="6220437"/>
          </a:xfrm>
          <a:prstGeom prst="rect">
            <a:avLst/>
          </a:prstGeom>
        </p:spPr>
      </p:pic>
      <p:pic>
        <p:nvPicPr>
          <p:cNvPr id="7" name="Picture 6">
            <a:extLst>
              <a:ext uri="{FF2B5EF4-FFF2-40B4-BE49-F238E27FC236}">
                <a16:creationId xmlns:a16="http://schemas.microsoft.com/office/drawing/2014/main" id="{9B53AD93-93E6-4B02-9800-26004F2C5F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2686" y="637562"/>
            <a:ext cx="6009314" cy="6220436"/>
          </a:xfrm>
          <a:prstGeom prst="rect">
            <a:avLst/>
          </a:prstGeom>
        </p:spPr>
      </p:pic>
    </p:spTree>
    <p:extLst>
      <p:ext uri="{BB962C8B-B14F-4D97-AF65-F5344CB8AC3E}">
        <p14:creationId xmlns:p14="http://schemas.microsoft.com/office/powerpoint/2010/main" val="4096763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0C303A-DCDA-4926-84C8-C0447340B132}"/>
              </a:ext>
            </a:extLst>
          </p:cNvPr>
          <p:cNvSpPr txBox="1"/>
          <p:nvPr/>
        </p:nvSpPr>
        <p:spPr>
          <a:xfrm>
            <a:off x="3995257" y="167672"/>
            <a:ext cx="6094602" cy="369332"/>
          </a:xfrm>
          <a:prstGeom prst="rect">
            <a:avLst/>
          </a:prstGeom>
          <a:noFill/>
        </p:spPr>
        <p:txBody>
          <a:bodyPr wrap="square">
            <a:spAutoFit/>
          </a:bodyPr>
          <a:lstStyle/>
          <a:p>
            <a:r>
              <a:rPr lang="vi-VN" b="0" i="0" dirty="0">
                <a:solidFill>
                  <a:srgbClr val="333333"/>
                </a:solidFill>
                <a:effectLst/>
                <a:latin typeface="Helvetica" panose="020B0604020202020204" pitchFamily="34" charset="0"/>
              </a:rPr>
              <a:t>+ Con thỏ thường thích ăn gì ?</a:t>
            </a:r>
            <a:endParaRPr lang="vi-VN" dirty="0"/>
          </a:p>
        </p:txBody>
      </p:sp>
      <p:pic>
        <p:nvPicPr>
          <p:cNvPr id="5" name="Picture 4">
            <a:extLst>
              <a:ext uri="{FF2B5EF4-FFF2-40B4-BE49-F238E27FC236}">
                <a16:creationId xmlns:a16="http://schemas.microsoft.com/office/drawing/2014/main" id="{A2886C1C-816E-48E8-B5F1-F290B09485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1500"/>
            <a:ext cx="12192000" cy="6286500"/>
          </a:xfrm>
          <a:prstGeom prst="rect">
            <a:avLst/>
          </a:prstGeom>
        </p:spPr>
      </p:pic>
    </p:spTree>
    <p:extLst>
      <p:ext uri="{BB962C8B-B14F-4D97-AF65-F5344CB8AC3E}">
        <p14:creationId xmlns:p14="http://schemas.microsoft.com/office/powerpoint/2010/main" val="1513497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194</TotalTime>
  <Words>243</Words>
  <Application>Microsoft Office PowerPoint</Application>
  <PresentationFormat>Widescreen</PresentationFormat>
  <Paragraphs>41</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Helvetica</vt:lpstr>
      <vt:lpstr>Times New Roman</vt:lpstr>
      <vt:lpstr>Office Theme</vt:lpstr>
      <vt:lpstr>UBND QUẬN LONG BIÊN TRƯỜNG MẦM NON ÁNH SAO</vt:lpstr>
      <vt:lpstr>                     I. Mục đích yêu cầu 1 . Thái độ:  ­ Giáo dục trẻ biết yêu quý, chăm sóc con thỏ 2. Kỹ năng:  ­ Rèn luyện cho trẻ kỹ năng quan sát, thảo luận nhóm, diễn đạt ngôn ngữ rõ ràng, mạch lạc, tập trung chú ý ghi nhớ có chủ định.  - Rèn kỹ năng nhanh nhẹn khi tham gia vào trò chơi 3. Kiến thức:   - Trẻ biết tên gọi, đặc điểm nổi bật, ích lợi của con thỏ: có đầu, mình, 4 chân, có đuôi ngắn.Ở đầu có 2 tai dài, có 2 mắt tròn, có miệng, mũi, râu, Thỏ có lông màu trắng, mượt..., chạy nhanh, nhảy xa. - Biết được thức ăn của thỏ: Các loại củ: ăn cà rốt, củ cải,…, các loại rau, cỏ, và thỏ đẻ con - Biết được nơi sống: trong gia đình, trong rừng, vườn bách thú. </vt:lpstr>
      <vt:lpstr> Hoạt động 1: Ổn định tổ chức,                     giới thiệu bài</vt:lpstr>
      <vt:lpstr>Hoạt động 2: Khám phá</vt:lpstr>
      <vt:lpstr>                           CON THỎ</vt:lpstr>
      <vt:lpstr>Các con có nhận xét gì về con Thỏ? + Thỏ sống ở đâu? + Mắt thỏ thế nào?  </vt:lpstr>
      <vt:lpstr>PowerPoint Presentation</vt:lpstr>
      <vt:lpstr>PowerPoint Presentation</vt:lpstr>
      <vt:lpstr>PowerPoint Presentation</vt:lpstr>
      <vt:lpstr>Thỏ có đôi tai dài, bộ lông mềm và mượt. Lông thỏ có màu trắng hoặc nâu,...Thức ăn của thỏ là các loại rau. Thỏ thường sống trong rừng, vườn bách thú, nuôi trong gia đình.</vt:lpstr>
      <vt:lpstr> Để con thỏ mau lớn thì hàng ngày các con phải làm gì ?</vt:lpstr>
      <vt:lpstr>Hằng ngày các con phải cho Thỏ ăn và uống đúng bữa. Các con hãy yêu quý và bảo vệ các bạn Thỏ nhé.</vt:lpstr>
      <vt:lpstr>   Hoạt động 3: Luyện tập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UBND QUẬN LONG BIÊN TRƯỜNG MẦM NON ÁNH SAO</dc:title>
  <dc:creator>NGHE COMPPUTER</dc:creator>
  <cp:lastModifiedBy>Admin</cp:lastModifiedBy>
  <cp:revision>9</cp:revision>
  <dcterms:created xsi:type="dcterms:W3CDTF">2021-10-18T04:20:54Z</dcterms:created>
  <dcterms:modified xsi:type="dcterms:W3CDTF">2023-02-07T01:08:03Z</dcterms:modified>
</cp:coreProperties>
</file>