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8" r:id="rId11"/>
    <p:sldId id="269" r:id="rId12"/>
  </p:sldIdLst>
  <p:sldSz cx="18288000" cy="10287000"/>
  <p:notesSz cx="6858000" cy="9144000"/>
  <p:embeddedFontLst>
    <p:embeddedFont>
      <p:font typeface="Jua" charset="-127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.VnAvant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-930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8.svg"/><Relationship Id="rId2" Type="http://schemas.microsoft.com/office/2007/relationships/media" Target="../media/media1.mp3"/><Relationship Id="rId16" Type="http://schemas.openxmlformats.org/officeDocument/2006/relationships/image" Target="../media/image34.jpg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33.jp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6.svg"/><Relationship Id="rId1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jp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jp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jp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2.jp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5.jp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8.jpe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6860" cy="1028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5BB219-210C-CCBA-D622-CFE7C0726AA1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75173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10000" y="1363037"/>
              <a:ext cx="9691733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3325" indent="-1203325" algn="ctr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Chữ cái trong ô trống sẽ là chữ gì?</a:t>
              </a:r>
              <a:endParaRPr lang="en-US" sz="3000" b="1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4"/>
            <p:cNvGrpSpPr>
              <a:grpSpLocks/>
            </p:cNvGrpSpPr>
            <p:nvPr/>
          </p:nvGrpSpPr>
          <p:grpSpPr bwMode="auto">
            <a:xfrm>
              <a:off x="4953531" y="2095500"/>
              <a:ext cx="1085804" cy="1774019"/>
              <a:chOff x="4747" y="4365"/>
              <a:chExt cx="1829" cy="3230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4747" y="4365"/>
                <a:ext cx="1829" cy="3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WordArt 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927" y="4759"/>
                <a:ext cx="1417" cy="227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.VnAvant"/>
                  </a:rPr>
                  <a:t>b</a:t>
                </a:r>
              </a:p>
            </p:txBody>
          </p:sp>
        </p:grpSp>
        <p:grpSp>
          <p:nvGrpSpPr>
            <p:cNvPr id="33" name="Group 7"/>
            <p:cNvGrpSpPr>
              <a:grpSpLocks/>
            </p:cNvGrpSpPr>
            <p:nvPr/>
          </p:nvGrpSpPr>
          <p:grpSpPr bwMode="auto">
            <a:xfrm>
              <a:off x="6039335" y="2102977"/>
              <a:ext cx="1162050" cy="1766542"/>
              <a:chOff x="646" y="7872"/>
              <a:chExt cx="1829" cy="3230"/>
            </a:xfrm>
          </p:grpSpPr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646" y="7872"/>
                <a:ext cx="1829" cy="3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26" y="8348"/>
                <a:ext cx="1417" cy="227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.VnAvant"/>
                  </a:rPr>
                  <a:t>d</a:t>
                </a:r>
              </a:p>
            </p:txBody>
          </p:sp>
        </p:grpSp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7201384" y="2102977"/>
              <a:ext cx="1198043" cy="17665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7319289" y="2318462"/>
              <a:ext cx="928172" cy="124314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.VnAvant"/>
                </a:rPr>
                <a:t>®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10715600" y="2102977"/>
              <a:ext cx="1198043" cy="176654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0850535" y="2364950"/>
              <a:ext cx="928172" cy="124314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.VnAvant"/>
                </a:rPr>
                <a:t>®</a:t>
              </a:r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8399427" y="2095500"/>
              <a:ext cx="1162050" cy="17740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7"/>
            <p:cNvGrpSpPr>
              <a:grpSpLocks/>
            </p:cNvGrpSpPr>
            <p:nvPr/>
          </p:nvGrpSpPr>
          <p:grpSpPr bwMode="auto">
            <a:xfrm>
              <a:off x="9561477" y="2102977"/>
              <a:ext cx="1162050" cy="1766542"/>
              <a:chOff x="646" y="7872"/>
              <a:chExt cx="1829" cy="3230"/>
            </a:xfrm>
          </p:grpSpPr>
          <p:sp>
            <p:nvSpPr>
              <p:cNvPr id="43" name="Text Box 20"/>
              <p:cNvSpPr txBox="1">
                <a:spLocks noChangeArrowheads="1"/>
              </p:cNvSpPr>
              <p:nvPr/>
            </p:nvSpPr>
            <p:spPr bwMode="auto">
              <a:xfrm>
                <a:off x="646" y="7872"/>
                <a:ext cx="1829" cy="3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826" y="8348"/>
                <a:ext cx="1417" cy="227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.VnAvant"/>
                  </a:rPr>
                  <a:t>d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ED761EC-8B0A-D45C-E050-809BBDF1404F}"/>
              </a:ext>
            </a:extLst>
          </p:cNvPr>
          <p:cNvGrpSpPr/>
          <p:nvPr/>
        </p:nvGrpSpPr>
        <p:grpSpPr>
          <a:xfrm>
            <a:off x="2175963" y="5891412"/>
            <a:ext cx="3784181" cy="3443088"/>
            <a:chOff x="2175963" y="4903310"/>
            <a:chExt cx="3784181" cy="38215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EFCA75D6-5F1C-C727-FFDA-6B517D1F1F6C}"/>
                </a:ext>
              </a:extLst>
            </p:cNvPr>
            <p:cNvSpPr/>
            <p:nvPr/>
          </p:nvSpPr>
          <p:spPr>
            <a:xfrm>
              <a:off x="2175963" y="7775918"/>
              <a:ext cx="3784181" cy="948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Chữ d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7">
              <a:extLst>
                <a:ext uri="{FF2B5EF4-FFF2-40B4-BE49-F238E27FC236}">
                  <a16:creationId xmlns:a16="http://schemas.microsoft.com/office/drawing/2014/main" xmlns="" id="{98CC8B55-6AA8-124A-85A8-F718162C7E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6600" y="4903310"/>
              <a:ext cx="1466503" cy="2567676"/>
              <a:chOff x="646" y="7872"/>
              <a:chExt cx="1829" cy="3230"/>
            </a:xfrm>
          </p:grpSpPr>
          <p:sp>
            <p:nvSpPr>
              <p:cNvPr id="23" name="Text Box 20">
                <a:extLst>
                  <a:ext uri="{FF2B5EF4-FFF2-40B4-BE49-F238E27FC236}">
                    <a16:creationId xmlns:a16="http://schemas.microsoft.com/office/drawing/2014/main" xmlns="" id="{9714B7B5-5E94-ECD6-0926-D0633D8F91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" y="7872"/>
                <a:ext cx="1829" cy="3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WordArt 9">
                <a:extLst>
                  <a:ext uri="{FF2B5EF4-FFF2-40B4-BE49-F238E27FC236}">
                    <a16:creationId xmlns:a16="http://schemas.microsoft.com/office/drawing/2014/main" xmlns="" id="{E4291B76-FD41-6200-BEAA-93E72E092C58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826" y="8348"/>
                <a:ext cx="1417" cy="227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dirty="0"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.VnAvant"/>
                  </a:rPr>
                  <a:t>d</a:t>
                </a: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43827CE-1A0A-F2BB-BE24-F4656470FE4C}"/>
              </a:ext>
            </a:extLst>
          </p:cNvPr>
          <p:cNvGrpSpPr/>
          <p:nvPr/>
        </p:nvGrpSpPr>
        <p:grpSpPr>
          <a:xfrm>
            <a:off x="6877865" y="5891306"/>
            <a:ext cx="3784181" cy="3443194"/>
            <a:chOff x="6877865" y="4903192"/>
            <a:chExt cx="3784181" cy="382170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3B2EEAB-D53A-3044-48A7-3C7AC14B8AF1}"/>
                </a:ext>
              </a:extLst>
            </p:cNvPr>
            <p:cNvSpPr/>
            <p:nvPr/>
          </p:nvSpPr>
          <p:spPr>
            <a:xfrm>
              <a:off x="6877865" y="7775918"/>
              <a:ext cx="3784181" cy="948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Chữ đ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3">
              <a:extLst>
                <a:ext uri="{FF2B5EF4-FFF2-40B4-BE49-F238E27FC236}">
                  <a16:creationId xmlns:a16="http://schemas.microsoft.com/office/drawing/2014/main" xmlns="" id="{FF7A4931-FF8E-9657-B0A2-344A4BF65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0823" y="4903192"/>
              <a:ext cx="1505250" cy="240315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WordArt 14">
              <a:extLst>
                <a:ext uri="{FF2B5EF4-FFF2-40B4-BE49-F238E27FC236}">
                  <a16:creationId xmlns:a16="http://schemas.microsoft.com/office/drawing/2014/main" xmlns="" id="{8018C9B4-09E0-54AB-CB44-BE9F84CA866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305758" y="5165165"/>
              <a:ext cx="1165947" cy="169106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>
                  <a:ln w="3175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/>
                  <a:latin typeface=".VnAvant"/>
                </a:rPr>
                <a:t>®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A1012680-6288-805B-4A18-18F9FEFC558D}"/>
              </a:ext>
            </a:extLst>
          </p:cNvPr>
          <p:cNvGrpSpPr/>
          <p:nvPr/>
        </p:nvGrpSpPr>
        <p:grpSpPr>
          <a:xfrm>
            <a:off x="11403906" y="5830620"/>
            <a:ext cx="3784181" cy="3503880"/>
            <a:chOff x="11403906" y="4835835"/>
            <a:chExt cx="3784181" cy="388906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0066FA4-7335-3892-F6F9-2CAC04AC1235}"/>
                </a:ext>
              </a:extLst>
            </p:cNvPr>
            <p:cNvSpPr/>
            <p:nvPr/>
          </p:nvSpPr>
          <p:spPr>
            <a:xfrm>
              <a:off x="11403906" y="7775918"/>
              <a:ext cx="3784181" cy="94898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Chữ b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xmlns="" id="{B65672E1-2501-5720-A243-8A851BA14C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81806" y="4835835"/>
              <a:ext cx="1428380" cy="2470718"/>
              <a:chOff x="4747" y="4365"/>
              <a:chExt cx="1829" cy="3230"/>
            </a:xfrm>
          </p:grpSpPr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xmlns="" id="{400C5028-7CA9-4F90-811A-36C6410658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7" y="4365"/>
                <a:ext cx="1829" cy="323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WordArt 6">
                <a:extLst>
                  <a:ext uri="{FF2B5EF4-FFF2-40B4-BE49-F238E27FC236}">
                    <a16:creationId xmlns:a16="http://schemas.microsoft.com/office/drawing/2014/main" xmlns="" id="{D68223D7-CC02-8AA8-0DB2-DE94546EAF33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4927" y="4759"/>
                <a:ext cx="1417" cy="2273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sz="3600" b="1" kern="10" spc="0" dirty="0">
                    <a:ln w="317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effectLst/>
                    <a:latin typeface=".VnAvant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66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2.96296E-6 L -0.252 -0.05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2096E86-BF83-DCDF-032D-996607AB155D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5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 dirty="0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8554" y="1227140"/>
              <a:ext cx="9691733" cy="139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</a:t>
              </a:r>
              <a:r>
                <a:rPr lang="vi-VN" sz="3000" i="1">
                  <a:solidFill>
                    <a:schemeClr val="bg1"/>
                  </a:solidFill>
                  <a:latin typeface="+mj-lt"/>
                </a:rPr>
                <a:t>( Trẻ nghe một đoạn bài hát)</a:t>
              </a:r>
            </a:p>
            <a:p>
              <a:pPr>
                <a:lnSpc>
                  <a:spcPct val="150000"/>
                </a:lnSpc>
              </a:pPr>
              <a:r>
                <a:rPr lang="vi-VN" sz="3000" b="1">
                  <a:solidFill>
                    <a:schemeClr val="bg1"/>
                  </a:solidFill>
                  <a:latin typeface="+mj-lt"/>
                </a:rPr>
                <a:t>Bài hát thể hiện tình cảm của bạn nhỏ dành cho ai?</a:t>
              </a:r>
              <a:endParaRPr lang="vi-VN" sz="3000" b="1" dirty="0">
                <a:solidFill>
                  <a:schemeClr val="bg1"/>
                </a:solidFill>
                <a:latin typeface="+mj-lt"/>
              </a:endParaRPr>
            </a:p>
          </p:txBody>
        </p:sp>
        <p:pic>
          <p:nvPicPr>
            <p:cNvPr id="33" name="me oi co biet.mp3">
              <a:hlinkClick r:id="" action="ppaction://media"/>
            </p:cNvPr>
            <p:cNvPicPr>
              <a:picLocks noChangeAspect="1"/>
            </p:cNvPicPr>
            <p:nvPr>
              <a:audioFile r:link="rId1"/>
              <p:extLst>
                <p:ext uri="{DAA4B4D4-6D71-4841-9C94-3DE7FCFB9230}">
                  <p14:media xmlns:p14="http://schemas.microsoft.com/office/powerpoint/2010/main" r:embed="rId2">
                    <p14:trim st="11052.7368"/>
                  </p14:media>
                </p:ext>
              </p:extLst>
            </p:nvPr>
          </p:nvPicPr>
          <p:blipFill>
            <a:blip r:embed="rId13"/>
            <a:stretch>
              <a:fillRect/>
            </a:stretch>
          </p:blipFill>
          <p:spPr>
            <a:xfrm>
              <a:off x="13160687" y="1296397"/>
              <a:ext cx="609600" cy="609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8A17383-C12F-D25E-3F8C-10E66F64B97F}"/>
              </a:ext>
            </a:extLst>
          </p:cNvPr>
          <p:cNvGrpSpPr/>
          <p:nvPr/>
        </p:nvGrpSpPr>
        <p:grpSpPr>
          <a:xfrm>
            <a:off x="1952107" y="4421363"/>
            <a:ext cx="3784181" cy="3820267"/>
            <a:chOff x="654657" y="2311951"/>
            <a:chExt cx="1672046" cy="18014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D302704D-E033-008E-527D-B06CAE4C41B0}"/>
                </a:ext>
              </a:extLst>
            </p:cNvPr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Ông, bà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0CFE484C-CAAE-1FB9-C703-0BC9DDEC4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11951"/>
              <a:ext cx="1672046" cy="117773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13C19EE-7D71-A75B-1A62-94C6E449B99F}"/>
              </a:ext>
            </a:extLst>
          </p:cNvPr>
          <p:cNvGrpSpPr/>
          <p:nvPr/>
        </p:nvGrpSpPr>
        <p:grpSpPr>
          <a:xfrm>
            <a:off x="6670402" y="4421363"/>
            <a:ext cx="3784181" cy="3846337"/>
            <a:chOff x="654657" y="2299658"/>
            <a:chExt cx="1672046" cy="181375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40EE776D-97DD-3455-19D1-C41A56796C9C}"/>
                </a:ext>
              </a:extLst>
            </p:cNvPr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Mẹ 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8F1D4AA5-8D8A-CADA-6E47-5DA081C8F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99658"/>
              <a:ext cx="1672046" cy="117575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2674603-81B6-3E0A-DD14-8BAD684FDDE5}"/>
              </a:ext>
            </a:extLst>
          </p:cNvPr>
          <p:cNvGrpSpPr/>
          <p:nvPr/>
        </p:nvGrpSpPr>
        <p:grpSpPr>
          <a:xfrm>
            <a:off x="11608219" y="4354572"/>
            <a:ext cx="3784181" cy="3913127"/>
            <a:chOff x="654657" y="2322959"/>
            <a:chExt cx="1672046" cy="179045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E78652E1-A210-0EC7-975F-0F7BC2B841E9}"/>
                </a:ext>
              </a:extLst>
            </p:cNvPr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Bố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781E136F-4340-CD44-838E-DCF834A8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638" y="2322959"/>
              <a:ext cx="1488083" cy="117139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431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CD14540-9F15-BA3D-E313-CF21642565C3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80166" y="1196261"/>
              <a:ext cx="9691733" cy="1394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92250" indent="-1492250">
                <a:lnSpc>
                  <a:spcPct val="150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Trong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truyện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“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Lọ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Lem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”,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Lọ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Lem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rơi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dạ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3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01065" y="3701717"/>
            <a:ext cx="3828843" cy="3889064"/>
            <a:chOff x="654657" y="2279510"/>
            <a:chExt cx="1691780" cy="1833902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Giày thủy tinh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2279510"/>
              <a:ext cx="1686763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6877865" y="3701717"/>
            <a:ext cx="3784181" cy="3889064"/>
            <a:chOff x="654657" y="2279510"/>
            <a:chExt cx="1672046" cy="1833902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Giày thể thao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72046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1608219" y="3701717"/>
            <a:ext cx="3784181" cy="3889064"/>
            <a:chOff x="654657" y="2279510"/>
            <a:chExt cx="1672046" cy="1833902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Dép xỏ ngón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23518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-0.01187 L 0.29427 0.0770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173D369-A7DC-B0A8-9792-10BE897F6194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80167" y="1181100"/>
              <a:ext cx="9691733" cy="1964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92250" indent="-1492250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Trong bài thơ “ Ước mơ của Tý ”, Tý học giỏi để làm nghề gì?</a:t>
              </a:r>
            </a:p>
            <a:p>
              <a:pPr marL="1203325" indent="-1203325">
                <a:lnSpc>
                  <a:spcPct val="150000"/>
                </a:lnSpc>
              </a:pP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70402" y="3891142"/>
            <a:ext cx="3828843" cy="3843158"/>
            <a:chOff x="654657" y="2301157"/>
            <a:chExt cx="1691780" cy="1812255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Cảnh sát giao thông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2301157"/>
              <a:ext cx="1686763" cy="11993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1952107" y="3819168"/>
            <a:ext cx="3784181" cy="3889064"/>
            <a:chOff x="654657" y="2279510"/>
            <a:chExt cx="1672046" cy="1833902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Phi công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0" y="2279510"/>
              <a:ext cx="1552460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1608219" y="3821173"/>
            <a:ext cx="3784181" cy="3796924"/>
            <a:chOff x="654657" y="2322959"/>
            <a:chExt cx="1672046" cy="1790453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Bác sĩ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22959"/>
              <a:ext cx="1623518" cy="11557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064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EC4B5C-6619-96B3-B726-CC6E959831D9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844198" y="1594608"/>
              <a:ext cx="101004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3325" indent="-1203325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Trong dãy số sau </a:t>
              </a: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5,7, 0, 3, 8 </a:t>
              </a: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 Số nào là số bé nhất?</a:t>
              </a:r>
              <a:endParaRPr lang="en-US" sz="3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403906" y="3701717"/>
            <a:ext cx="3784181" cy="3889064"/>
            <a:chOff x="654657" y="2279510"/>
            <a:chExt cx="1672046" cy="1833902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Số 0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72046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6877865" y="3701717"/>
            <a:ext cx="3784181" cy="3889064"/>
            <a:chOff x="654657" y="2279510"/>
            <a:chExt cx="1672046" cy="1833902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Số 5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51721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175963" y="3701717"/>
            <a:ext cx="3784181" cy="3889064"/>
            <a:chOff x="654657" y="2279510"/>
            <a:chExt cx="1672046" cy="1833902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Số 3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72046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7244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39334E-6 L -0.22917 0.059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29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5C0055-AECB-B35E-46DD-EF533F56E0CF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298133" y="1568244"/>
              <a:ext cx="9691733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3325" indent="-1203325" algn="ctr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 Đồ vật nào sau đây có dạng khối  vuông?</a:t>
              </a:r>
              <a:endParaRPr lang="en-US" sz="3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01065" y="3749110"/>
            <a:ext cx="3828843" cy="3841672"/>
            <a:chOff x="654657" y="2301858"/>
            <a:chExt cx="1691780" cy="1811554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Đồ chơi rubic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2301858"/>
              <a:ext cx="1686763" cy="11979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6877865" y="3701717"/>
            <a:ext cx="3784181" cy="3889064"/>
            <a:chOff x="654657" y="2279510"/>
            <a:chExt cx="1672046" cy="1833902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Bánh chưng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0" y="2279510"/>
              <a:ext cx="1552460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1608219" y="3749110"/>
            <a:ext cx="3784181" cy="3841669"/>
            <a:chOff x="654657" y="2301859"/>
            <a:chExt cx="1672046" cy="1811553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Hộp quà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01859"/>
              <a:ext cx="1672046" cy="122026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7573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-0.01187 L 0.29427 0.0770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28D4E6A-64E9-1B5A-0A55-61E2EEEA501B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-28575"/>
              <a:chExt cx="4274726" cy="219604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6234534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8554" y="1409700"/>
              <a:ext cx="9691733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39875" indent="-1539875">
                <a:lnSpc>
                  <a:spcPct val="150000"/>
                </a:lnSpc>
              </a:pP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Khi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trộn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0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1203325" indent="-1203325">
                <a:lnSpc>
                  <a:spcPct val="150000"/>
                </a:lnSpc>
              </a:pPr>
              <a:r>
                <a:rPr lang="en-US" sz="3000" b="1" dirty="0">
                  <a:latin typeface="Times New Roman" pitchFamily="18" charset="0"/>
                  <a:cs typeface="Times New Roman" pitchFamily="18" charset="0"/>
                </a:rPr>
                <a:t>                                            +             =   ???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8830347" y="2857500"/>
              <a:ext cx="455428" cy="54948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467600" y="2857500"/>
              <a:ext cx="455428" cy="54948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F19576-F7F4-6B37-624D-4118D1D64789}"/>
              </a:ext>
            </a:extLst>
          </p:cNvPr>
          <p:cNvGrpSpPr/>
          <p:nvPr/>
        </p:nvGrpSpPr>
        <p:grpSpPr>
          <a:xfrm>
            <a:off x="1952107" y="4809768"/>
            <a:ext cx="3784181" cy="3889064"/>
            <a:chOff x="654657" y="2279510"/>
            <a:chExt cx="1672046" cy="18339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67C6C42-299A-7329-4114-F1B2CAFE4C6F}"/>
                </a:ext>
              </a:extLst>
            </p:cNvPr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Màu hồng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AE6A5AD6-4C1E-B974-C801-D35FEFA4C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72046" cy="124261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90151E2-C137-7DA2-5A8F-A76A7F2A5B88}"/>
              </a:ext>
            </a:extLst>
          </p:cNvPr>
          <p:cNvGrpSpPr/>
          <p:nvPr/>
        </p:nvGrpSpPr>
        <p:grpSpPr>
          <a:xfrm>
            <a:off x="6670402" y="4881742"/>
            <a:ext cx="3784181" cy="3843158"/>
            <a:chOff x="654657" y="2301157"/>
            <a:chExt cx="1672046" cy="181225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DCF1B011-C9A3-9903-7FEA-EA17046B5821}"/>
                </a:ext>
              </a:extLst>
            </p:cNvPr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Màu cam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5A940A99-B2D0-1742-F664-2688A35D0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01157"/>
              <a:ext cx="1672046" cy="119932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B234794-EF9F-ACDC-B8FF-03D24FE8DC05}"/>
              </a:ext>
            </a:extLst>
          </p:cNvPr>
          <p:cNvGrpSpPr/>
          <p:nvPr/>
        </p:nvGrpSpPr>
        <p:grpSpPr>
          <a:xfrm>
            <a:off x="11608219" y="4811772"/>
            <a:ext cx="3784181" cy="3913127"/>
            <a:chOff x="654657" y="2322959"/>
            <a:chExt cx="1672046" cy="179045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31E40DD-56C8-8FFE-1E5E-533C1A658726}"/>
                </a:ext>
              </a:extLst>
            </p:cNvPr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Màu xanh lá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D97989A-D1E7-2619-FD18-3F0D2D73C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22959"/>
              <a:ext cx="1672046" cy="115571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3981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9C4528E-E4FA-0AAA-943D-E2FAA86F77CB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84480" y="1601048"/>
              <a:ext cx="9691733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3325" indent="-1203325" algn="ctr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Vật nào sau đây tan  trong nước?</a:t>
              </a:r>
              <a:endParaRPr lang="en-US" sz="3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403906" y="3701717"/>
            <a:ext cx="3784181" cy="3889064"/>
            <a:chOff x="654657" y="2279510"/>
            <a:chExt cx="1672046" cy="1833902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Muối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279510"/>
              <a:ext cx="1672046" cy="122564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6877865" y="3701717"/>
            <a:ext cx="3784181" cy="3889064"/>
            <a:chOff x="654657" y="2279510"/>
            <a:chExt cx="1672046" cy="1833902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Sỏi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30" y="2279510"/>
              <a:ext cx="1578974" cy="12256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175963" y="3701717"/>
            <a:ext cx="3784181" cy="3889064"/>
            <a:chOff x="654657" y="2279510"/>
            <a:chExt cx="1672046" cy="1833902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Dầu ăn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02" y="2279510"/>
              <a:ext cx="1661801" cy="12256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2232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7222E-6 2.46914E-7 L -0.22917 0.0592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58" y="2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09F8EC7-AA2D-961B-7ACB-00480252A12B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363115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17395" y="1596008"/>
              <a:ext cx="9691733" cy="70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3325" indent="-1203325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 Nam châm sẽ hút đồ vật nào dưới đây ?</a:t>
              </a:r>
              <a:endParaRPr lang="en-US" sz="30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01065" y="3844679"/>
            <a:ext cx="3828843" cy="3746103"/>
            <a:chOff x="654657" y="2346924"/>
            <a:chExt cx="1691780" cy="1766488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Đinh sắt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2346924"/>
              <a:ext cx="1686763" cy="110778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6877865" y="3842259"/>
            <a:ext cx="3784181" cy="3748522"/>
            <a:chOff x="654657" y="2345783"/>
            <a:chExt cx="1672046" cy="1767629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Giấy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0" y="2345783"/>
              <a:ext cx="1552460" cy="111006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1608219" y="3942487"/>
            <a:ext cx="3784181" cy="3648291"/>
            <a:chOff x="654657" y="2393047"/>
            <a:chExt cx="1672046" cy="1720365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Bóng tenis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93047"/>
              <a:ext cx="1672046" cy="10378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40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6 -0.01187 L 0.29427 0.0770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4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1D54F31-0BBF-8AAB-F66E-63226601B065}"/>
              </a:ext>
            </a:extLst>
          </p:cNvPr>
          <p:cNvGrpSpPr/>
          <p:nvPr/>
        </p:nvGrpSpPr>
        <p:grpSpPr>
          <a:xfrm>
            <a:off x="-4418136" y="-4078314"/>
            <a:ext cx="26909003" cy="16419739"/>
            <a:chOff x="-4418136" y="-4078314"/>
            <a:chExt cx="26909003" cy="16419739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3"/>
            <a:srcRect l="10313" t="27676" r="10313" b="27676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-1995239" y="-3368604"/>
              <a:ext cx="9386333" cy="8211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759443">
              <a:off x="9615962" y="4129795"/>
              <a:ext cx="9386333" cy="82116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555008">
              <a:off x="13104534" y="-4078314"/>
              <a:ext cx="9386333" cy="8211630"/>
            </a:xfrm>
            <a:prstGeom prst="rect">
              <a:avLst/>
            </a:prstGeom>
          </p:spPr>
        </p:pic>
        <p:grpSp>
          <p:nvGrpSpPr>
            <p:cNvPr id="6" name="Group 6"/>
            <p:cNvGrpSpPr/>
            <p:nvPr/>
          </p:nvGrpSpPr>
          <p:grpSpPr>
            <a:xfrm>
              <a:off x="704850" y="737211"/>
              <a:ext cx="16878300" cy="9023404"/>
              <a:chOff x="0" y="0"/>
              <a:chExt cx="4274726" cy="216746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274726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7467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3140"/>
                    </a:lnTo>
                    <a:cubicBezTo>
                      <a:pt x="4274726" y="2156575"/>
                      <a:pt x="4263834" y="2167467"/>
                      <a:pt x="4250399" y="2167467"/>
                    </a:cubicBezTo>
                    <a:lnTo>
                      <a:pt x="24327" y="2167467"/>
                    </a:lnTo>
                    <a:cubicBezTo>
                      <a:pt x="10891" y="2167467"/>
                      <a:pt x="0" y="2156575"/>
                      <a:pt x="0" y="2143140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EEC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11403906" y="7486658"/>
              <a:ext cx="6329254" cy="257241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4418136" y="8081574"/>
              <a:ext cx="8262334" cy="3358083"/>
            </a:xfrm>
            <a:prstGeom prst="rect">
              <a:avLst/>
            </a:prstGeom>
          </p:spPr>
        </p:pic>
        <p:grpSp>
          <p:nvGrpSpPr>
            <p:cNvPr id="13" name="Group 13"/>
            <p:cNvGrpSpPr/>
            <p:nvPr/>
          </p:nvGrpSpPr>
          <p:grpSpPr>
            <a:xfrm>
              <a:off x="3505200" y="1207542"/>
              <a:ext cx="10724335" cy="5866338"/>
              <a:chOff x="0" y="-37662"/>
              <a:chExt cx="1719865" cy="85046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-37662"/>
                <a:ext cx="1719865" cy="333346"/>
              </a:xfrm>
              <a:custGeom>
                <a:avLst/>
                <a:gdLst/>
                <a:ahLst/>
                <a:cxnLst/>
                <a:rect l="l" t="t" r="r" b="b"/>
                <a:pathLst>
                  <a:path w="1719865" h="333346">
                    <a:moveTo>
                      <a:pt x="60464" y="0"/>
                    </a:moveTo>
                    <a:lnTo>
                      <a:pt x="1659401" y="0"/>
                    </a:lnTo>
                    <a:cubicBezTo>
                      <a:pt x="1692794" y="0"/>
                      <a:pt x="1719865" y="27071"/>
                      <a:pt x="1719865" y="60464"/>
                    </a:cubicBezTo>
                    <a:lnTo>
                      <a:pt x="1719865" y="272882"/>
                    </a:lnTo>
                    <a:cubicBezTo>
                      <a:pt x="1719865" y="288918"/>
                      <a:pt x="1713495" y="304297"/>
                      <a:pt x="1702156" y="315636"/>
                    </a:cubicBezTo>
                    <a:cubicBezTo>
                      <a:pt x="1690816" y="326976"/>
                      <a:pt x="1675437" y="333346"/>
                      <a:pt x="1659401" y="333346"/>
                    </a:cubicBezTo>
                    <a:lnTo>
                      <a:pt x="60464" y="333346"/>
                    </a:lnTo>
                    <a:cubicBezTo>
                      <a:pt x="44428" y="333346"/>
                      <a:pt x="29049" y="326976"/>
                      <a:pt x="17710" y="315636"/>
                    </a:cubicBezTo>
                    <a:cubicBezTo>
                      <a:pt x="6370" y="304297"/>
                      <a:pt x="0" y="288918"/>
                      <a:pt x="0" y="272882"/>
                    </a:cubicBezTo>
                    <a:lnTo>
                      <a:pt x="0" y="60464"/>
                    </a:lnTo>
                    <a:cubicBezTo>
                      <a:pt x="0" y="44428"/>
                      <a:pt x="6370" y="29049"/>
                      <a:pt x="17710" y="17710"/>
                    </a:cubicBezTo>
                    <a:cubicBezTo>
                      <a:pt x="29049" y="6370"/>
                      <a:pt x="44428" y="0"/>
                      <a:pt x="60464" y="0"/>
                    </a:cubicBezTo>
                    <a:close/>
                  </a:path>
                </a:pathLst>
              </a:custGeom>
              <a:solidFill>
                <a:srgbClr val="F9705A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1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0616046" y="5272291"/>
              <a:ext cx="4666526" cy="102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98"/>
                </a:lnSpc>
              </a:pPr>
              <a:r>
                <a:rPr lang="en-US" sz="4811" spc="721">
                  <a:solidFill>
                    <a:srgbClr val="FFEEC8"/>
                  </a:solidFill>
                  <a:latin typeface="Jua"/>
                </a:rPr>
                <a:t>FLOOD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312928">
              <a:off x="15550095" y="1743996"/>
              <a:ext cx="1328541" cy="1251244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-1258799" flipH="1">
              <a:off x="690646" y="8611469"/>
              <a:ext cx="1328541" cy="125124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80167" y="1246340"/>
              <a:ext cx="9691733" cy="27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3325" indent="-1203325" algn="ctr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Câu hỏi: Đây là loài hoa gì?</a:t>
              </a:r>
            </a:p>
            <a:p>
              <a:pPr marL="1203325" indent="-1203325" algn="ctr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“ Hoa gì nở giữ mùa hè</a:t>
              </a:r>
            </a:p>
            <a:p>
              <a:pPr marL="1203325" indent="-1203325" algn="ctr">
                <a:lnSpc>
                  <a:spcPct val="150000"/>
                </a:lnSpc>
              </a:pPr>
              <a:r>
                <a:rPr lang="en-US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Trong đầm thơm ngát, lá xòe che ô ”</a:t>
              </a:r>
            </a:p>
            <a:p>
              <a:pPr marL="1203325" indent="-1203325">
                <a:lnSpc>
                  <a:spcPct val="150000"/>
                </a:lnSpc>
              </a:pPr>
              <a:endParaRPr lang="en-US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70402" y="4840513"/>
            <a:ext cx="3828843" cy="3841913"/>
            <a:chOff x="654657" y="2301744"/>
            <a:chExt cx="1691780" cy="1811668"/>
          </a:xfrm>
        </p:grpSpPr>
        <p:sp>
          <p:nvSpPr>
            <p:cNvPr id="22" name="Rectangle 21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B. Hoa sen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674" y="2301744"/>
              <a:ext cx="1686763" cy="12080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1952107" y="4767294"/>
            <a:ext cx="3784181" cy="3889064"/>
            <a:chOff x="654657" y="2279510"/>
            <a:chExt cx="1672046" cy="1833902"/>
          </a:xfrm>
        </p:grpSpPr>
        <p:sp>
          <p:nvSpPr>
            <p:cNvPr id="28" name="Rectangle 27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A. Hoa đào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450" y="2279510"/>
              <a:ext cx="1552460" cy="124261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11608219" y="4769950"/>
            <a:ext cx="3784181" cy="4031150"/>
            <a:chOff x="654657" y="2323266"/>
            <a:chExt cx="1672046" cy="1790146"/>
          </a:xfrm>
        </p:grpSpPr>
        <p:sp>
          <p:nvSpPr>
            <p:cNvPr id="31" name="Rectangle 30"/>
            <p:cNvSpPr/>
            <p:nvPr/>
          </p:nvSpPr>
          <p:spPr>
            <a:xfrm>
              <a:off x="654657" y="3665917"/>
              <a:ext cx="1672046" cy="4474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C. Hoa hướng dương</a:t>
              </a:r>
              <a:endPara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657" y="2323266"/>
              <a:ext cx="1623518" cy="12413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797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328</Words>
  <Application>Microsoft Office PowerPoint</Application>
  <PresentationFormat>Custom</PresentationFormat>
  <Paragraphs>61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Jua</vt:lpstr>
      <vt:lpstr>Calibri</vt:lpstr>
      <vt:lpstr>.VnAvant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đoạn văn bản của bạn</dc:title>
  <dc:creator>MSTTPC1</dc:creator>
  <cp:lastModifiedBy>MSTTPC1</cp:lastModifiedBy>
  <cp:revision>27</cp:revision>
  <dcterms:created xsi:type="dcterms:W3CDTF">2006-08-16T00:00:00Z</dcterms:created>
  <dcterms:modified xsi:type="dcterms:W3CDTF">2023-04-07T07:18:57Z</dcterms:modified>
  <dc:identifier>DAFfMhxQEYM</dc:identifier>
</cp:coreProperties>
</file>