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  <p:sldMasterId id="2147483724" r:id="rId4"/>
    <p:sldMasterId id="2147483737" r:id="rId5"/>
  </p:sldMasterIdLst>
  <p:notesMasterIdLst>
    <p:notesMasterId r:id="rId23"/>
  </p:notesMasterIdLst>
  <p:sldIdLst>
    <p:sldId id="280" r:id="rId6"/>
    <p:sldId id="304" r:id="rId7"/>
    <p:sldId id="305" r:id="rId8"/>
    <p:sldId id="272" r:id="rId9"/>
    <p:sldId id="273" r:id="rId10"/>
    <p:sldId id="278" r:id="rId11"/>
    <p:sldId id="279" r:id="rId12"/>
    <p:sldId id="302" r:id="rId13"/>
    <p:sldId id="296" r:id="rId14"/>
    <p:sldId id="300" r:id="rId15"/>
    <p:sldId id="288" r:id="rId16"/>
    <p:sldId id="299" r:id="rId17"/>
    <p:sldId id="292" r:id="rId18"/>
    <p:sldId id="276" r:id="rId19"/>
    <p:sldId id="293" r:id="rId20"/>
    <p:sldId id="294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071E82-3D7C-468A-A764-78C57517A252}">
          <p14:sldIdLst/>
        </p14:section>
        <p14:section name="Untitled Section" id="{90717E01-4E86-47F1-9AB9-790B59B74B40}">
          <p14:sldIdLst>
            <p14:sldId id="280"/>
            <p14:sldId id="304"/>
            <p14:sldId id="305"/>
            <p14:sldId id="272"/>
            <p14:sldId id="273"/>
            <p14:sldId id="278"/>
            <p14:sldId id="279"/>
            <p14:sldId id="302"/>
            <p14:sldId id="296"/>
            <p14:sldId id="300"/>
            <p14:sldId id="288"/>
          </p14:sldIdLst>
        </p14:section>
        <p14:section name="Untitled Section" id="{18C5BC0C-F4F0-43AA-9EB5-83A268FBC8C6}">
          <p14:sldIdLst>
            <p14:sldId id="299"/>
            <p14:sldId id="292"/>
            <p14:sldId id="276"/>
            <p14:sldId id="293"/>
            <p14:sldId id="294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2" autoAdjust="0"/>
  </p:normalViewPr>
  <p:slideViewPr>
    <p:cSldViewPr>
      <p:cViewPr varScale="1">
        <p:scale>
          <a:sx n="62" d="100"/>
          <a:sy n="62" d="100"/>
        </p:scale>
        <p:origin x="94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E497B-FB74-4820-B7B7-F9DB64DBF114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7DEC9-0548-4011-B827-E7803BB6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8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D215C-C561-4DCA-8606-3E9DFC0198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5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7DEC9-0548-4011-B827-E7803BB638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2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098-6455-4E48-ACCF-90D624D7CE37}" type="datetimeFigureOut">
              <a:rPr lang="en-US" smtClean="0"/>
              <a:pPr/>
              <a:t>15/03/2023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BE7-6466-4008-8019-D4C36F43C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098-6455-4E48-ACCF-90D624D7CE37}" type="datetimeFigureOut">
              <a:rPr lang="en-US" smtClean="0"/>
              <a:pPr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BE7-6466-4008-8019-D4C36F43C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098-6455-4E48-ACCF-90D624D7CE37}" type="datetimeFigureOut">
              <a:rPr lang="en-US" smtClean="0"/>
              <a:pPr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BE7-6466-4008-8019-D4C36F43C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EBED-CBFE-4039-827C-8730D387D7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17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670DF-327F-4ECD-9C5C-AE1F6B7935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64BA-8390-44FD-8B0F-9AE03D4C3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12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C0039-42A4-4EE0-818E-292CF1CAFD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28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8ADED-15D0-41C1-9FA4-5718B5D22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88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4990B-F5DC-4130-82A1-C4E22181BF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97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779D2-7C5F-42C7-9EA1-CE7B1C91D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24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F261-3E3F-4667-BCFF-1AEB683D3A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7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098-6455-4E48-ACCF-90D624D7CE37}" type="datetimeFigureOut">
              <a:rPr lang="en-US" smtClean="0"/>
              <a:pPr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BE7-6466-4008-8019-D4C36F43C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00BC0-E7A0-4164-827A-B0D7745105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73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1D993-B002-4617-9430-DBDA7D0D9D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27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5A5A3-37B8-415C-81DE-AB9E5BEDB9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3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3D21C-923D-4FAE-BE65-0A6C89CB28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92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8432-3C3F-43D6-A03F-9631B7F57B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8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53097-0F46-40A3-845B-733A7F006B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95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55332-77AD-49EB-A509-C55F152C4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94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9FBF9-ED90-4BFE-8DF7-4FBB9D2A43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66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53D2-C471-434E-9C10-A7A3C41AF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90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A43C4-2FAA-41DA-965F-107ECD3247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6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098-6455-4E48-ACCF-90D624D7CE37}" type="datetimeFigureOut">
              <a:rPr lang="en-US" smtClean="0"/>
              <a:pPr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BE7-6466-4008-8019-D4C36F43C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32DB9-DAA9-45D0-9028-34FD3D229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89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8FD9A-F4DC-4C1A-B218-2EEB9391C1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21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1ADF6-032C-4B35-B54E-DF2CBB9D24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0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4A39-B05F-41CF-ABE5-53C4DBB89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67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4E5E2-12E7-497A-9E91-1264AA7156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19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F046D-6722-4EF2-81F9-670A2DEB0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23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8432-3C3F-43D6-A03F-9631B7F57B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63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53097-0F46-40A3-845B-733A7F006B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55332-77AD-49EB-A509-C55F152C4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36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9FBF9-ED90-4BFE-8DF7-4FBB9D2A43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5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098-6455-4E48-ACCF-90D624D7CE37}" type="datetimeFigureOut">
              <a:rPr lang="en-US" smtClean="0"/>
              <a:pPr/>
              <a:t>15/03/2023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BE7-6466-4008-8019-D4C36F43C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53D2-C471-434E-9C10-A7A3C41AF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20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A43C4-2FAA-41DA-965F-107ECD3247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73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32DB9-DAA9-45D0-9028-34FD3D229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17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8FD9A-F4DC-4C1A-B218-2EEB9391C1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44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1ADF6-032C-4B35-B54E-DF2CBB9D24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37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4A39-B05F-41CF-ABE5-53C4DBB89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90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4E5E2-12E7-497A-9E91-1264AA7156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1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F046D-6722-4EF2-81F9-670A2DEB0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807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8432-3C3F-43D6-A03F-9631B7F57B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146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53097-0F46-40A3-845B-733A7F006B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3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098-6455-4E48-ACCF-90D624D7CE37}" type="datetimeFigureOut">
              <a:rPr lang="en-US" smtClean="0"/>
              <a:pPr/>
              <a:t>15/03/2023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BE7-6466-4008-8019-D4C36F43C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55332-77AD-49EB-A509-C55F152C4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93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9FBF9-ED90-4BFE-8DF7-4FBB9D2A43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009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53D2-C471-434E-9C10-A7A3C41AF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204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A43C4-2FAA-41DA-965F-107ECD3247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07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32DB9-DAA9-45D0-9028-34FD3D229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43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8FD9A-F4DC-4C1A-B218-2EEB9391C1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85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1ADF6-032C-4B35-B54E-DF2CBB9D24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44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4A39-B05F-41CF-ABE5-53C4DBB89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050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4E5E2-12E7-497A-9E91-1264AA7156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465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F046D-6722-4EF2-81F9-670A2DEB0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9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098-6455-4E48-ACCF-90D624D7CE37}" type="datetimeFigureOut">
              <a:rPr lang="en-US" smtClean="0"/>
              <a:pPr/>
              <a:t>15/03/2023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BE7-6466-4008-8019-D4C36F43C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098-6455-4E48-ACCF-90D624D7CE37}" type="datetimeFigureOut">
              <a:rPr lang="en-US" smtClean="0"/>
              <a:pPr/>
              <a:t>15/03/2023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BE7-6466-4008-8019-D4C36F43C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098-6455-4E48-ACCF-90D624D7CE37}" type="datetimeFigureOut">
              <a:rPr lang="en-US" smtClean="0"/>
              <a:pPr/>
              <a:t>15/03/2023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BE7-6466-4008-8019-D4C36F43C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E098-6455-4E48-ACCF-90D624D7CE37}" type="datetimeFigureOut">
              <a:rPr lang="en-US" smtClean="0"/>
              <a:pPr/>
              <a:t>15/03/2023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E8D8BE7-6466-4008-8019-D4C36F43C6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34E098-6455-4E48-ACCF-90D624D7CE37}" type="datetimeFigureOut">
              <a:rPr lang="en-US" smtClean="0"/>
              <a:pPr/>
              <a:t>15/03/2023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8D8BE7-6466-4008-8019-D4C36F43C6A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5122C-9F6F-4676-96C2-C55E850F19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BA8F35-C78C-4365-9F73-79D785382C2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5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BA8F35-C78C-4365-9F73-79D785382C2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BA8F35-C78C-4365-9F73-79D785382C2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0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91510FF-9576-4857-3239-1FF4B44AE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39599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AE8A62E-A8AD-3CCD-B0EF-E40DB0B1E730}"/>
              </a:ext>
            </a:extLst>
          </p:cNvPr>
          <p:cNvSpPr txBox="1"/>
          <p:nvPr/>
        </p:nvSpPr>
        <p:spPr>
          <a:xfrm>
            <a:off x="3488634" y="556736"/>
            <a:ext cx="5062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UBND QUẬN LONG BIÊN</a:t>
            </a:r>
          </a:p>
          <a:p>
            <a:pPr algn="ctr"/>
            <a:r>
              <a:rPr lang="vi-VN" sz="24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 MẦM NON ÁNH SAO</a:t>
            </a:r>
            <a:endParaRPr lang="en-US" sz="24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6F15354-F6B8-BBBF-CEF3-087BB9CD3072}"/>
              </a:ext>
            </a:extLst>
          </p:cNvPr>
          <p:cNvSpPr txBox="1"/>
          <p:nvPr/>
        </p:nvSpPr>
        <p:spPr>
          <a:xfrm>
            <a:off x="1808468" y="3485576"/>
            <a:ext cx="8422659" cy="1058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vi-VN" sz="4400" spc="-200">
                <a:solidFill>
                  <a:srgbClr val="FD692C"/>
                </a:solidFill>
                <a:latin typeface="+mj-lt"/>
              </a:rPr>
              <a:t>Đề tài: </a:t>
            </a:r>
            <a:r>
              <a:rPr lang="en-US" sz="4000" spc="-200">
                <a:solidFill>
                  <a:srgbClr val="BD212F"/>
                </a:solidFill>
                <a:latin typeface="Tomato"/>
              </a:rPr>
              <a:t>Xe đạp con trên đường phố.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894616B-6C5D-60E3-6786-677F162FBD8C}"/>
              </a:ext>
            </a:extLst>
          </p:cNvPr>
          <p:cNvSpPr txBox="1"/>
          <p:nvPr/>
        </p:nvSpPr>
        <p:spPr>
          <a:xfrm>
            <a:off x="6095999" y="5357194"/>
            <a:ext cx="387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7030A0"/>
                </a:solidFill>
              </a:rPr>
              <a:t>ĐỖ THỊ HUẾ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FAE43B9B-87F5-D87E-4672-BE935A168E4C}"/>
              </a:ext>
            </a:extLst>
          </p:cNvPr>
          <p:cNvSpPr txBox="1"/>
          <p:nvPr/>
        </p:nvSpPr>
        <p:spPr>
          <a:xfrm>
            <a:off x="1344550" y="2176399"/>
            <a:ext cx="9350498" cy="1072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400" b="1" spc="-200">
                <a:solidFill>
                  <a:srgbClr val="FF0000"/>
                </a:solidFill>
                <a:latin typeface="+mj-lt"/>
              </a:rPr>
              <a:t>LĨNH VỰC PHÁT TRIỂN NGÔN NGỮ</a:t>
            </a:r>
            <a:endParaRPr lang="en-US" sz="4000" b="1" spc="-200">
              <a:solidFill>
                <a:srgbClr val="FF0000"/>
              </a:solidFill>
              <a:latin typeface="Tomato"/>
            </a:endParaRPr>
          </a:p>
        </p:txBody>
      </p:sp>
      <p:pic>
        <p:nvPicPr>
          <p:cNvPr id="7" name="Hình ảnh 6" descr="Ảnh có chứa văn bản, hình mẫu&#10;&#10;Mô tả được tạo tự động">
            <a:extLst>
              <a:ext uri="{FF2B5EF4-FFF2-40B4-BE49-F238E27FC236}">
                <a16:creationId xmlns:a16="http://schemas.microsoft.com/office/drawing/2014/main" id="{F918C425-70E5-8051-F2B5-1EA366505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76" y="1415051"/>
            <a:ext cx="1019048" cy="104761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7779195-0CAB-6A5D-5748-5BF9122EB67C}"/>
              </a:ext>
            </a:extLst>
          </p:cNvPr>
          <p:cNvSpPr txBox="1"/>
          <p:nvPr/>
        </p:nvSpPr>
        <p:spPr>
          <a:xfrm>
            <a:off x="2289195" y="3162411"/>
            <a:ext cx="7461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Hoạt động làm quen với văn học</a:t>
            </a:r>
            <a:endParaRPr lang="en-US" sz="360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2CE9A760-4C25-C3A1-7215-382ADB489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890" y="4403562"/>
            <a:ext cx="2642862" cy="20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anh 2 (3)hoanchin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964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o to ta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"/>
            <a:ext cx="5595938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o to khac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0"/>
            <a:ext cx="6586538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6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27168E-6 L -0.29757 0.0053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8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48555E-6 L -0.3434 0.14081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7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anh 2 (4)hoanchin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Untitled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38" y="208517"/>
            <a:ext cx="3511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o to ta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42" y="303540"/>
            <a:ext cx="5334000" cy="312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Untitledta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6705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Untitledotc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85" y="3952407"/>
            <a:ext cx="5600179" cy="35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84" y="1989939"/>
            <a:ext cx="5412229" cy="281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5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8844E-6 L -0.17257 -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98 -0.10242 L -0.23003 0.09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1" y="9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0405E-6 L -0.21667 0.020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1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3.33333E-6 C -0.00834 -0.02523 -0.00816 -0.04931 -0.00799 -0.04931 C -0.00764 -0.04931 -0.00747 -0.02523 -0.00747 3.33333E-6 C -0.00729 0.02801 -0.00712 0.05602 -0.00677 0.05602 C -0.0066 0.05602 -0.00643 0.02801 -0.00625 3.33333E-6 C -0.00625 -0.02523 -0.00608 -0.04931 -0.00591 -0.04931 C -0.00556 -0.04931 -0.00539 -0.02523 -0.00539 3.33333E-6 C -0.00521 0.02801 -0.00504 0.05602 -0.00486 0.05602 C -0.00452 0.05602 -0.00417 3.33333E-6 -0.00417 0.00023 C -0.00417 -0.02523 -0.004 -0.04931 -0.00382 -0.04931 C -0.00348 -0.04931 -0.0033 -0.02523 -0.0033 3.33333E-6 C -0.00313 0.02801 -0.00295 0.05602 -0.00261 0.05602 C -0.00243 0.05602 -0.00226 0.02801 -0.00226 3.33333E-6 C -0.00209 -0.02523 -0.00191 -0.04931 -0.00174 -0.04931 C -0.00139 -0.04931 -0.00122 -0.02523 -0.00122 3.33333E-6 C -0.00104 0.02801 -0.00087 0.05602 -0.0007 0.05602 C -0.00035 0.05602 -0.00018 0.02801 3.33333E-6 3.33333E-6 " pathEditMode="relative" rAng="0" ptsTypes="fffffffffffffffff">
                                      <p:cBhvr>
                                        <p:cTn id="2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anh 4 (3)hoanchi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Untitled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49">
            <a:off x="-533400" y="4587876"/>
            <a:ext cx="37338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ình ảnh043 1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3836">
            <a:off x="1981200" y="45720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Untitled6hoanchin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219450"/>
            <a:ext cx="35052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ình ảnh043 1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509">
            <a:off x="4038600" y="35433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2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5607E-6 L 0.21666 -0.130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6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642E-7 L 0.28333 -0.117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5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7 L 0.1125 -0.062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3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ranh 5 (1)hoanchi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Hình ảnh0391 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35052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42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87283E-6 L 0.46788 -0.00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56" y="0"/>
            <a:ext cx="9174991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95601" y="3200401"/>
            <a:ext cx="637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392436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19500" y="1828800"/>
            <a:ext cx="495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chuyện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9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266700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5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762000"/>
            <a:ext cx="7162800" cy="510540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Giờ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học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đến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đây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hết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rồi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!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Chúc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các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con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luôn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chăm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ngoan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học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giỏi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flower_07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5278" y="2819400"/>
            <a:ext cx="5764078" cy="4038600"/>
          </a:xfrm>
        </p:spPr>
      </p:pic>
      <p:pic>
        <p:nvPicPr>
          <p:cNvPr id="5" name="Content Placeholder 3" descr="flower_073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6781800" y="-152400"/>
            <a:ext cx="5410200" cy="434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8AC14F-3138-163E-1E2B-851A78CA5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704088"/>
            <a:ext cx="11079566" cy="5544312"/>
          </a:xfrm>
        </p:spPr>
        <p:txBody>
          <a:bodyPr>
            <a:normAutofit/>
          </a:bodyPr>
          <a:lstStyle/>
          <a:p>
            <a:r>
              <a:rPr lang="vi-VN" sz="3200" b="1" i="0">
                <a:solidFill>
                  <a:srgbClr val="3C3C3C"/>
                </a:solidFill>
                <a:effectLst/>
                <a:latin typeface="Cuprum"/>
              </a:rPr>
              <a:t>1. Mục tiêu cần đạt:</a:t>
            </a:r>
            <a:br>
              <a:rPr lang="vi-VN" sz="7200" b="0" i="0">
                <a:solidFill>
                  <a:srgbClr val="3C3C3C"/>
                </a:solidFill>
                <a:effectLst/>
                <a:latin typeface="Cuprum"/>
              </a:rPr>
            </a:br>
            <a:r>
              <a:rPr lang="vi-VN" sz="3200" b="0" i="1">
                <a:solidFill>
                  <a:srgbClr val="3C3C3C"/>
                </a:solidFill>
                <a:effectLst/>
                <a:latin typeface="Cuprum"/>
              </a:rPr>
              <a:t>+ Kiến thức:</a:t>
            </a:r>
            <a:br>
              <a:rPr lang="vi-VN" sz="7200" b="0" i="0">
                <a:solidFill>
                  <a:srgbClr val="3C3C3C"/>
                </a:solidFill>
                <a:effectLst/>
                <a:latin typeface="Cuprum"/>
              </a:rPr>
            </a:br>
            <a:r>
              <a:rPr lang="vi-VN" sz="3200" b="0" i="0">
                <a:solidFill>
                  <a:srgbClr val="3C3C3C"/>
                </a:solidFill>
                <a:effectLst/>
                <a:latin typeface="Cuprum"/>
              </a:rPr>
              <a:t>- Trẻ hiểu ND câu truyện “Xe đạp con trên đường phố”.</a:t>
            </a:r>
            <a:br>
              <a:rPr lang="vi-VN" sz="7200" b="0" i="0">
                <a:solidFill>
                  <a:srgbClr val="3C3C3C"/>
                </a:solidFill>
                <a:effectLst/>
                <a:latin typeface="Cuprum"/>
              </a:rPr>
            </a:br>
            <a:r>
              <a:rPr lang="vi-VN" sz="3200" b="0" i="0">
                <a:solidFill>
                  <a:srgbClr val="3C3C3C"/>
                </a:solidFill>
                <a:effectLst/>
                <a:latin typeface="Cuprum"/>
              </a:rPr>
              <a:t>- Trẻ nhớ tên truyện và tên các nhân vật trong truyện.</a:t>
            </a:r>
            <a:br>
              <a:rPr lang="vi-VN" sz="7200" b="0" i="0">
                <a:solidFill>
                  <a:srgbClr val="3C3C3C"/>
                </a:solidFill>
                <a:effectLst/>
                <a:latin typeface="Cuprum"/>
              </a:rPr>
            </a:br>
            <a:r>
              <a:rPr lang="vi-VN" sz="3200" b="0" i="1">
                <a:solidFill>
                  <a:srgbClr val="3C3C3C"/>
                </a:solidFill>
                <a:effectLst/>
                <a:latin typeface="Cuprum"/>
              </a:rPr>
              <a:t>+ Kĩ năng:</a:t>
            </a:r>
            <a:br>
              <a:rPr lang="vi-VN" sz="7200" b="0" i="0">
                <a:solidFill>
                  <a:srgbClr val="3C3C3C"/>
                </a:solidFill>
                <a:effectLst/>
                <a:latin typeface="Cuprum"/>
              </a:rPr>
            </a:br>
            <a:r>
              <a:rPr lang="vi-VN" sz="3200" b="0" i="0">
                <a:solidFill>
                  <a:srgbClr val="3C3C3C"/>
                </a:solidFill>
                <a:effectLst/>
                <a:latin typeface="Cuprum"/>
              </a:rPr>
              <a:t>- Trẻ hứng thú lắng nghe cô kể chuyện và trả lời câu hỏi.</a:t>
            </a:r>
            <a:br>
              <a:rPr lang="vi-VN" sz="7200" b="0" i="0">
                <a:solidFill>
                  <a:srgbClr val="3C3C3C"/>
                </a:solidFill>
                <a:effectLst/>
                <a:latin typeface="Cuprum"/>
              </a:rPr>
            </a:br>
            <a:r>
              <a:rPr lang="vi-VN" sz="3200" b="0" i="1">
                <a:solidFill>
                  <a:srgbClr val="3C3C3C"/>
                </a:solidFill>
                <a:effectLst/>
                <a:latin typeface="Cuprum"/>
              </a:rPr>
              <a:t>+ Thái độ:</a:t>
            </a:r>
            <a:br>
              <a:rPr lang="vi-VN" sz="7200" b="0" i="0">
                <a:solidFill>
                  <a:srgbClr val="3C3C3C"/>
                </a:solidFill>
                <a:effectLst/>
                <a:latin typeface="Cuprum"/>
              </a:rPr>
            </a:br>
            <a:r>
              <a:rPr lang="vi-VN" sz="3200" b="0" i="0">
                <a:solidFill>
                  <a:srgbClr val="3C3C3C"/>
                </a:solidFill>
                <a:effectLst/>
                <a:latin typeface="Cuprum"/>
              </a:rPr>
              <a:t>- GD trẻ thực hiện theo luật lệ giao thông</a:t>
            </a:r>
            <a:br>
              <a:rPr lang="vi-VN" sz="7200" b="0" i="0">
                <a:solidFill>
                  <a:srgbClr val="3C3C3C"/>
                </a:solidFill>
                <a:effectLst/>
                <a:latin typeface="Cuprum"/>
              </a:rPr>
            </a:b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291178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9F90FCE-6B02-2C51-0245-98B1BF04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4858512"/>
          </a:xfrm>
        </p:spPr>
        <p:txBody>
          <a:bodyPr>
            <a:normAutofit/>
          </a:bodyPr>
          <a:lstStyle/>
          <a:p>
            <a:r>
              <a:rPr lang="vi-VN" sz="3600" b="1" i="0">
                <a:solidFill>
                  <a:srgbClr val="3C3C3C"/>
                </a:solidFill>
                <a:effectLst/>
                <a:latin typeface="Cuprum"/>
              </a:rPr>
              <a:t>2.Chuẩn bị</a:t>
            </a:r>
            <a:br>
              <a:rPr lang="vi-VN" sz="8000" b="0" i="0">
                <a:solidFill>
                  <a:srgbClr val="3C3C3C"/>
                </a:solidFill>
                <a:effectLst/>
                <a:latin typeface="Cuprum"/>
              </a:rPr>
            </a:br>
            <a:r>
              <a:rPr lang="vi-VN" sz="3600" b="0" i="0">
                <a:solidFill>
                  <a:srgbClr val="3C3C3C"/>
                </a:solidFill>
                <a:effectLst/>
                <a:latin typeface="Cuprum"/>
              </a:rPr>
              <a:t>- Hình ảnh nội dung câu </a:t>
            </a:r>
            <a:r>
              <a:rPr lang="en-US" sz="3600" b="0" i="0">
                <a:solidFill>
                  <a:srgbClr val="3C3C3C"/>
                </a:solidFill>
                <a:effectLst/>
                <a:latin typeface="Cuprum"/>
              </a:rPr>
              <a:t>ch</a:t>
            </a:r>
            <a:r>
              <a:rPr lang="vi-VN" sz="3600" b="0" i="0">
                <a:solidFill>
                  <a:srgbClr val="3C3C3C"/>
                </a:solidFill>
                <a:effectLst/>
                <a:latin typeface="Cuprum"/>
              </a:rPr>
              <a:t>uyện “Xe đạp con trên đường phố”.</a:t>
            </a:r>
            <a:br>
              <a:rPr lang="vi-VN" sz="8000" b="0" i="0">
                <a:solidFill>
                  <a:srgbClr val="3C3C3C"/>
                </a:solidFill>
                <a:effectLst/>
                <a:latin typeface="Cuprum"/>
              </a:rPr>
            </a:br>
            <a:r>
              <a:rPr lang="vi-VN" sz="3600" b="0" i="0">
                <a:solidFill>
                  <a:srgbClr val="3C3C3C"/>
                </a:solidFill>
                <a:effectLst/>
                <a:latin typeface="Cuprum"/>
              </a:rPr>
              <a:t>- Phim hoạt hình “Xe đạp con trên đường phố”</a:t>
            </a:r>
            <a:br>
              <a:rPr lang="vi-VN" sz="8000" b="0" i="0">
                <a:solidFill>
                  <a:srgbClr val="3C3C3C"/>
                </a:solidFill>
                <a:effectLst/>
                <a:latin typeface="Cuprum"/>
              </a:rPr>
            </a:br>
            <a:r>
              <a:rPr lang="vi-VN" sz="3600" b="0" i="0">
                <a:solidFill>
                  <a:srgbClr val="3C3C3C"/>
                </a:solidFill>
                <a:effectLst/>
                <a:latin typeface="Cuprum"/>
              </a:rPr>
              <a:t>- Nhạc bài hát: Em tập lái ô tô, Em đi qua ngã tư đường phố.</a:t>
            </a:r>
            <a:br>
              <a:rPr lang="vi-VN" sz="8000" b="0" i="0">
                <a:solidFill>
                  <a:srgbClr val="3C3C3C"/>
                </a:solidFill>
                <a:effectLst/>
                <a:latin typeface="Cuprum"/>
              </a:rPr>
            </a:br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345492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Các bước tiến hành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2352254"/>
            <a:ext cx="6096000" cy="479487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4A3B1DB-33CD-C17E-8A32-573D63E7EDC4}"/>
              </a:ext>
            </a:extLst>
          </p:cNvPr>
          <p:cNvSpPr txBox="1">
            <a:spLocks/>
          </p:cNvSpPr>
          <p:nvPr/>
        </p:nvSpPr>
        <p:spPr>
          <a:xfrm>
            <a:off x="990600" y="1236762"/>
            <a:ext cx="9601201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Ổn định tổ chức:Trẻ chơi trò chơi “ Đi xe đạp”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33" y="2057400"/>
            <a:ext cx="5476069" cy="3331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A07B6-AB21-1614-B1AB-CBB9093388A7}"/>
              </a:ext>
            </a:extLst>
          </p:cNvPr>
          <p:cNvSpPr txBox="1">
            <a:spLocks/>
          </p:cNvSpPr>
          <p:nvPr/>
        </p:nvSpPr>
        <p:spPr>
          <a:xfrm>
            <a:off x="980268" y="152400"/>
            <a:ext cx="9601201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Phương pháp hình thức, tổ chức: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1447800"/>
            <a:ext cx="510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chuyện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1447801"/>
            <a:ext cx="510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chuyện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slile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82390"/>
              </p:ext>
            </p:extLst>
          </p:nvPr>
        </p:nvGraphicFramePr>
        <p:xfrm>
          <a:off x="1524001" y="0"/>
          <a:ext cx="34067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666667" imgH="6717460" progId="Photoshop.Image.7">
                  <p:embed/>
                </p:oleObj>
              </mc:Choice>
              <mc:Fallback>
                <p:oleObj name="Image" r:id="rId2" imgW="6666667" imgH="6717460" progId="Photoshop.Image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0"/>
                        <a:ext cx="340677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544032"/>
              </p:ext>
            </p:extLst>
          </p:nvPr>
        </p:nvGraphicFramePr>
        <p:xfrm>
          <a:off x="7180613" y="148281"/>
          <a:ext cx="3789363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4800000" imgH="5066667" progId="Photoshop.Image.9">
                  <p:embed/>
                </p:oleObj>
              </mc:Choice>
              <mc:Fallback>
                <p:oleObj name="Image" r:id="rId4" imgW="4800000" imgH="5066667" progId="Photoshop.Image.9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613" y="148281"/>
                        <a:ext cx="3789363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 descr="Natureza_016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72">
            <a:off x="2584962" y="1500713"/>
            <a:ext cx="223202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536492" y="6019801"/>
            <a:ext cx="1295400" cy="785813"/>
            <a:chOff x="4704" y="1392"/>
            <a:chExt cx="816" cy="495"/>
          </a:xfrm>
        </p:grpSpPr>
        <p:pic>
          <p:nvPicPr>
            <p:cNvPr id="8" name="Picture 11" descr="Cayhoa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392"/>
              <a:ext cx="528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Cayhoa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1392"/>
              <a:ext cx="576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9372600" y="6004225"/>
            <a:ext cx="1295400" cy="785813"/>
            <a:chOff x="4704" y="1392"/>
            <a:chExt cx="816" cy="495"/>
          </a:xfrm>
        </p:grpSpPr>
        <p:pic>
          <p:nvPicPr>
            <p:cNvPr id="11" name="Picture 11" descr="Cayhoa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392"/>
              <a:ext cx="528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Cayhoa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1392"/>
              <a:ext cx="576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3" descr="Hình ảnh0391 copy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48" y="2670670"/>
            <a:ext cx="4724400" cy="37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Natureza_016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72">
            <a:off x="4368931" y="662513"/>
            <a:ext cx="223202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Natureza_016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72">
            <a:off x="5861562" y="-175688"/>
            <a:ext cx="223202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4529hoanch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ình ảnh0391 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048001"/>
            <a:ext cx="30257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2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55 0.0215 L 0.75243 0.02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3970</TotalTime>
  <Words>281</Words>
  <Application>Microsoft Office PowerPoint</Application>
  <PresentationFormat>Màn hình rộng</PresentationFormat>
  <Paragraphs>19</Paragraphs>
  <Slides>17</Slides>
  <Notes>2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5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30" baseType="lpstr">
      <vt:lpstr>Arial</vt:lpstr>
      <vt:lpstr>Calibri</vt:lpstr>
      <vt:lpstr>Constantia</vt:lpstr>
      <vt:lpstr>Cuprum</vt:lpstr>
      <vt:lpstr>Times New Roman</vt:lpstr>
      <vt:lpstr>Tomato</vt:lpstr>
      <vt:lpstr>Wingdings 2</vt:lpstr>
      <vt:lpstr>Flow</vt:lpstr>
      <vt:lpstr>1_Default Design</vt:lpstr>
      <vt:lpstr>2_Default Design</vt:lpstr>
      <vt:lpstr>4_Default Design</vt:lpstr>
      <vt:lpstr>5_Default Design</vt:lpstr>
      <vt:lpstr>Image</vt:lpstr>
      <vt:lpstr>Bản trình bày PowerPoint</vt:lpstr>
      <vt:lpstr>1. Mục tiêu cần đạt: + Kiến thức: - Trẻ hiểu ND câu truyện “Xe đạp con trên đường phố”. - Trẻ nhớ tên truyện và tên các nhân vật trong truyện. + Kĩ năng: - Trẻ hứng thú lắng nghe cô kể chuyện và trả lời câu hỏi. + Thái độ: - GD trẻ thực hiện theo luật lệ giao thông </vt:lpstr>
      <vt:lpstr>2.Chuẩn bị - Hình ảnh nội dung câu chuyện “Xe đạp con trên đường phố”. - Phim hoạt hình “Xe đạp con trên đường phố” - Nhạc bài hát: Em tập lái ô tô, Em đi qua ngã tư đường phố. </vt:lpstr>
      <vt:lpstr>3. Các bước tiến hành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Giờ học đến đây là hết rồi ! Chúc các con luôn chăm ngoan học giỏi.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KẾT ĐOÀN</dc:creator>
  <cp:lastModifiedBy>Huế Đỗ</cp:lastModifiedBy>
  <cp:revision>85</cp:revision>
  <dcterms:created xsi:type="dcterms:W3CDTF">2018-10-20T01:54:07Z</dcterms:created>
  <dcterms:modified xsi:type="dcterms:W3CDTF">2023-03-15T07:52:02Z</dcterms:modified>
</cp:coreProperties>
</file>