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7" r:id="rId3"/>
    <p:sldId id="299" r:id="rId4"/>
    <p:sldId id="300" r:id="rId5"/>
    <p:sldId id="269" r:id="rId6"/>
    <p:sldId id="290" r:id="rId7"/>
    <p:sldId id="258" r:id="rId8"/>
    <p:sldId id="272" r:id="rId9"/>
    <p:sldId id="260" r:id="rId10"/>
    <p:sldId id="259" r:id="rId11"/>
    <p:sldId id="261" r:id="rId12"/>
    <p:sldId id="271" r:id="rId13"/>
    <p:sldId id="266" r:id="rId14"/>
    <p:sldId id="291" r:id="rId15"/>
    <p:sldId id="262" r:id="rId16"/>
    <p:sldId id="273" r:id="rId17"/>
    <p:sldId id="275" r:id="rId18"/>
    <p:sldId id="277" r:id="rId19"/>
    <p:sldId id="278" r:id="rId20"/>
    <p:sldId id="292" r:id="rId21"/>
    <p:sldId id="279" r:id="rId22"/>
    <p:sldId id="293" r:id="rId23"/>
    <p:sldId id="281" r:id="rId24"/>
    <p:sldId id="294" r:id="rId25"/>
    <p:sldId id="283" r:id="rId26"/>
    <p:sldId id="295" r:id="rId27"/>
    <p:sldId id="285" r:id="rId28"/>
    <p:sldId id="296" r:id="rId29"/>
    <p:sldId id="288" r:id="rId30"/>
    <p:sldId id="289" r:id="rId31"/>
    <p:sldId id="287"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5E0865-C48A-855F-52FD-011C70EA269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B8D854-2C39-0D2C-17E2-28294A7A37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0E6AB8B-B4D7-6A08-9846-F5209EA16BDB}"/>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5" name="Chỗ dành sẵn cho Chân trang 4">
            <a:extLst>
              <a:ext uri="{FF2B5EF4-FFF2-40B4-BE49-F238E27FC236}">
                <a16:creationId xmlns:a16="http://schemas.microsoft.com/office/drawing/2014/main" id="{1AF27C5C-3952-AC52-25E7-B77A175D9A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830047E-930C-30A5-01E6-1518CECDAFD1}"/>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292014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678CA1-AFF5-83A5-F42B-E83C501CD6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1167138-3FE0-70A5-7143-E1F32DAF011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8E3E0C-19B9-D0F4-5631-C3A387E22FF8}"/>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5" name="Chỗ dành sẵn cho Chân trang 4">
            <a:extLst>
              <a:ext uri="{FF2B5EF4-FFF2-40B4-BE49-F238E27FC236}">
                <a16:creationId xmlns:a16="http://schemas.microsoft.com/office/drawing/2014/main" id="{1CD0CA5C-873C-5C4D-7754-4AC48086DCF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81343D4-6950-B939-A28F-0DFD2BE6382A}"/>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388112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95135B7-79D7-5DEB-DA59-C04A3461E55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3F11F6A-026C-A42C-3BE3-80FBD565705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0E178E7-386A-7D02-B4F9-23240E2835DF}"/>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5" name="Chỗ dành sẵn cho Chân trang 4">
            <a:extLst>
              <a:ext uri="{FF2B5EF4-FFF2-40B4-BE49-F238E27FC236}">
                <a16:creationId xmlns:a16="http://schemas.microsoft.com/office/drawing/2014/main" id="{7BD0DB9B-2C2E-819B-CAC2-B2A6EA0FA6C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7BFB74-5724-661D-B39A-67EA219CBE03}"/>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51132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90AAA7-D75A-7E9A-45C1-8E3F45F8DF8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2601B47-D85C-C56A-B260-B390C767D60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7E80FC-B414-AAB3-9C25-BB35E1523560}"/>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5" name="Chỗ dành sẵn cho Chân trang 4">
            <a:extLst>
              <a:ext uri="{FF2B5EF4-FFF2-40B4-BE49-F238E27FC236}">
                <a16:creationId xmlns:a16="http://schemas.microsoft.com/office/drawing/2014/main" id="{A4AFFD7B-ECCE-2642-1CF4-8B712E91B17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AC0A9CE-660B-D41D-03C7-F363DB14ABDE}"/>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383520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7E374E-0585-5956-2BF2-215043DE2B6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D76E526-EBCE-3FEA-77E0-BFE6FAD6B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ABB2D82-D4CC-838E-8DBB-86EC9FB862C1}"/>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5" name="Chỗ dành sẵn cho Chân trang 4">
            <a:extLst>
              <a:ext uri="{FF2B5EF4-FFF2-40B4-BE49-F238E27FC236}">
                <a16:creationId xmlns:a16="http://schemas.microsoft.com/office/drawing/2014/main" id="{85FFA7B4-3C34-BCBA-E6FD-14A47B3E37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87F5D4-57A8-512A-A677-B493738B51D9}"/>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899864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540B03-1DB0-F215-67D6-DFA6ACDF41A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5608587-037B-BB21-D9F6-2EB5DDECF7A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90F31DC-8BE3-2C54-7AC3-30DA9264F2B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E1C61E9-7036-BED7-EB07-62DD1EF5045B}"/>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6" name="Chỗ dành sẵn cho Chân trang 5">
            <a:extLst>
              <a:ext uri="{FF2B5EF4-FFF2-40B4-BE49-F238E27FC236}">
                <a16:creationId xmlns:a16="http://schemas.microsoft.com/office/drawing/2014/main" id="{7C696763-B66D-2C2B-F562-280FF310105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D7A55DA-4FE9-F7AD-2EF2-1128A3779016}"/>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177797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D1DA48-A4DE-E360-5C98-6546C968828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9512560-50F1-2348-970A-FF1C01D7E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8321D0D-CCEA-3E38-2F3E-A82488F1D85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86BCF51-5019-AC0B-9379-1B33B9B781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F149A82-A1E0-E7B2-58CF-370BE180166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A290C7A-00E2-0D3E-C940-0846B66B39B7}"/>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8" name="Chỗ dành sẵn cho Chân trang 7">
            <a:extLst>
              <a:ext uri="{FF2B5EF4-FFF2-40B4-BE49-F238E27FC236}">
                <a16:creationId xmlns:a16="http://schemas.microsoft.com/office/drawing/2014/main" id="{E37EF3D0-8C84-5A1F-A1F1-A6C577DB102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B84A43E-867B-C4B6-93F2-77CFC30214DD}"/>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188131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7C4AA4-C87A-45EE-10AE-F91B956CAEE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A0FFB32-0E5C-CAE6-724C-BA1308AC1357}"/>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4" name="Chỗ dành sẵn cho Chân trang 3">
            <a:extLst>
              <a:ext uri="{FF2B5EF4-FFF2-40B4-BE49-F238E27FC236}">
                <a16:creationId xmlns:a16="http://schemas.microsoft.com/office/drawing/2014/main" id="{816BAB99-3A9F-E114-B667-3D15398EA65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C275835D-3D1B-9BF9-BD92-285523284B76}"/>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149843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79743D5-B129-6FC7-783B-20031B8C543F}"/>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3" name="Chỗ dành sẵn cho Chân trang 2">
            <a:extLst>
              <a:ext uri="{FF2B5EF4-FFF2-40B4-BE49-F238E27FC236}">
                <a16:creationId xmlns:a16="http://schemas.microsoft.com/office/drawing/2014/main" id="{3A8FF57E-ECBD-4F1A-081C-2152B22E484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076A768-D329-69E8-D1EA-46E2BF4FDCD3}"/>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282941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748E72-CAE3-36DD-A280-0E788A82E9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BD8785-C241-119F-DD3A-417D3BD25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6184D8B-46B4-6BB0-9314-C817272ED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CCF3933-ED22-B91E-F204-38B7F25E378E}"/>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6" name="Chỗ dành sẵn cho Chân trang 5">
            <a:extLst>
              <a:ext uri="{FF2B5EF4-FFF2-40B4-BE49-F238E27FC236}">
                <a16:creationId xmlns:a16="http://schemas.microsoft.com/office/drawing/2014/main" id="{2B24C881-7740-D237-989D-EC9A36B69EB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1D0C1D6-AF41-A193-54E8-3C02B702962D}"/>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75842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78CAB2-2A9D-93A4-A50C-FA928C7A278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AE63C-DCEC-8048-1B77-0D665A0F8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A550C14-43C1-5DB2-A1C9-51D9864C3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0638DD3-8B72-3AAA-8773-5E597E73AA8E}"/>
              </a:ext>
            </a:extLst>
          </p:cNvPr>
          <p:cNvSpPr>
            <a:spLocks noGrp="1"/>
          </p:cNvSpPr>
          <p:nvPr>
            <p:ph type="dt" sz="half" idx="10"/>
          </p:nvPr>
        </p:nvSpPr>
        <p:spPr/>
        <p:txBody>
          <a:bodyPr/>
          <a:lstStyle/>
          <a:p>
            <a:fld id="{CD454845-6220-4C51-A820-EE516FC26149}" type="datetimeFigureOut">
              <a:rPr lang="en-US" smtClean="0"/>
              <a:t>25/12/2022</a:t>
            </a:fld>
            <a:endParaRPr lang="en-US"/>
          </a:p>
        </p:txBody>
      </p:sp>
      <p:sp>
        <p:nvSpPr>
          <p:cNvPr id="6" name="Chỗ dành sẵn cho Chân trang 5">
            <a:extLst>
              <a:ext uri="{FF2B5EF4-FFF2-40B4-BE49-F238E27FC236}">
                <a16:creationId xmlns:a16="http://schemas.microsoft.com/office/drawing/2014/main" id="{E5F90867-449A-D174-278D-E8F92610DE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CDEE86-1F01-3236-7C27-DF99E3B60932}"/>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84689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4EF80EF-DC1F-FD4E-84F9-21FD72230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C0BF1E-ABA5-BA07-7385-B721E4B7EB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48FD3F-59BC-4011-32E4-2CD2ABF328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4845-6220-4C51-A820-EE516FC26149}" type="datetimeFigureOut">
              <a:rPr lang="en-US" smtClean="0"/>
              <a:t>25/12/2022</a:t>
            </a:fld>
            <a:endParaRPr lang="en-US"/>
          </a:p>
        </p:txBody>
      </p:sp>
      <p:sp>
        <p:nvSpPr>
          <p:cNvPr id="5" name="Chỗ dành sẵn cho Chân trang 4">
            <a:extLst>
              <a:ext uri="{FF2B5EF4-FFF2-40B4-BE49-F238E27FC236}">
                <a16:creationId xmlns:a16="http://schemas.microsoft.com/office/drawing/2014/main" id="{11304BB2-4228-803A-7311-66E60F088A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7D00137-E311-AF84-F03A-6E934276E9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474F8-F816-4BAA-8E5D-CA0BEF9907A4}" type="slidenum">
              <a:rPr lang="en-US" smtClean="0"/>
              <a:t>‹#›</a:t>
            </a:fld>
            <a:endParaRPr lang="en-US"/>
          </a:p>
        </p:txBody>
      </p:sp>
    </p:spTree>
    <p:extLst>
      <p:ext uri="{BB962C8B-B14F-4D97-AF65-F5344CB8AC3E}">
        <p14:creationId xmlns:p14="http://schemas.microsoft.com/office/powerpoint/2010/main" val="4240204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3.jpeg"/><Relationship Id="rId11" Type="http://schemas.microsoft.com/office/2007/relationships/hdphoto" Target="../media/hdphoto6.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jpeg"/><Relationship Id="rId4" Type="http://schemas.microsoft.com/office/2007/relationships/hdphoto" Target="../media/hdphoto2.wdp"/><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jpeg"/><Relationship Id="rId7"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9.png"/><Relationship Id="rId5" Type="http://schemas.openxmlformats.org/officeDocument/2006/relationships/image" Target="../media/image11.jpe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9.png"/><Relationship Id="rId5" Type="http://schemas.openxmlformats.org/officeDocument/2006/relationships/image" Target="../media/image11.jpe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11.jpe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image" Target="../media/image10.jpeg"/><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e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2.jpeg"/><Relationship Id="rId9" Type="http://schemas.microsoft.com/office/2007/relationships/hdphoto" Target="../media/hdphoto2.wdp"/><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10" Type="http://schemas.microsoft.com/office/2007/relationships/hdphoto" Target="../media/hdphoto6.wdp"/><Relationship Id="rId4" Type="http://schemas.openxmlformats.org/officeDocument/2006/relationships/hyperlink" Target="https://bantranh.com/pd/tranh-rung-cay-xanh/" TargetMode="Externa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12" Type="http://schemas.microsoft.com/office/2007/relationships/hdphoto" Target="../media/hdphoto6.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7.wdp"/><Relationship Id="rId4" Type="http://schemas.openxmlformats.org/officeDocument/2006/relationships/hyperlink" Target="https://bantranh.com/pd/tranh-rung-cay-xanh/" TargetMode="Externa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3.jpeg"/><Relationship Id="rId11" Type="http://schemas.microsoft.com/office/2007/relationships/hdphoto" Target="../media/hdphoto6.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jpeg"/><Relationship Id="rId4" Type="http://schemas.microsoft.com/office/2007/relationships/hdphoto" Target="../media/hdphoto2.wdp"/><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jpeg"/><Relationship Id="rId7"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9.png"/><Relationship Id="rId5" Type="http://schemas.openxmlformats.org/officeDocument/2006/relationships/image" Target="../media/image11.jpe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11.jpe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image" Target="../media/image10.jpeg"/><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e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2.jpeg"/><Relationship Id="rId9" Type="http://schemas.microsoft.com/office/2007/relationships/hdphoto" Target="../media/hdphoto2.wdp"/><Relationship Id="rId1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1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jpeg"/><Relationship Id="rId12" Type="http://schemas.openxmlformats.org/officeDocument/2006/relationships/image" Target="../media/image16.png"/><Relationship Id="rId17"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image" Target="../media/image12.jpeg"/><Relationship Id="rId11" Type="http://schemas.microsoft.com/office/2007/relationships/hdphoto" Target="../media/hdphoto2.wdp"/><Relationship Id="rId5" Type="http://schemas.openxmlformats.org/officeDocument/2006/relationships/image" Target="../media/image11.jpeg"/><Relationship Id="rId15" Type="http://schemas.microsoft.com/office/2007/relationships/hdphoto" Target="../media/hdphoto4.wdp"/><Relationship Id="rId10" Type="http://schemas.openxmlformats.org/officeDocument/2006/relationships/image" Target="../media/image15.png"/><Relationship Id="rId19" Type="http://schemas.microsoft.com/office/2007/relationships/hdphoto" Target="../media/hdphoto5.wdp"/><Relationship Id="rId4" Type="http://schemas.openxmlformats.org/officeDocument/2006/relationships/image" Target="../media/image10.jpeg"/><Relationship Id="rId9" Type="http://schemas.microsoft.com/office/2007/relationships/hdphoto" Target="../media/hdphoto1.wdp"/><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10" Type="http://schemas.microsoft.com/office/2007/relationships/hdphoto" Target="../media/hdphoto6.wdp"/><Relationship Id="rId4" Type="http://schemas.openxmlformats.org/officeDocument/2006/relationships/hyperlink" Target="https://bantranh.com/pd/tranh-rung-cay-xanh/" TargetMode="Externa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12" Type="http://schemas.microsoft.com/office/2007/relationships/hdphoto" Target="../media/hdphoto6.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7.wdp"/><Relationship Id="rId4" Type="http://schemas.openxmlformats.org/officeDocument/2006/relationships/hyperlink" Target="https://bantranh.com/pd/tranh-rung-cay-xanh/" TargetMode="Externa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6C4E0F6-3666-4D2D-BACA-EB7A22B8F82D}"/>
              </a:ext>
            </a:extLst>
          </p:cNvPr>
          <p:cNvPicPr>
            <a:picLocks noChangeAspect="1"/>
          </p:cNvPicPr>
          <p:nvPr/>
        </p:nvPicPr>
        <p:blipFill>
          <a:blip r:embed="rId4"/>
          <a:stretch>
            <a:fillRect/>
          </a:stretch>
        </p:blipFill>
        <p:spPr>
          <a:xfrm>
            <a:off x="0" y="0"/>
            <a:ext cx="12191999" cy="6841776"/>
          </a:xfrm>
          <a:prstGeom prst="rect">
            <a:avLst/>
          </a:prstGeom>
          <a:ln>
            <a:noFill/>
          </a:ln>
          <a:effectLst>
            <a:softEdge rad="112500"/>
          </a:effectLst>
        </p:spPr>
      </p:pic>
      <p:sp>
        <p:nvSpPr>
          <p:cNvPr id="7" name="Tiêu đề 1">
            <a:extLst>
              <a:ext uri="{FF2B5EF4-FFF2-40B4-BE49-F238E27FC236}">
                <a16:creationId xmlns:a16="http://schemas.microsoft.com/office/drawing/2014/main" id="{682BAD2F-91B5-493B-AD26-F02823AD76F8}"/>
              </a:ext>
            </a:extLst>
          </p:cNvPr>
          <p:cNvSpPr>
            <a:spLocks noGrp="1"/>
          </p:cNvSpPr>
          <p:nvPr>
            <p:ph type="title"/>
          </p:nvPr>
        </p:nvSpPr>
        <p:spPr>
          <a:xfrm>
            <a:off x="3307205" y="1317978"/>
            <a:ext cx="4803681" cy="861392"/>
          </a:xfrm>
          <a:scene3d>
            <a:camera prst="perspectiveRight"/>
            <a:lightRig rig="threePt" dir="t"/>
          </a:scene3d>
        </p:spPr>
        <p:txBody>
          <a:bodyPr>
            <a:normAutofit fontScale="90000"/>
            <a:scene3d>
              <a:camera prst="orthographicFront"/>
              <a:lightRig rig="soft" dir="t">
                <a:rot lat="0" lon="0" rev="15600000"/>
              </a:lightRig>
            </a:scene3d>
            <a:sp3d extrusionH="57150" prstMaterial="softEdge">
              <a:bevelT w="25400" h="38100"/>
            </a:sp3d>
          </a:bodyPr>
          <a:lstStyle/>
          <a:p>
            <a:pPr algn="ctr">
              <a:lnSpc>
                <a:spcPct val="150000"/>
              </a:lnSpc>
            </a:pPr>
            <a:r>
              <a:rPr lang="en-US" b="1">
                <a:ln/>
                <a:solidFill>
                  <a:srgbClr val="C00000"/>
                </a:solidFill>
              </a:rPr>
              <a:t>BÀI GIẢNG ĐIỆN TỬ</a:t>
            </a:r>
          </a:p>
        </p:txBody>
      </p:sp>
      <p:sp>
        <p:nvSpPr>
          <p:cNvPr id="8" name="Hộp Văn bản 7">
            <a:extLst>
              <a:ext uri="{FF2B5EF4-FFF2-40B4-BE49-F238E27FC236}">
                <a16:creationId xmlns:a16="http://schemas.microsoft.com/office/drawing/2014/main" id="{DCFA5905-154A-4B03-A11A-19E176A1FC90}"/>
              </a:ext>
            </a:extLst>
          </p:cNvPr>
          <p:cNvSpPr txBox="1"/>
          <p:nvPr/>
        </p:nvSpPr>
        <p:spPr>
          <a:xfrm>
            <a:off x="6661715" y="4030872"/>
            <a:ext cx="2676939" cy="3693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a:ln/>
                <a:solidFill>
                  <a:srgbClr val="FF0000"/>
                </a:solidFill>
              </a:rPr>
              <a:t>GV: NGÔ THỊ THÚY</a:t>
            </a:r>
          </a:p>
        </p:txBody>
      </p:sp>
      <p:pic>
        <p:nvPicPr>
          <p:cNvPr id="14" name="Hình ảnh 13" descr="Ảnh có chứa văn bản&#10;&#10;Mô tả được tạo tự động">
            <a:extLst>
              <a:ext uri="{FF2B5EF4-FFF2-40B4-BE49-F238E27FC236}">
                <a16:creationId xmlns:a16="http://schemas.microsoft.com/office/drawing/2014/main" id="{5B11F9AC-1207-460A-A244-56E5A331B986}"/>
              </a:ext>
            </a:extLst>
          </p:cNvPr>
          <p:cNvPicPr>
            <a:picLocks noChangeAspect="1"/>
          </p:cNvPicPr>
          <p:nvPr/>
        </p:nvPicPr>
        <p:blipFill>
          <a:blip r:embed="rId5"/>
          <a:stretch>
            <a:fillRect/>
          </a:stretch>
        </p:blipFill>
        <p:spPr>
          <a:xfrm>
            <a:off x="533400" y="2179370"/>
            <a:ext cx="1524000" cy="809625"/>
          </a:xfrm>
          <a:prstGeom prst="rect">
            <a:avLst/>
          </a:prstGeom>
        </p:spPr>
      </p:pic>
      <p:pic>
        <p:nvPicPr>
          <p:cNvPr id="15" name="Hình ảnh 14">
            <a:extLst>
              <a:ext uri="{FF2B5EF4-FFF2-40B4-BE49-F238E27FC236}">
                <a16:creationId xmlns:a16="http://schemas.microsoft.com/office/drawing/2014/main" id="{ACB72AE9-990E-434F-B829-A78BF9AE8135}"/>
              </a:ext>
            </a:extLst>
          </p:cNvPr>
          <p:cNvPicPr>
            <a:picLocks noChangeAspect="1"/>
          </p:cNvPicPr>
          <p:nvPr/>
        </p:nvPicPr>
        <p:blipFill>
          <a:blip r:embed="rId5"/>
          <a:stretch>
            <a:fillRect/>
          </a:stretch>
        </p:blipFill>
        <p:spPr>
          <a:xfrm rot="20606687">
            <a:off x="4547059" y="4708179"/>
            <a:ext cx="1524000" cy="809625"/>
          </a:xfrm>
          <a:prstGeom prst="rect">
            <a:avLst/>
          </a:prstGeom>
        </p:spPr>
      </p:pic>
      <p:pic>
        <p:nvPicPr>
          <p:cNvPr id="16" name="Hình ảnh 15">
            <a:extLst>
              <a:ext uri="{FF2B5EF4-FFF2-40B4-BE49-F238E27FC236}">
                <a16:creationId xmlns:a16="http://schemas.microsoft.com/office/drawing/2014/main" id="{DE9BD356-CFEF-4B55-9777-379A02454A38}"/>
              </a:ext>
            </a:extLst>
          </p:cNvPr>
          <p:cNvPicPr>
            <a:picLocks noChangeAspect="1"/>
          </p:cNvPicPr>
          <p:nvPr/>
        </p:nvPicPr>
        <p:blipFill>
          <a:blip r:embed="rId5"/>
          <a:stretch>
            <a:fillRect/>
          </a:stretch>
        </p:blipFill>
        <p:spPr>
          <a:xfrm>
            <a:off x="9915841" y="1193669"/>
            <a:ext cx="1524000" cy="809625"/>
          </a:xfrm>
          <a:prstGeom prst="rect">
            <a:avLst/>
          </a:prstGeom>
        </p:spPr>
      </p:pic>
      <p:pic>
        <p:nvPicPr>
          <p:cNvPr id="18" name="Hình ảnh 17" descr="Ảnh có chứa cây, hoa&#10;&#10;Mô tả được tạo tự động">
            <a:extLst>
              <a:ext uri="{FF2B5EF4-FFF2-40B4-BE49-F238E27FC236}">
                <a16:creationId xmlns:a16="http://schemas.microsoft.com/office/drawing/2014/main" id="{4C4BC3AE-0602-4876-B689-3B03C7874429}"/>
              </a:ext>
            </a:extLst>
          </p:cNvPr>
          <p:cNvPicPr>
            <a:picLocks noChangeAspect="1"/>
          </p:cNvPicPr>
          <p:nvPr/>
        </p:nvPicPr>
        <p:blipFill>
          <a:blip r:embed="rId6"/>
          <a:stretch>
            <a:fillRect/>
          </a:stretch>
        </p:blipFill>
        <p:spPr>
          <a:xfrm>
            <a:off x="8103714" y="4386468"/>
            <a:ext cx="4819173" cy="2554161"/>
          </a:xfrm>
          <a:prstGeom prst="rect">
            <a:avLst/>
          </a:prstGeom>
          <a:ln>
            <a:noFill/>
          </a:ln>
          <a:effectLst>
            <a:softEdge rad="112500"/>
          </a:effectLst>
        </p:spPr>
      </p:pic>
      <p:pic>
        <p:nvPicPr>
          <p:cNvPr id="20" name="Hình ảnh 19">
            <a:extLst>
              <a:ext uri="{FF2B5EF4-FFF2-40B4-BE49-F238E27FC236}">
                <a16:creationId xmlns:a16="http://schemas.microsoft.com/office/drawing/2014/main" id="{0E4BB41D-0FF6-4D80-BC7C-DCADFED9CB77}"/>
              </a:ext>
            </a:extLst>
          </p:cNvPr>
          <p:cNvPicPr>
            <a:picLocks noChangeAspect="1"/>
          </p:cNvPicPr>
          <p:nvPr/>
        </p:nvPicPr>
        <p:blipFill rotWithShape="1">
          <a:blip r:embed="rId7">
            <a:clrChange>
              <a:clrFrom>
                <a:srgbClr val="F5F5F5"/>
              </a:clrFrom>
              <a:clrTo>
                <a:srgbClr val="F5F5F5">
                  <a:alpha val="0"/>
                </a:srgbClr>
              </a:clrTo>
            </a:clrChange>
          </a:blip>
          <a:srcRect t="21535" b="23437"/>
          <a:stretch/>
        </p:blipFill>
        <p:spPr>
          <a:xfrm>
            <a:off x="6500970" y="5813995"/>
            <a:ext cx="1811456" cy="996793"/>
          </a:xfrm>
          <a:prstGeom prst="rect">
            <a:avLst/>
          </a:prstGeom>
        </p:spPr>
      </p:pic>
      <p:pic>
        <p:nvPicPr>
          <p:cNvPr id="21" name="Hình ảnh 20">
            <a:extLst>
              <a:ext uri="{FF2B5EF4-FFF2-40B4-BE49-F238E27FC236}">
                <a16:creationId xmlns:a16="http://schemas.microsoft.com/office/drawing/2014/main" id="{3892B180-886D-44BD-A89B-F2E0D95C0144}"/>
              </a:ext>
            </a:extLst>
          </p:cNvPr>
          <p:cNvPicPr>
            <a:picLocks noChangeAspect="1"/>
          </p:cNvPicPr>
          <p:nvPr/>
        </p:nvPicPr>
        <p:blipFill rotWithShape="1">
          <a:blip r:embed="rId7">
            <a:clrChange>
              <a:clrFrom>
                <a:srgbClr val="F5F5F5"/>
              </a:clrFrom>
              <a:clrTo>
                <a:srgbClr val="F5F5F5">
                  <a:alpha val="0"/>
                </a:srgbClr>
              </a:clrTo>
            </a:clrChange>
          </a:blip>
          <a:srcRect t="21535" b="23437"/>
          <a:stretch/>
        </p:blipFill>
        <p:spPr>
          <a:xfrm>
            <a:off x="4580239" y="5785773"/>
            <a:ext cx="1811456" cy="996793"/>
          </a:xfrm>
          <a:prstGeom prst="rect">
            <a:avLst/>
          </a:prstGeom>
        </p:spPr>
      </p:pic>
      <p:pic>
        <p:nvPicPr>
          <p:cNvPr id="24" name="MỞ ĐẦU VŨ ĐIỆU RỬA TAY1">
            <a:hlinkClick r:id="" action="ppaction://media"/>
            <a:extLst>
              <a:ext uri="{FF2B5EF4-FFF2-40B4-BE49-F238E27FC236}">
                <a16:creationId xmlns:a16="http://schemas.microsoft.com/office/drawing/2014/main" id="{08AE2B9B-E999-4A32-8CD2-7B1205E042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23314" y="189012"/>
            <a:ext cx="609600" cy="609600"/>
          </a:xfrm>
          <a:prstGeom prst="rect">
            <a:avLst/>
          </a:prstGeom>
        </p:spPr>
      </p:pic>
      <p:sp>
        <p:nvSpPr>
          <p:cNvPr id="25" name="Hộp Văn bản 24">
            <a:extLst>
              <a:ext uri="{FF2B5EF4-FFF2-40B4-BE49-F238E27FC236}">
                <a16:creationId xmlns:a16="http://schemas.microsoft.com/office/drawing/2014/main" id="{D202E425-783D-479A-862C-BA3F8CBE1033}"/>
              </a:ext>
            </a:extLst>
          </p:cNvPr>
          <p:cNvSpPr txBox="1"/>
          <p:nvPr/>
        </p:nvSpPr>
        <p:spPr>
          <a:xfrm>
            <a:off x="3559750" y="189012"/>
            <a:ext cx="4274758" cy="677108"/>
          </a:xfrm>
          <a:prstGeom prst="rect">
            <a:avLst/>
          </a:prstGeom>
          <a:noFill/>
        </p:spPr>
        <p:txBody>
          <a:bodyPr wrap="square" rtlCol="0">
            <a:spAutoFit/>
          </a:bodyPr>
          <a:lstStyle/>
          <a:p>
            <a:pPr algn="ctr"/>
            <a:r>
              <a:rPr lang="vi-VN">
                <a:solidFill>
                  <a:srgbClr val="FF0000"/>
                </a:solidFill>
              </a:rPr>
              <a:t>UBND QUẬN LONG BIÊN</a:t>
            </a:r>
          </a:p>
          <a:p>
            <a:pPr algn="ctr"/>
            <a:r>
              <a:rPr lang="vi-VN" sz="2000" b="1">
                <a:solidFill>
                  <a:srgbClr val="FF0000"/>
                </a:solidFill>
              </a:rPr>
              <a:t>TRƯỜNG MẦM NON ÁNH SAO</a:t>
            </a:r>
            <a:endParaRPr lang="en-US" sz="2000" b="1">
              <a:solidFill>
                <a:srgbClr val="FF0000"/>
              </a:solidFill>
            </a:endParaRPr>
          </a:p>
        </p:txBody>
      </p:sp>
      <p:sp>
        <p:nvSpPr>
          <p:cNvPr id="2" name="Hộp Văn bản 1">
            <a:extLst>
              <a:ext uri="{FF2B5EF4-FFF2-40B4-BE49-F238E27FC236}">
                <a16:creationId xmlns:a16="http://schemas.microsoft.com/office/drawing/2014/main" id="{97D10929-0725-2E35-1DD6-F67854D444C1}"/>
              </a:ext>
            </a:extLst>
          </p:cNvPr>
          <p:cNvSpPr txBox="1">
            <a:spLocks noChangeArrowheads="1"/>
          </p:cNvSpPr>
          <p:nvPr/>
        </p:nvSpPr>
        <p:spPr bwMode="auto">
          <a:xfrm>
            <a:off x="2079435" y="1832472"/>
            <a:ext cx="7259219" cy="1156523"/>
          </a:xfrm>
          <a:prstGeom prst="snip2DiagRect">
            <a:avLst>
              <a:gd name="adj1" fmla="val 42048"/>
              <a:gd name="adj2" fmla="val 4021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lnSpc>
                <a:spcPct val="150000"/>
              </a:lnSpc>
            </a:pPr>
            <a:r>
              <a:rPr lang="en-US" altLang="en-US" sz="2800" b="1">
                <a:solidFill>
                  <a:schemeClr val="accent1">
                    <a:lumMod val="50000"/>
                  </a:schemeClr>
                </a:solidFill>
                <a:latin typeface="Times New Roman" panose="02020603050405020304" pitchFamily="18" charset="0"/>
              </a:rPr>
              <a:t>LĨNH VỰC PHÁT TRIỂN NGÔN NGỮ</a:t>
            </a:r>
            <a:endParaRPr lang="en-US" altLang="en-US" sz="2800" b="1">
              <a:solidFill>
                <a:schemeClr val="accent1">
                  <a:lumMod val="50000"/>
                </a:schemeClr>
              </a:solidFill>
            </a:endParaRPr>
          </a:p>
        </p:txBody>
      </p:sp>
      <p:sp>
        <p:nvSpPr>
          <p:cNvPr id="3" name="Hộp Văn bản 2">
            <a:extLst>
              <a:ext uri="{FF2B5EF4-FFF2-40B4-BE49-F238E27FC236}">
                <a16:creationId xmlns:a16="http://schemas.microsoft.com/office/drawing/2014/main" id="{1E22A01A-13B1-3A9B-2754-A3F88C52D311}"/>
              </a:ext>
            </a:extLst>
          </p:cNvPr>
          <p:cNvSpPr txBox="1"/>
          <p:nvPr/>
        </p:nvSpPr>
        <p:spPr>
          <a:xfrm>
            <a:off x="2576719" y="2617334"/>
            <a:ext cx="7038561" cy="669094"/>
          </a:xfrm>
          <a:prstGeom prst="rect">
            <a:avLst/>
          </a:prstGeom>
          <a:noFill/>
        </p:spPr>
        <p:txBody>
          <a:bodyPr wrap="square" rtlCol="0">
            <a:spAutoFit/>
          </a:bodyPr>
          <a:lstStyle/>
          <a:p>
            <a:pPr algn="ctr">
              <a:lnSpc>
                <a:spcPct val="150000"/>
              </a:lnSpc>
            </a:pPr>
            <a:r>
              <a:rPr lang="en-US" sz="2800" b="1">
                <a:solidFill>
                  <a:srgbClr val="C00000"/>
                </a:solidFill>
              </a:rPr>
              <a:t>ĐỀ TÀI: TRUYỆN “ NHỮNG CHIẾC ÁO ẤM”</a:t>
            </a:r>
            <a:r>
              <a:rPr lang="vi-VN" sz="2800">
                <a:solidFill>
                  <a:srgbClr val="C00000"/>
                </a:solidFill>
              </a:rPr>
              <a:t>.</a:t>
            </a:r>
            <a:endParaRPr lang="en-US" sz="2800">
              <a:solidFill>
                <a:srgbClr val="C00000"/>
              </a:solidFill>
            </a:endParaRPr>
          </a:p>
        </p:txBody>
      </p:sp>
      <p:pic>
        <p:nvPicPr>
          <p:cNvPr id="5" name="Hình ảnh 4" descr="Ảnh có chứa văn bản, mẫu họa&#10;&#10;Mô tả được tạo tự động">
            <a:extLst>
              <a:ext uri="{FF2B5EF4-FFF2-40B4-BE49-F238E27FC236}">
                <a16:creationId xmlns:a16="http://schemas.microsoft.com/office/drawing/2014/main" id="{6F0E8320-782C-AAD2-BB59-D971C2F901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908" y="16224"/>
            <a:ext cx="1094645" cy="1127322"/>
          </a:xfrm>
          <a:prstGeom prst="rect">
            <a:avLst/>
          </a:prstGeom>
        </p:spPr>
      </p:pic>
    </p:spTree>
    <p:extLst>
      <p:ext uri="{BB962C8B-B14F-4D97-AF65-F5344CB8AC3E}">
        <p14:creationId xmlns:p14="http://schemas.microsoft.com/office/powerpoint/2010/main" val="1029151705"/>
      </p:ext>
    </p:extLst>
  </p:cSld>
  <p:clrMapOvr>
    <a:masterClrMapping/>
  </p:clrMapOvr>
  <p:transition spd="slow" advTm="1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fltVal val="0"/>
                                          </p:val>
                                        </p:tav>
                                        <p:tav tm="100000">
                                          <p:val>
                                            <p:strVal val="#ppt_w"/>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 calcmode="lin" valueType="num">
                                      <p:cBhvr>
                                        <p:cTn id="28" dur="2000" fill="hold"/>
                                        <p:tgtEl>
                                          <p:spTgt spid="8"/>
                                        </p:tgtEl>
                                        <p:attrNameLst>
                                          <p:attrName>style.rotation</p:attrName>
                                        </p:attrNameLst>
                                      </p:cBhvr>
                                      <p:tavLst>
                                        <p:tav tm="0">
                                          <p:val>
                                            <p:fltVal val="90"/>
                                          </p:val>
                                        </p:tav>
                                        <p:tav tm="100000">
                                          <p:val>
                                            <p:fltVal val="0"/>
                                          </p:val>
                                        </p:tav>
                                      </p:tavLst>
                                    </p:anim>
                                    <p:animEffect transition="in" filter="fade">
                                      <p:cBhvr>
                                        <p:cTn id="29" dur="2000"/>
                                        <p:tgtEl>
                                          <p:spTgt spid="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 calcmode="lin" valueType="num">
                                      <p:cBhvr>
                                        <p:cTn id="34" dur="1000" fill="hold"/>
                                        <p:tgtEl>
                                          <p:spTgt spid="2"/>
                                        </p:tgtEl>
                                        <p:attrNameLst>
                                          <p:attrName>style.rotation</p:attrName>
                                        </p:attrNameLst>
                                      </p:cBhvr>
                                      <p:tavLst>
                                        <p:tav tm="0">
                                          <p:val>
                                            <p:fltVal val="90"/>
                                          </p:val>
                                        </p:tav>
                                        <p:tav tm="100000">
                                          <p:val>
                                            <p:fltVal val="0"/>
                                          </p:val>
                                        </p:tav>
                                      </p:tavLst>
                                    </p:anim>
                                    <p:animEffect transition="in" filter="fade">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fill="hold" display="0">
                  <p:stCondLst>
                    <p:cond delay="indefinite"/>
                  </p:stCondLst>
                  <p:endCondLst>
                    <p:cond evt="onStopAudio" delay="0">
                      <p:tgtEl>
                        <p:sldTgt/>
                      </p:tgtEl>
                    </p:cond>
                  </p:endCondLst>
                </p:cTn>
                <p:tgtEl>
                  <p:spTgt spid="24"/>
                </p:tgtEl>
              </p:cMediaNode>
            </p:audio>
          </p:childTnLst>
        </p:cTn>
      </p:par>
    </p:tnLst>
    <p:bldLst>
      <p:bldP spid="7" grpId="0"/>
      <p:bldP spid="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anh phong cảnh rừng cây dòng suối">
            <a:extLst>
              <a:ext uri="{FF2B5EF4-FFF2-40B4-BE49-F238E27FC236}">
                <a16:creationId xmlns:a16="http://schemas.microsoft.com/office/drawing/2014/main" id="{BD9C90BF-CC4A-17BB-4258-74DE7F6F0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16" t="12689" r="8732" b="1614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29B507A-BD43-0872-D10B-F1BD111116B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887" t="12499" r="17898" b="11566"/>
          <a:stretch/>
        </p:blipFill>
        <p:spPr bwMode="auto">
          <a:xfrm rot="19263967">
            <a:off x="-412726" y="6861"/>
            <a:ext cx="2893869" cy="21764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307A1D64-2223-D355-C405-608DC1AA07A2}"/>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12850" y="0"/>
            <a:ext cx="2423887" cy="1680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970103AF-FA7E-3524-145C-715F11B5754C}"/>
              </a:ext>
            </a:extLst>
          </p:cNvPr>
          <p:cNvGrpSpPr/>
          <p:nvPr/>
        </p:nvGrpSpPr>
        <p:grpSpPr>
          <a:xfrm>
            <a:off x="-803320" y="-1065491"/>
            <a:ext cx="5226802" cy="5203895"/>
            <a:chOff x="-803320" y="-1065491"/>
            <a:chExt cx="5226802" cy="5203895"/>
          </a:xfrm>
        </p:grpSpPr>
        <p:pic>
          <p:nvPicPr>
            <p:cNvPr id="3078" name="Picture 6" descr="Gambar Daun Stroberi, Lukisan Tangan, Ilustrasi, Bahan PNG Transparan  Clipart dan File PSD untuk Unduh Gratis">
              <a:extLst>
                <a:ext uri="{FF2B5EF4-FFF2-40B4-BE49-F238E27FC236}">
                  <a16:creationId xmlns:a16="http://schemas.microsoft.com/office/drawing/2014/main" id="{910457FD-97ED-9F64-5D1B-E58A8CED6E74}"/>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ambar Daun Stroberi, Lukisan Tangan, Ilustrasi, Bahan PNG Transparan  Clipart dan File PSD untuk Unduh Gratis">
              <a:extLst>
                <a:ext uri="{FF2B5EF4-FFF2-40B4-BE49-F238E27FC236}">
                  <a16:creationId xmlns:a16="http://schemas.microsoft.com/office/drawing/2014/main" id="{3B7C22D7-0F28-159A-43B9-740D89B001B1}"/>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ambar Daun Stroberi, Lukisan Tangan, Ilustrasi, Bahan PNG Transparan  Clipart dan File PSD untuk Unduh Gratis">
              <a:extLst>
                <a:ext uri="{FF2B5EF4-FFF2-40B4-BE49-F238E27FC236}">
                  <a16:creationId xmlns:a16="http://schemas.microsoft.com/office/drawing/2014/main" id="{A7D68036-613D-46E1-914C-508262B489CF}"/>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1294635B-172B-8E7E-E1BE-6450FA2AB24D}"/>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66286" y="470161"/>
            <a:ext cx="2423887" cy="16803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ộ hình ảnh con thỏ hoạt hình dễ thương, đẹp và hiếm">
            <a:extLst>
              <a:ext uri="{FF2B5EF4-FFF2-40B4-BE49-F238E27FC236}">
                <a16:creationId xmlns:a16="http://schemas.microsoft.com/office/drawing/2014/main" id="{2725B610-2EF2-1427-02AC-5ED9193872E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7952175" y="1710086"/>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A2246C57-CEA1-B1BD-B36A-161B40BB686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5221271" y="3316674"/>
            <a:ext cx="2807648"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ải Linen tưng màu hồng đất! | Shopee Việt Nam">
            <a:extLst>
              <a:ext uri="{FF2B5EF4-FFF2-40B4-BE49-F238E27FC236}">
                <a16:creationId xmlns:a16="http://schemas.microsoft.com/office/drawing/2014/main" id="{E43A2FDA-EAF1-AC05-9190-661BA3A3FD8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8205312" y="4076021"/>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15A022C2-6E15-7D57-B30F-0CB6880B87CD}"/>
              </a:ext>
            </a:extLst>
          </p:cNvPr>
          <p:cNvSpPr/>
          <p:nvPr/>
        </p:nvSpPr>
        <p:spPr>
          <a:xfrm>
            <a:off x="11454062" y="6176210"/>
            <a:ext cx="737937" cy="68178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55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anh theu chu thap, tranh da quy, tranh dong, tranh son dau">
            <a:extLst>
              <a:ext uri="{FF2B5EF4-FFF2-40B4-BE49-F238E27FC236}">
                <a16:creationId xmlns:a16="http://schemas.microsoft.com/office/drawing/2014/main" id="{6F26AB91-22A3-41FF-415D-B7B2E9CB7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91EB5A46-E5A0-C391-118B-FF8AFDE166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flipH="1">
            <a:off x="145231" y="3350516"/>
            <a:ext cx="4518010" cy="3445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D6093E23-650A-31EA-7430-3F9202A5DC81}"/>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7861536" y="3816775"/>
            <a:ext cx="3878221" cy="30122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a:extLst>
              <a:ext uri="{FF2B5EF4-FFF2-40B4-BE49-F238E27FC236}">
                <a16:creationId xmlns:a16="http://schemas.microsoft.com/office/drawing/2014/main" id="{62B967D1-44AE-7805-E71E-A0126A0B77D5}"/>
              </a:ext>
            </a:extLst>
          </p:cNvPr>
          <p:cNvGrpSpPr/>
          <p:nvPr/>
        </p:nvGrpSpPr>
        <p:grpSpPr>
          <a:xfrm>
            <a:off x="5502443" y="1973179"/>
            <a:ext cx="3063832" cy="4884811"/>
            <a:chOff x="4709519" y="2943550"/>
            <a:chExt cx="2733807" cy="3835553"/>
          </a:xfrm>
        </p:grpSpPr>
        <p:pic>
          <p:nvPicPr>
            <p:cNvPr id="3" name="Picture 4" descr="Bộ hình ảnh con thỏ hoạt hình dễ thương, đẹp và hiếm">
              <a:extLst>
                <a:ext uri="{FF2B5EF4-FFF2-40B4-BE49-F238E27FC236}">
                  <a16:creationId xmlns:a16="http://schemas.microsoft.com/office/drawing/2014/main" id="{06D82107-77DA-DA3C-0270-951F394B408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vải Linen tưng màu hồng đất! | Shopee Việt Nam">
              <a:extLst>
                <a:ext uri="{FF2B5EF4-FFF2-40B4-BE49-F238E27FC236}">
                  <a16:creationId xmlns:a16="http://schemas.microsoft.com/office/drawing/2014/main" id="{51C6FFD3-77C8-EB8A-6E1A-092A6826DDD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Nút Hành động: Tiến hoặc Tiếp theo 6">
            <a:hlinkClick r:id="" action="ppaction://hlinkshowjump?jump=nextslide" highlightClick="1"/>
            <a:extLst>
              <a:ext uri="{FF2B5EF4-FFF2-40B4-BE49-F238E27FC236}">
                <a16:creationId xmlns:a16="http://schemas.microsoft.com/office/drawing/2014/main" id="{A7C05CED-F12C-E78B-E0E5-207C5C81A365}"/>
              </a:ext>
            </a:extLst>
          </p:cNvPr>
          <p:cNvSpPr/>
          <p:nvPr/>
        </p:nvSpPr>
        <p:spPr>
          <a:xfrm>
            <a:off x="11438021" y="6160168"/>
            <a:ext cx="753957" cy="6541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ây chuối vector">
            <a:extLst>
              <a:ext uri="{FF2B5EF4-FFF2-40B4-BE49-F238E27FC236}">
                <a16:creationId xmlns:a16="http://schemas.microsoft.com/office/drawing/2014/main" id="{75F5C895-C519-5F65-248B-2BECC29E4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13" b="6430"/>
          <a:stretch/>
        </p:blipFill>
        <p:spPr bwMode="auto">
          <a:xfrm flipH="1">
            <a:off x="-485443" y="-144369"/>
            <a:ext cx="126893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chattige Cartoon Slak Geïsoleerd Op Een Witte Achtergrond Royalty Vrije  SVG, Cliparts, Vectoren, En Stock Illustratie. Image 106564961.">
            <a:extLst>
              <a:ext uri="{FF2B5EF4-FFF2-40B4-BE49-F238E27FC236}">
                <a16:creationId xmlns:a16="http://schemas.microsoft.com/office/drawing/2014/main" id="{868CC64E-7701-92D5-1F2A-7874A3EA78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a:off x="3050643" y="2104543"/>
            <a:ext cx="2065326" cy="15099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95FAE92C-1601-B0FA-0615-D19B31E1D328}"/>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65175">
            <a:off x="5930326" y="4090788"/>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4">
            <a:extLst>
              <a:ext uri="{FF2B5EF4-FFF2-40B4-BE49-F238E27FC236}">
                <a16:creationId xmlns:a16="http://schemas.microsoft.com/office/drawing/2014/main" id="{E7670708-90A8-EF31-F56C-6156AE69CA50}"/>
              </a:ext>
            </a:extLst>
          </p:cNvPr>
          <p:cNvGrpSpPr/>
          <p:nvPr/>
        </p:nvGrpSpPr>
        <p:grpSpPr>
          <a:xfrm>
            <a:off x="9128168" y="1973189"/>
            <a:ext cx="3063832" cy="4884811"/>
            <a:chOff x="4709519" y="2943550"/>
            <a:chExt cx="2733807" cy="3835553"/>
          </a:xfrm>
        </p:grpSpPr>
        <p:pic>
          <p:nvPicPr>
            <p:cNvPr id="6" name="Picture 4" descr="Bộ hình ảnh con thỏ hoạt hình dễ thương, đẹp và hiếm">
              <a:extLst>
                <a:ext uri="{FF2B5EF4-FFF2-40B4-BE49-F238E27FC236}">
                  <a16:creationId xmlns:a16="http://schemas.microsoft.com/office/drawing/2014/main" id="{ADE3178C-B14F-EF21-1216-9BF0AC419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ải Linen tưng màu hồng đất! | Shopee Việt Nam">
              <a:extLst>
                <a:ext uri="{FF2B5EF4-FFF2-40B4-BE49-F238E27FC236}">
                  <a16:creationId xmlns:a16="http://schemas.microsoft.com/office/drawing/2014/main" id="{FB8B5214-5E4C-D900-266A-030B367B8E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85AA1A1A-A257-37B7-F813-5EB6F9957E5C}"/>
              </a:ext>
            </a:extLst>
          </p:cNvPr>
          <p:cNvSpPr/>
          <p:nvPr/>
        </p:nvSpPr>
        <p:spPr>
          <a:xfrm>
            <a:off x="11603523" y="6106126"/>
            <a:ext cx="588477" cy="69783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24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Ý tưởng ] Ngất lịm trước BST tranh sơn dầu phong cảnh đẹp hút ánh nhìn | Gỗ  Trang Trí - Sửa Nhà Sơn Nhà 10 Địa Chỉ Uy Tín Tại Hà Nội">
            <a:extLst>
              <a:ext uri="{FF2B5EF4-FFF2-40B4-BE49-F238E27FC236}">
                <a16:creationId xmlns:a16="http://schemas.microsoft.com/office/drawing/2014/main" id="{5DBAFF5B-B69C-7E31-52B5-650F1DC30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b="129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A3A7A768-E713-3F3F-3D5C-334D93196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1663667">
            <a:off x="8979635" y="3196615"/>
            <a:ext cx="2803560" cy="2499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hattige Cartoon Slak Geïsoleerd Op Een Witte Achtergrond Royalty Vrije  SVG, Cliparts, Vectoren, En Stock Illustratie. Image 106564961.">
            <a:extLst>
              <a:ext uri="{FF2B5EF4-FFF2-40B4-BE49-F238E27FC236}">
                <a16:creationId xmlns:a16="http://schemas.microsoft.com/office/drawing/2014/main" id="{F2766FA8-B20B-5553-30CB-62F69F0DF7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5867" y="4304891"/>
            <a:ext cx="3492095" cy="2553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40C42075-9ED2-3109-3C84-55978E593FF1}"/>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21032">
            <a:off x="7012095" y="4133907"/>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8">
            <a:extLst>
              <a:ext uri="{FF2B5EF4-FFF2-40B4-BE49-F238E27FC236}">
                <a16:creationId xmlns:a16="http://schemas.microsoft.com/office/drawing/2014/main" id="{6C318F63-6429-BCF9-25E5-EFF4B7543347}"/>
              </a:ext>
            </a:extLst>
          </p:cNvPr>
          <p:cNvGrpSpPr/>
          <p:nvPr/>
        </p:nvGrpSpPr>
        <p:grpSpPr>
          <a:xfrm>
            <a:off x="9537086" y="2043914"/>
            <a:ext cx="3063832" cy="4884811"/>
            <a:chOff x="4709519" y="2943550"/>
            <a:chExt cx="2733807" cy="3835553"/>
          </a:xfrm>
        </p:grpSpPr>
        <p:pic>
          <p:nvPicPr>
            <p:cNvPr id="10" name="Picture 4" descr="Bộ hình ảnh con thỏ hoạt hình dễ thương, đẹp và hiếm">
              <a:extLst>
                <a:ext uri="{FF2B5EF4-FFF2-40B4-BE49-F238E27FC236}">
                  <a16:creationId xmlns:a16="http://schemas.microsoft.com/office/drawing/2014/main" id="{3A12A4F2-FE61-73F2-E682-4A13BDF7AB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ải Linen tưng màu hồng đất! | Shopee Việt Nam">
              <a:extLst>
                <a:ext uri="{FF2B5EF4-FFF2-40B4-BE49-F238E27FC236}">
                  <a16:creationId xmlns:a16="http://schemas.microsoft.com/office/drawing/2014/main" id="{7F54393C-651B-3C45-56D3-9F8DDA7672B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96C5DDCA-C2CC-04E3-918E-EBD47B71A373}"/>
              </a:ext>
            </a:extLst>
          </p:cNvPr>
          <p:cNvSpPr/>
          <p:nvPr/>
        </p:nvSpPr>
        <p:spPr>
          <a:xfrm>
            <a:off x="11375912" y="6301285"/>
            <a:ext cx="827776" cy="6208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ọ Rồng rộc – Wikipedia tiếng Việt">
            <a:extLst>
              <a:ext uri="{FF2B5EF4-FFF2-40B4-BE49-F238E27FC236}">
                <a16:creationId xmlns:a16="http://schemas.microsoft.com/office/drawing/2014/main" id="{FEF8295D-EB95-7860-3B07-3681FA2EA0C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1791922" y="142649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Ý tưởng ] Ngất lịm trước BST tranh sơn dầu phong cảnh đẹp hút ánh nhìn | Gỗ  Trang Trí - Sửa Nhà Sơn Nhà 10 Địa Chỉ Uy Tín Tại Hà Nội">
            <a:extLst>
              <a:ext uri="{FF2B5EF4-FFF2-40B4-BE49-F238E27FC236}">
                <a16:creationId xmlns:a16="http://schemas.microsoft.com/office/drawing/2014/main" id="{5DBAFF5B-B69C-7E31-52B5-650F1DC30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b="129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A3A7A768-E713-3F3F-3D5C-334D93196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1663667">
            <a:off x="8979635" y="3196615"/>
            <a:ext cx="2803560" cy="2499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hattige Cartoon Slak Geïsoleerd Op Een Witte Achtergrond Royalty Vrije  SVG, Cliparts, Vectoren, En Stock Illustratie. Image 106564961.">
            <a:extLst>
              <a:ext uri="{FF2B5EF4-FFF2-40B4-BE49-F238E27FC236}">
                <a16:creationId xmlns:a16="http://schemas.microsoft.com/office/drawing/2014/main" id="{F2766FA8-B20B-5553-30CB-62F69F0DF7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5867" y="4304891"/>
            <a:ext cx="3492095" cy="2553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40C42075-9ED2-3109-3C84-55978E593FF1}"/>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21032">
            <a:off x="7012095" y="4133907"/>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8">
            <a:extLst>
              <a:ext uri="{FF2B5EF4-FFF2-40B4-BE49-F238E27FC236}">
                <a16:creationId xmlns:a16="http://schemas.microsoft.com/office/drawing/2014/main" id="{6C318F63-6429-BCF9-25E5-EFF4B7543347}"/>
              </a:ext>
            </a:extLst>
          </p:cNvPr>
          <p:cNvGrpSpPr/>
          <p:nvPr/>
        </p:nvGrpSpPr>
        <p:grpSpPr>
          <a:xfrm>
            <a:off x="9537086" y="2043914"/>
            <a:ext cx="3063832" cy="4884811"/>
            <a:chOff x="4709519" y="2943550"/>
            <a:chExt cx="2733807" cy="3835553"/>
          </a:xfrm>
        </p:grpSpPr>
        <p:pic>
          <p:nvPicPr>
            <p:cNvPr id="10" name="Picture 4" descr="Bộ hình ảnh con thỏ hoạt hình dễ thương, đẹp và hiếm">
              <a:extLst>
                <a:ext uri="{FF2B5EF4-FFF2-40B4-BE49-F238E27FC236}">
                  <a16:creationId xmlns:a16="http://schemas.microsoft.com/office/drawing/2014/main" id="{3A12A4F2-FE61-73F2-E682-4A13BDF7AB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ải Linen tưng màu hồng đất! | Shopee Việt Nam">
              <a:extLst>
                <a:ext uri="{FF2B5EF4-FFF2-40B4-BE49-F238E27FC236}">
                  <a16:creationId xmlns:a16="http://schemas.microsoft.com/office/drawing/2014/main" id="{7F54393C-651B-3C45-56D3-9F8DDA7672B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96C5DDCA-C2CC-04E3-918E-EBD47B71A373}"/>
              </a:ext>
            </a:extLst>
          </p:cNvPr>
          <p:cNvSpPr/>
          <p:nvPr/>
        </p:nvSpPr>
        <p:spPr>
          <a:xfrm>
            <a:off x="11375912" y="6301285"/>
            <a:ext cx="827776" cy="6208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ọ Rồng rộc – Wikipedia tiếng Việt">
            <a:extLst>
              <a:ext uri="{FF2B5EF4-FFF2-40B4-BE49-F238E27FC236}">
                <a16:creationId xmlns:a16="http://schemas.microsoft.com/office/drawing/2014/main" id="{FEF8295D-EB95-7860-3B07-3681FA2EA0C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1791922" y="142649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Bức tranh sơn dầu phong cảnh cánh rừng Châu Âu 2021">
            <a:extLst>
              <a:ext uri="{FF2B5EF4-FFF2-40B4-BE49-F238E27FC236}">
                <a16:creationId xmlns:a16="http://schemas.microsoft.com/office/drawing/2014/main" id="{A1E53976-17D3-BE2A-095F-8B4878E43F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0" t="9697" r="6190" b="10842"/>
          <a:stretch/>
        </p:blipFill>
        <p:spPr bwMode="auto">
          <a:xfrm>
            <a:off x="-1" y="0"/>
            <a:ext cx="1217061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1DDA07F5-3E61-5579-B7B6-6A3E594C0ADB}"/>
              </a:ext>
            </a:extLst>
          </p:cNvPr>
          <p:cNvGrpSpPr/>
          <p:nvPr/>
        </p:nvGrpSpPr>
        <p:grpSpPr>
          <a:xfrm flipH="1">
            <a:off x="3541889" y="1940740"/>
            <a:ext cx="1816140" cy="4383505"/>
            <a:chOff x="2582778" y="0"/>
            <a:chExt cx="2926508" cy="6888972"/>
          </a:xfrm>
        </p:grpSpPr>
        <p:pic>
          <p:nvPicPr>
            <p:cNvPr id="3" name="Picture 4" descr="Bộ hình ảnh con thỏ hoạt hình dễ thương, đẹp và hiếm">
              <a:extLst>
                <a:ext uri="{FF2B5EF4-FFF2-40B4-BE49-F238E27FC236}">
                  <a16:creationId xmlns:a16="http://schemas.microsoft.com/office/drawing/2014/main" id="{62269B07-6494-54E6-ED76-BAA22A7A233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809ECC93-4A1D-F635-1ACC-9643E386FC6E}"/>
                </a:ext>
              </a:extLst>
            </p:cNvPr>
            <p:cNvGrpSpPr/>
            <p:nvPr/>
          </p:nvGrpSpPr>
          <p:grpSpPr>
            <a:xfrm>
              <a:off x="2582778" y="3911686"/>
              <a:ext cx="2685875" cy="2291176"/>
              <a:chOff x="2622498" y="4071236"/>
              <a:chExt cx="2685875" cy="2291176"/>
            </a:xfrm>
          </p:grpSpPr>
          <p:pic>
            <p:nvPicPr>
              <p:cNvPr id="5" name="Picture 10" descr="Áo khoác lông cừu trẻ em (dư sl như phân loại)">
                <a:extLst>
                  <a:ext uri="{FF2B5EF4-FFF2-40B4-BE49-F238E27FC236}">
                    <a16:creationId xmlns:a16="http://schemas.microsoft.com/office/drawing/2014/main" id="{A910F8D8-1AE3-B01E-3BC4-B9CEA61E51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ộ hình ảnh con thỏ hoạt hình dễ thương, đẹp và hiếm">
                <a:extLst>
                  <a:ext uri="{FF2B5EF4-FFF2-40B4-BE49-F238E27FC236}">
                    <a16:creationId xmlns:a16="http://schemas.microsoft.com/office/drawing/2014/main" id="{A7223DE0-4F65-FB3B-ECFC-732717BF056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ộ hình ảnh con thỏ hoạt hình dễ thương, đẹp và hiếm">
                <a:extLst>
                  <a:ext uri="{FF2B5EF4-FFF2-40B4-BE49-F238E27FC236}">
                    <a16:creationId xmlns:a16="http://schemas.microsoft.com/office/drawing/2014/main" id="{068C556F-7540-01D4-AC09-64BC408E1D2E}"/>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4" descr="Schattige Cartoon Slak Geïsoleerd Op Een Witte Achtergrond Royalty Vrije  SVG, Cliparts, Vectoren, En Stock Illustratie. Image 106564961.">
            <a:extLst>
              <a:ext uri="{FF2B5EF4-FFF2-40B4-BE49-F238E27FC236}">
                <a16:creationId xmlns:a16="http://schemas.microsoft.com/office/drawing/2014/main" id="{BEE014C4-19C6-448B-9D4B-C9404A653F6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flipH="1">
            <a:off x="5755187" y="4728787"/>
            <a:ext cx="2804009" cy="2097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EB3BB50-6948-4590-BC4D-ECAE5EBE7C5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907646" flipH="1">
            <a:off x="189033" y="4551263"/>
            <a:ext cx="2877577"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182CDA45-8B32-3352-3C23-DBB85F3BA9A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a:off x="8523942" y="3899515"/>
            <a:ext cx="3027946" cy="2795610"/>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C28E2536-595D-5678-D60F-65C32A49DD7D}"/>
              </a:ext>
            </a:extLst>
          </p:cNvPr>
          <p:cNvSpPr/>
          <p:nvPr/>
        </p:nvSpPr>
        <p:spPr>
          <a:xfrm>
            <a:off x="11213432" y="6324245"/>
            <a:ext cx="844883" cy="5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ọ Rồng rộc – Wikipedia tiếng Việt">
            <a:extLst>
              <a:ext uri="{FF2B5EF4-FFF2-40B4-BE49-F238E27FC236}">
                <a16:creationId xmlns:a16="http://schemas.microsoft.com/office/drawing/2014/main" id="{3117989D-437E-7063-C9B0-A2468DF4D1D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19796940">
            <a:off x="7429964" y="1533719"/>
            <a:ext cx="1717806" cy="155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8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ất Hay: Hướng dẫn cách vẽ tranh phong cảnh quê hương đơn giản mà đẹp">
            <a:extLst>
              <a:ext uri="{FF2B5EF4-FFF2-40B4-BE49-F238E27FC236}">
                <a16:creationId xmlns:a16="http://schemas.microsoft.com/office/drawing/2014/main" id="{4F8AD936-44FD-E779-A8EA-33C74F000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6" t="41614" b="-1"/>
          <a:stretch/>
        </p:blipFill>
        <p:spPr bwMode="auto">
          <a:xfrm>
            <a:off x="0" y="0"/>
            <a:ext cx="12192000" cy="6880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chattige Cartoon Slak Geïsoleerd Op Een Witte Achtergrond Royalty Vrije  SVG, Cliparts, Vectoren, En Stock Illustratie. Image 106564961.">
            <a:extLst>
              <a:ext uri="{FF2B5EF4-FFF2-40B4-BE49-F238E27FC236}">
                <a16:creationId xmlns:a16="http://schemas.microsoft.com/office/drawing/2014/main" id="{4804F567-8E4B-1700-002B-E7A47DA732F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944" y="4327400"/>
            <a:ext cx="3419310" cy="2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A019A88-F9ED-7D23-8B32-8DF0EB321DB4}"/>
              </a:ext>
            </a:extLst>
          </p:cNvPr>
          <p:cNvPicPr>
            <a:picLocks noChangeAspect="1" noChangeArrowheads="1"/>
          </p:cNvPicPr>
          <p:nvPr/>
        </p:nvPicPr>
        <p:blipFill rotWithShape="1">
          <a:blip r:embed="rId4">
            <a:clrChange>
              <a:clrFrom>
                <a:srgbClr val="F4F4F4"/>
              </a:clrFrom>
              <a:clrTo>
                <a:srgbClr val="F4F4F4">
                  <a:alpha val="0"/>
                </a:srgbClr>
              </a:clrTo>
            </a:clrChange>
            <a:extLst>
              <a:ext uri="{28A0092B-C50C-407E-A947-70E740481C1C}">
                <a14:useLocalDpi xmlns:a14="http://schemas.microsoft.com/office/drawing/2010/main" val="0"/>
              </a:ext>
            </a:extLst>
          </a:blip>
          <a:srcRect l="1750" t="13750" r="2750" b="16000"/>
          <a:stretch/>
        </p:blipFill>
        <p:spPr bwMode="auto">
          <a:xfrm rot="586434">
            <a:off x="8671438" y="4617401"/>
            <a:ext cx="3054237" cy="22467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C942016E-A792-BEC4-F63D-7E48F66AACB2}"/>
              </a:ext>
            </a:extLst>
          </p:cNvPr>
          <p:cNvGrpSpPr/>
          <p:nvPr/>
        </p:nvGrpSpPr>
        <p:grpSpPr>
          <a:xfrm>
            <a:off x="-729083" y="-663708"/>
            <a:ext cx="5226802" cy="5203895"/>
            <a:chOff x="-803320" y="-1065491"/>
            <a:chExt cx="5226802" cy="5203895"/>
          </a:xfrm>
        </p:grpSpPr>
        <p:pic>
          <p:nvPicPr>
            <p:cNvPr id="13" name="Picture 6" descr="Gambar Daun Stroberi, Lukisan Tangan, Ilustrasi, Bahan PNG Transparan  Clipart dan File PSD untuk Unduh Gratis">
              <a:extLst>
                <a:ext uri="{FF2B5EF4-FFF2-40B4-BE49-F238E27FC236}">
                  <a16:creationId xmlns:a16="http://schemas.microsoft.com/office/drawing/2014/main" id="{B3318422-E7B1-1343-3936-DD24BBD414F7}"/>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ambar Daun Stroberi, Lukisan Tangan, Ilustrasi, Bahan PNG Transparan  Clipart dan File PSD untuk Unduh Gratis">
              <a:extLst>
                <a:ext uri="{FF2B5EF4-FFF2-40B4-BE49-F238E27FC236}">
                  <a16:creationId xmlns:a16="http://schemas.microsoft.com/office/drawing/2014/main" id="{2EC6D5C5-E910-3039-4260-7C2FF31E2E36}"/>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ambar Daun Stroberi, Lukisan Tangan, Ilustrasi, Bahan PNG Transparan  Clipart dan File PSD untuk Unduh Gratis">
              <a:extLst>
                <a:ext uri="{FF2B5EF4-FFF2-40B4-BE49-F238E27FC236}">
                  <a16:creationId xmlns:a16="http://schemas.microsoft.com/office/drawing/2014/main" id="{6A6E2307-397E-72A5-24B5-643D30D47E7A}"/>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CBD765CB-D8CC-773C-8919-5F0E5022144C}"/>
                </a:ext>
              </a:extLst>
            </p:cNvPr>
            <p:cNvPicPr>
              <a:picLocks noChangeAspect="1" noChangeArrowheads="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288937" y="945904"/>
              <a:ext cx="2423887" cy="16803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Hộp Văn bản 16">
            <a:extLst>
              <a:ext uri="{FF2B5EF4-FFF2-40B4-BE49-F238E27FC236}">
                <a16:creationId xmlns:a16="http://schemas.microsoft.com/office/drawing/2014/main" id="{167AD652-3781-131B-5569-B63C05BE6B29}"/>
              </a:ext>
            </a:extLst>
          </p:cNvPr>
          <p:cNvSpPr txBox="1"/>
          <p:nvPr/>
        </p:nvSpPr>
        <p:spPr>
          <a:xfrm>
            <a:off x="3956168" y="1929730"/>
            <a:ext cx="2798567" cy="400110"/>
          </a:xfrm>
          <a:prstGeom prst="rect">
            <a:avLst/>
          </a:prstGeom>
          <a:solidFill>
            <a:srgbClr val="D3CFC3"/>
          </a:solidFill>
        </p:spPr>
        <p:txBody>
          <a:bodyPr wrap="square" rtlCol="0">
            <a:spAutoFit/>
          </a:bodyPr>
          <a:lstStyle/>
          <a:p>
            <a:r>
              <a:rPr lang="en-US" sz="2000" b="1">
                <a:solidFill>
                  <a:srgbClr val="FF0000"/>
                </a:solidFill>
                <a:latin typeface="#9Slide03 Montserrat ExtraBold" panose="00000900000000000000" pitchFamily="2" charset="0"/>
              </a:rPr>
              <a:t>XƯỞNG MAY ÁO ẤM</a:t>
            </a:r>
          </a:p>
        </p:txBody>
      </p:sp>
      <p:pic>
        <p:nvPicPr>
          <p:cNvPr id="18"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CBA72D3D-A703-1700-CEF4-791551414BD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a:off x="2448350" y="1625702"/>
            <a:ext cx="3813322" cy="306819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Nhóm 20">
            <a:extLst>
              <a:ext uri="{FF2B5EF4-FFF2-40B4-BE49-F238E27FC236}">
                <a16:creationId xmlns:a16="http://schemas.microsoft.com/office/drawing/2014/main" id="{21EA70C4-CADB-4BA1-2BA0-2CD338F1F763}"/>
              </a:ext>
            </a:extLst>
          </p:cNvPr>
          <p:cNvGrpSpPr/>
          <p:nvPr/>
        </p:nvGrpSpPr>
        <p:grpSpPr>
          <a:xfrm>
            <a:off x="5865896" y="2187840"/>
            <a:ext cx="2021307" cy="4692307"/>
            <a:chOff x="2582778" y="0"/>
            <a:chExt cx="2926508" cy="6888972"/>
          </a:xfrm>
        </p:grpSpPr>
        <p:pic>
          <p:nvPicPr>
            <p:cNvPr id="22" name="Picture 4" descr="Bộ hình ảnh con thỏ hoạt hình dễ thương, đẹp và hiếm">
              <a:extLst>
                <a:ext uri="{FF2B5EF4-FFF2-40B4-BE49-F238E27FC236}">
                  <a16:creationId xmlns:a16="http://schemas.microsoft.com/office/drawing/2014/main" id="{5B039930-E394-F2AA-1AC8-39454BF0F85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F0D3838D-23F8-01E4-50F4-88CD1B401682}"/>
                </a:ext>
              </a:extLst>
            </p:cNvPr>
            <p:cNvGrpSpPr/>
            <p:nvPr/>
          </p:nvGrpSpPr>
          <p:grpSpPr>
            <a:xfrm>
              <a:off x="2582778" y="3911686"/>
              <a:ext cx="2685875" cy="2291176"/>
              <a:chOff x="2622498" y="4071236"/>
              <a:chExt cx="2685875" cy="2291176"/>
            </a:xfrm>
          </p:grpSpPr>
          <p:pic>
            <p:nvPicPr>
              <p:cNvPr id="24" name="Picture 10" descr="Áo khoác lông cừu trẻ em (dư sl như phân loại)">
                <a:extLst>
                  <a:ext uri="{FF2B5EF4-FFF2-40B4-BE49-F238E27FC236}">
                    <a16:creationId xmlns:a16="http://schemas.microsoft.com/office/drawing/2014/main" id="{E4F8A9A0-635E-188A-502D-6DEF340BC48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Bộ hình ảnh con thỏ hoạt hình dễ thương, đẹp và hiếm">
                <a:extLst>
                  <a:ext uri="{FF2B5EF4-FFF2-40B4-BE49-F238E27FC236}">
                    <a16:creationId xmlns:a16="http://schemas.microsoft.com/office/drawing/2014/main" id="{7B6A9583-14BF-52EC-3F25-5807C5697DB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ộ hình ảnh con thỏ hoạt hình dễ thương, đẹp và hiếm">
                <a:extLst>
                  <a:ext uri="{FF2B5EF4-FFF2-40B4-BE49-F238E27FC236}">
                    <a16:creationId xmlns:a16="http://schemas.microsoft.com/office/drawing/2014/main" id="{DC452B75-EC6D-D3EB-881F-D6C63F661A5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Nút Hành động: Tiến hoặc Tiếp theo 1">
            <a:hlinkClick r:id="" action="ppaction://hlinkshowjump?jump=nextslide" highlightClick="1"/>
            <a:extLst>
              <a:ext uri="{FF2B5EF4-FFF2-40B4-BE49-F238E27FC236}">
                <a16:creationId xmlns:a16="http://schemas.microsoft.com/office/drawing/2014/main" id="{5C7A2F02-2548-E5E2-2C66-16E1D2DB0435}"/>
              </a:ext>
            </a:extLst>
          </p:cNvPr>
          <p:cNvSpPr/>
          <p:nvPr/>
        </p:nvSpPr>
        <p:spPr>
          <a:xfrm>
            <a:off x="11499891" y="6395247"/>
            <a:ext cx="692109" cy="46275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ọ Rồng rộc – Wikipedia tiếng Việt">
            <a:extLst>
              <a:ext uri="{FF2B5EF4-FFF2-40B4-BE49-F238E27FC236}">
                <a16:creationId xmlns:a16="http://schemas.microsoft.com/office/drawing/2014/main" id="{738CDE34-E64A-E2D7-1BEC-F8BF391589E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480745" y="-14732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08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C4D541E-597D-2C02-800D-0C5AFCF4CED4}"/>
              </a:ext>
            </a:extLst>
          </p:cNvPr>
          <p:cNvSpPr txBox="1"/>
          <p:nvPr/>
        </p:nvSpPr>
        <p:spPr>
          <a:xfrm>
            <a:off x="2534653" y="1187116"/>
            <a:ext cx="6962273" cy="1015663"/>
          </a:xfrm>
          <a:prstGeom prst="rect">
            <a:avLst/>
          </a:prstGeom>
          <a:noFill/>
        </p:spPr>
        <p:txBody>
          <a:bodyPr wrap="square" rtlCol="0">
            <a:spAutoFit/>
          </a:bodyPr>
          <a:lstStyle/>
          <a:p>
            <a:pPr algn="ctr"/>
            <a:r>
              <a:rPr lang="en-US" sz="6000" b="1">
                <a:solidFill>
                  <a:srgbClr val="FF0000"/>
                </a:solidFill>
              </a:rPr>
              <a:t>ĐÀM THOẠI</a:t>
            </a:r>
          </a:p>
        </p:txBody>
      </p:sp>
    </p:spTree>
    <p:extLst>
      <p:ext uri="{BB962C8B-B14F-4D97-AF65-F5344CB8AC3E}">
        <p14:creationId xmlns:p14="http://schemas.microsoft.com/office/powerpoint/2010/main" val="1756840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2951615" y="3577867"/>
            <a:ext cx="2289210" cy="3258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53153" y="4654120"/>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7769823" y="5536755"/>
            <a:ext cx="745453" cy="1039623"/>
          </a:xfrm>
          <a:prstGeom prst="rect">
            <a:avLst/>
          </a:prstGeom>
          <a:noFill/>
          <a:extLst>
            <a:ext uri="{909E8E84-426E-40DD-AFC4-6F175D3DCCD1}">
              <a14:hiddenFill xmlns:a14="http://schemas.microsoft.com/office/drawing/2010/main">
                <a:solidFill>
                  <a:srgbClr val="FFFFFF"/>
                </a:solidFill>
              </a14:hiddenFill>
            </a:ext>
          </a:extLst>
        </p:spPr>
      </p:pic>
      <p:sp>
        <p:nvSpPr>
          <p:cNvPr id="5" name="Nút Hành động: Tiến hoặc Tiếp theo 4">
            <a:hlinkClick r:id="" action="ppaction://hlinkshowjump?jump=nextslide" highlightClick="1"/>
            <a:extLst>
              <a:ext uri="{FF2B5EF4-FFF2-40B4-BE49-F238E27FC236}">
                <a16:creationId xmlns:a16="http://schemas.microsoft.com/office/drawing/2014/main" id="{09F72438-EC80-86C3-067A-770D53526FFE}"/>
              </a:ext>
            </a:extLst>
          </p:cNvPr>
          <p:cNvSpPr/>
          <p:nvPr/>
        </p:nvSpPr>
        <p:spPr>
          <a:xfrm>
            <a:off x="11614484" y="6208294"/>
            <a:ext cx="577516" cy="6201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7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4733757" y="3429000"/>
            <a:ext cx="2289210" cy="32584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FF928129-C4A5-4EDE-A715-CA24942650FF}"/>
              </a:ext>
            </a:extLst>
          </p:cNvPr>
          <p:cNvGrpSpPr/>
          <p:nvPr/>
        </p:nvGrpSpPr>
        <p:grpSpPr>
          <a:xfrm>
            <a:off x="353924" y="4516886"/>
            <a:ext cx="3633299" cy="2165878"/>
            <a:chOff x="353924" y="4516886"/>
            <a:chExt cx="3633299" cy="2165878"/>
          </a:xfrm>
        </p:grpSpPr>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353924" y="4516886"/>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Aguja De Coser, Cornhole, Bordado imagen png - imagen transparente descarga  gratuita">
              <a:extLst>
                <a:ext uri="{FF2B5EF4-FFF2-40B4-BE49-F238E27FC236}">
                  <a16:creationId xmlns:a16="http://schemas.microsoft.com/office/drawing/2014/main" id="{5772C9A7-A92C-4796-F369-9249FFF18DA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750" b="90313" l="28462" r="35385">
                          <a14:foregroundMark x1="31923" y1="35000" x2="31923" y2="35000"/>
                          <a14:foregroundMark x1="29231" y1="28438" x2="34615" y2="85313"/>
                          <a14:foregroundMark x1="34615" y1="85313" x2="35385" y2="86250"/>
                          <a14:foregroundMark x1="29231" y1="8750" x2="29231" y2="8750"/>
                        </a14:backgroundRemoval>
                      </a14:imgEffect>
                    </a14:imgLayer>
                  </a14:imgProps>
                </a:ext>
                <a:ext uri="{28A0092B-C50C-407E-A947-70E740481C1C}">
                  <a14:useLocalDpi xmlns:a14="http://schemas.microsoft.com/office/drawing/2010/main" val="0"/>
                </a:ext>
              </a:extLst>
            </a:blip>
            <a:srcRect l="27929" t="4187" r="63465"/>
            <a:stretch/>
          </p:blipFill>
          <p:spPr bwMode="auto">
            <a:xfrm rot="13700955" flipH="1">
              <a:off x="3065981" y="5168993"/>
              <a:ext cx="125207" cy="1717276"/>
            </a:xfrm>
            <a:prstGeom prst="rect">
              <a:avLst/>
            </a:prstGeom>
            <a:noFill/>
            <a:ln>
              <a:noFill/>
            </a:ln>
            <a:extLst>
              <a:ext uri="{53640926-AAD7-44D8-BBD7-CCE9431645EC}">
                <a14:shadowObscured xmlns:a14="http://schemas.microsoft.com/office/drawing/2010/main"/>
              </a:ext>
            </a:extLst>
          </p:spPr>
        </p:pic>
      </p:grpSp>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989699" y="5431343"/>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9" name="Nút Hành động: Tiến hoặc Tiếp theo 8">
            <a:hlinkClick r:id="" action="ppaction://hlinkshowjump?jump=nextslide" highlightClick="1"/>
            <a:extLst>
              <a:ext uri="{FF2B5EF4-FFF2-40B4-BE49-F238E27FC236}">
                <a16:creationId xmlns:a16="http://schemas.microsoft.com/office/drawing/2014/main" id="{A6BD1944-FF93-F6A6-88B1-E21C46DD91D5}"/>
              </a:ext>
            </a:extLst>
          </p:cNvPr>
          <p:cNvSpPr/>
          <p:nvPr/>
        </p:nvSpPr>
        <p:spPr>
          <a:xfrm>
            <a:off x="11597552" y="6224326"/>
            <a:ext cx="594448" cy="5293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5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B20B681-4FE7-40BD-B6FE-5601779BBC0D}"/>
              </a:ext>
            </a:extLst>
          </p:cNvPr>
          <p:cNvPicPr>
            <a:picLocks noChangeAspect="1"/>
          </p:cNvPicPr>
          <p:nvPr/>
        </p:nvPicPr>
        <p:blipFill rotWithShape="1">
          <a:blip r:embed="rId2"/>
          <a:srcRect/>
          <a:stretch/>
        </p:blipFill>
        <p:spPr>
          <a:xfrm>
            <a:off x="20" y="0"/>
            <a:ext cx="12191980" cy="6857990"/>
          </a:xfrm>
          <a:prstGeom prst="rect">
            <a:avLst/>
          </a:prstGeom>
        </p:spPr>
      </p:pic>
      <p:sp>
        <p:nvSpPr>
          <p:cNvPr id="4" name="Hộp Văn bản 3">
            <a:extLst>
              <a:ext uri="{FF2B5EF4-FFF2-40B4-BE49-F238E27FC236}">
                <a16:creationId xmlns:a16="http://schemas.microsoft.com/office/drawing/2014/main" id="{8E321146-7899-4CBA-87A5-EF2A47ED83EA}"/>
              </a:ext>
            </a:extLst>
          </p:cNvPr>
          <p:cNvSpPr txBox="1"/>
          <p:nvPr/>
        </p:nvSpPr>
        <p:spPr>
          <a:xfrm>
            <a:off x="522514" y="391885"/>
            <a:ext cx="11785600" cy="5755422"/>
          </a:xfrm>
          <a:prstGeom prst="rect">
            <a:avLst/>
          </a:prstGeom>
          <a:noFill/>
        </p:spPr>
        <p:txBody>
          <a:bodyPr wrap="square">
            <a:spAutoFit/>
          </a:bodyPr>
          <a:lstStyle/>
          <a:p>
            <a:r>
              <a:rPr lang="en-US" sz="3200" b="1" kern="1800">
                <a:solidFill>
                  <a:srgbClr val="000000"/>
                </a:solidFill>
                <a:effectLst/>
                <a:latin typeface="Roboto" panose="02000000000000000000" pitchFamily="2" charset="0"/>
                <a:ea typeface="Roboto" panose="02000000000000000000" pitchFamily="2" charset="0"/>
                <a:cs typeface="Roboto" panose="02000000000000000000" pitchFamily="2" charset="0"/>
              </a:rPr>
              <a:t>1. Mục đích yêu cầu:</a:t>
            </a:r>
            <a:endParaRPr lang="en-US">
              <a:effectLst/>
              <a:latin typeface="Roboto" panose="02000000000000000000" pitchFamily="2" charset="0"/>
              <a:ea typeface="Roboto" panose="02000000000000000000" pitchFamily="2" charset="0"/>
              <a:cs typeface="Roboto" panose="02000000000000000000" pitchFamily="2" charset="0"/>
            </a:endParaRPr>
          </a:p>
          <a:p>
            <a:pPr indent="457200"/>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1. Kiến thức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Trẻ nhớ tên truyện “Chiếc áo ấm”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Trẻ hiểu nội dung truyện, ghi nhớ trình tự câu chuyện: Truyện kể về một chú Thỏ không có áo ấm để mặc. Để có được chiếc áo ấm chú Thỏ đã phải nhờ đến sự giúp đỡ của bạn Nhím, chị Tằm, anh Bọ Ngựa, ông Ốc Sên. Sau khi được mọi người giúp đỡ thì chiếc áo đã được hoàn thành, Thỏ vui mừng khoác lên mình chiếc áo đẹp và đầy nghĩa bạn bè.</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2. Kỹ năng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2400">
                <a:solidFill>
                  <a:srgbClr val="000000"/>
                </a:solidFill>
                <a:effectLst/>
                <a:latin typeface="Times New Roman" panose="02020603050405020304" pitchFamily="18" charset="0"/>
                <a:ea typeface="Times New Roman" panose="02020603050405020304" pitchFamily="18" charset="0"/>
              </a:rPr>
              <a:t>- Phát triển kỹ năng nghe, nói rõ ràng, mạch lạc, đủ câu, phát triển ngôn ngữ thông qua câu truyện.</a:t>
            </a:r>
            <a:endParaRPr lang="en-US" sz="2400">
              <a:effectLst/>
              <a:latin typeface="Times New Roman" panose="02020603050405020304" pitchFamily="18" charset="0"/>
              <a:ea typeface="Times New Roman" panose="02020603050405020304" pitchFamily="18" charset="0"/>
            </a:endParaRPr>
          </a:p>
          <a:p>
            <a:pPr indent="457200" algn="just"/>
            <a:r>
              <a:rPr lang="en-US" sz="2400">
                <a:solidFill>
                  <a:srgbClr val="000000"/>
                </a:solidFill>
                <a:effectLst/>
                <a:latin typeface="Times New Roman" panose="02020603050405020304" pitchFamily="18" charset="0"/>
                <a:ea typeface="Times New Roman" panose="02020603050405020304" pitchFamily="18" charset="0"/>
              </a:rPr>
              <a:t>- Trẻ có kỹ năng ghi nhớ có chủ định.</a:t>
            </a:r>
            <a:endParaRPr lang="en-US" sz="2400">
              <a:effectLst/>
              <a:latin typeface="Times New Roman" panose="02020603050405020304" pitchFamily="18" charset="0"/>
              <a:ea typeface="Times New Roman" panose="02020603050405020304" pitchFamily="18" charset="0"/>
            </a:endParaRPr>
          </a:p>
          <a:p>
            <a:pPr indent="457200" algn="just"/>
            <a:r>
              <a:rPr lang="en-US" sz="2400">
                <a:solidFill>
                  <a:srgbClr val="000000"/>
                </a:solidFill>
                <a:effectLst/>
                <a:latin typeface="Times New Roman" panose="02020603050405020304" pitchFamily="18" charset="0"/>
                <a:ea typeface="Times New Roman" panose="02020603050405020304" pitchFamily="18" charset="0"/>
              </a:rPr>
              <a:t>- Trả lời được các câu hỏi của cô to rõ ràng mạch lạc.</a:t>
            </a:r>
            <a:endParaRPr lang="en-US" sz="2400">
              <a:effectLst/>
              <a:latin typeface="Times New Roman" panose="02020603050405020304" pitchFamily="18" charset="0"/>
              <a:ea typeface="Times New Roman" panose="02020603050405020304" pitchFamily="18" charset="0"/>
            </a:endParaRPr>
          </a:p>
          <a:p>
            <a:pPr indent="457200"/>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3. Thái độ</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Trẻ hứng thú tham gia các hoạt động.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Góp phần giáo dục trẻ biết giúp đỡ nhau, chơi với nhau đoàn kết.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88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360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anh phong cảnh rừng cây dòng suối">
            <a:extLst>
              <a:ext uri="{FF2B5EF4-FFF2-40B4-BE49-F238E27FC236}">
                <a16:creationId xmlns:a16="http://schemas.microsoft.com/office/drawing/2014/main" id="{BD9C90BF-CC4A-17BB-4258-74DE7F6F0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16" t="12689" r="8732" b="1614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29B507A-BD43-0872-D10B-F1BD111116B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887" t="12499" r="17898" b="11566"/>
          <a:stretch/>
        </p:blipFill>
        <p:spPr bwMode="auto">
          <a:xfrm rot="19263967">
            <a:off x="-412726" y="6861"/>
            <a:ext cx="2893869" cy="21764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307A1D64-2223-D355-C405-608DC1AA07A2}"/>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12850" y="0"/>
            <a:ext cx="2423887" cy="1680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970103AF-FA7E-3524-145C-715F11B5754C}"/>
              </a:ext>
            </a:extLst>
          </p:cNvPr>
          <p:cNvGrpSpPr/>
          <p:nvPr/>
        </p:nvGrpSpPr>
        <p:grpSpPr>
          <a:xfrm>
            <a:off x="-803320" y="-1065491"/>
            <a:ext cx="5226802" cy="5203895"/>
            <a:chOff x="-803320" y="-1065491"/>
            <a:chExt cx="5226802" cy="5203895"/>
          </a:xfrm>
        </p:grpSpPr>
        <p:pic>
          <p:nvPicPr>
            <p:cNvPr id="3078" name="Picture 6" descr="Gambar Daun Stroberi, Lukisan Tangan, Ilustrasi, Bahan PNG Transparan  Clipart dan File PSD untuk Unduh Gratis">
              <a:extLst>
                <a:ext uri="{FF2B5EF4-FFF2-40B4-BE49-F238E27FC236}">
                  <a16:creationId xmlns:a16="http://schemas.microsoft.com/office/drawing/2014/main" id="{910457FD-97ED-9F64-5D1B-E58A8CED6E74}"/>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ambar Daun Stroberi, Lukisan Tangan, Ilustrasi, Bahan PNG Transparan  Clipart dan File PSD untuk Unduh Gratis">
              <a:extLst>
                <a:ext uri="{FF2B5EF4-FFF2-40B4-BE49-F238E27FC236}">
                  <a16:creationId xmlns:a16="http://schemas.microsoft.com/office/drawing/2014/main" id="{3B7C22D7-0F28-159A-43B9-740D89B001B1}"/>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ambar Daun Stroberi, Lukisan Tangan, Ilustrasi, Bahan PNG Transparan  Clipart dan File PSD untuk Unduh Gratis">
              <a:extLst>
                <a:ext uri="{FF2B5EF4-FFF2-40B4-BE49-F238E27FC236}">
                  <a16:creationId xmlns:a16="http://schemas.microsoft.com/office/drawing/2014/main" id="{A7D68036-613D-46E1-914C-508262B489CF}"/>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1294635B-172B-8E7E-E1BE-6450FA2AB24D}"/>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66286" y="470161"/>
            <a:ext cx="2423887" cy="16803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ộ hình ảnh con thỏ hoạt hình dễ thương, đẹp và hiếm">
            <a:extLst>
              <a:ext uri="{FF2B5EF4-FFF2-40B4-BE49-F238E27FC236}">
                <a16:creationId xmlns:a16="http://schemas.microsoft.com/office/drawing/2014/main" id="{2725B610-2EF2-1427-02AC-5ED9193872E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7952175" y="1710086"/>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A2246C57-CEA1-B1BD-B36A-161B40BB686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5221271" y="3316674"/>
            <a:ext cx="2807648"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ải Linen tưng màu hồng đất! | Shopee Việt Nam">
            <a:extLst>
              <a:ext uri="{FF2B5EF4-FFF2-40B4-BE49-F238E27FC236}">
                <a16:creationId xmlns:a16="http://schemas.microsoft.com/office/drawing/2014/main" id="{E43A2FDA-EAF1-AC05-9190-661BA3A3FD8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8205312" y="4076021"/>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15A022C2-6E15-7D57-B30F-0CB6880B87CD}"/>
              </a:ext>
            </a:extLst>
          </p:cNvPr>
          <p:cNvSpPr/>
          <p:nvPr/>
        </p:nvSpPr>
        <p:spPr>
          <a:xfrm>
            <a:off x="11454062" y="6176210"/>
            <a:ext cx="737937" cy="68178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4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24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anh theu chu thap, tranh da quy, tranh dong, tranh son dau">
            <a:extLst>
              <a:ext uri="{FF2B5EF4-FFF2-40B4-BE49-F238E27FC236}">
                <a16:creationId xmlns:a16="http://schemas.microsoft.com/office/drawing/2014/main" id="{6F26AB91-22A3-41FF-415D-B7B2E9CB7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91EB5A46-E5A0-C391-118B-FF8AFDE166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flipH="1">
            <a:off x="145231" y="3350516"/>
            <a:ext cx="4518010" cy="3445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D6093E23-650A-31EA-7430-3F9202A5DC81}"/>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7861536" y="3816775"/>
            <a:ext cx="3878221" cy="30122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a:extLst>
              <a:ext uri="{FF2B5EF4-FFF2-40B4-BE49-F238E27FC236}">
                <a16:creationId xmlns:a16="http://schemas.microsoft.com/office/drawing/2014/main" id="{62B967D1-44AE-7805-E71E-A0126A0B77D5}"/>
              </a:ext>
            </a:extLst>
          </p:cNvPr>
          <p:cNvGrpSpPr/>
          <p:nvPr/>
        </p:nvGrpSpPr>
        <p:grpSpPr>
          <a:xfrm>
            <a:off x="5502443" y="1973179"/>
            <a:ext cx="3063832" cy="4884811"/>
            <a:chOff x="4709519" y="2943550"/>
            <a:chExt cx="2733807" cy="3835553"/>
          </a:xfrm>
        </p:grpSpPr>
        <p:pic>
          <p:nvPicPr>
            <p:cNvPr id="3" name="Picture 4" descr="Bộ hình ảnh con thỏ hoạt hình dễ thương, đẹp và hiếm">
              <a:extLst>
                <a:ext uri="{FF2B5EF4-FFF2-40B4-BE49-F238E27FC236}">
                  <a16:creationId xmlns:a16="http://schemas.microsoft.com/office/drawing/2014/main" id="{06D82107-77DA-DA3C-0270-951F394B408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vải Linen tưng màu hồng đất! | Shopee Việt Nam">
              <a:extLst>
                <a:ext uri="{FF2B5EF4-FFF2-40B4-BE49-F238E27FC236}">
                  <a16:creationId xmlns:a16="http://schemas.microsoft.com/office/drawing/2014/main" id="{51C6FFD3-77C8-EB8A-6E1A-092A6826DDD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Nút Hành động: Tiến hoặc Tiếp theo 6">
            <a:hlinkClick r:id="" action="ppaction://hlinkshowjump?jump=nextslide" highlightClick="1"/>
            <a:extLst>
              <a:ext uri="{FF2B5EF4-FFF2-40B4-BE49-F238E27FC236}">
                <a16:creationId xmlns:a16="http://schemas.microsoft.com/office/drawing/2014/main" id="{A7C05CED-F12C-E78B-E0E5-207C5C81A365}"/>
              </a:ext>
            </a:extLst>
          </p:cNvPr>
          <p:cNvSpPr/>
          <p:nvPr/>
        </p:nvSpPr>
        <p:spPr>
          <a:xfrm>
            <a:off x="11438021" y="6160168"/>
            <a:ext cx="753957" cy="6541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40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97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ây chuối vector">
            <a:extLst>
              <a:ext uri="{FF2B5EF4-FFF2-40B4-BE49-F238E27FC236}">
                <a16:creationId xmlns:a16="http://schemas.microsoft.com/office/drawing/2014/main" id="{75F5C895-C519-5F65-248B-2BECC29E4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13" b="6430"/>
          <a:stretch/>
        </p:blipFill>
        <p:spPr bwMode="auto">
          <a:xfrm flipH="1">
            <a:off x="-485443" y="-144369"/>
            <a:ext cx="126893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chattige Cartoon Slak Geïsoleerd Op Een Witte Achtergrond Royalty Vrije  SVG, Cliparts, Vectoren, En Stock Illustratie. Image 106564961.">
            <a:extLst>
              <a:ext uri="{FF2B5EF4-FFF2-40B4-BE49-F238E27FC236}">
                <a16:creationId xmlns:a16="http://schemas.microsoft.com/office/drawing/2014/main" id="{868CC64E-7701-92D5-1F2A-7874A3EA78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a:off x="3050643" y="2104543"/>
            <a:ext cx="2065326" cy="15099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95FAE92C-1601-B0FA-0615-D19B31E1D328}"/>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65175">
            <a:off x="5930326" y="4090788"/>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4">
            <a:extLst>
              <a:ext uri="{FF2B5EF4-FFF2-40B4-BE49-F238E27FC236}">
                <a16:creationId xmlns:a16="http://schemas.microsoft.com/office/drawing/2014/main" id="{E7670708-90A8-EF31-F56C-6156AE69CA50}"/>
              </a:ext>
            </a:extLst>
          </p:cNvPr>
          <p:cNvGrpSpPr/>
          <p:nvPr/>
        </p:nvGrpSpPr>
        <p:grpSpPr>
          <a:xfrm>
            <a:off x="9128168" y="1973189"/>
            <a:ext cx="3063832" cy="4884811"/>
            <a:chOff x="4709519" y="2943550"/>
            <a:chExt cx="2733807" cy="3835553"/>
          </a:xfrm>
        </p:grpSpPr>
        <p:pic>
          <p:nvPicPr>
            <p:cNvPr id="6" name="Picture 4" descr="Bộ hình ảnh con thỏ hoạt hình dễ thương, đẹp và hiếm">
              <a:extLst>
                <a:ext uri="{FF2B5EF4-FFF2-40B4-BE49-F238E27FC236}">
                  <a16:creationId xmlns:a16="http://schemas.microsoft.com/office/drawing/2014/main" id="{ADE3178C-B14F-EF21-1216-9BF0AC419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ải Linen tưng màu hồng đất! | Shopee Việt Nam">
              <a:extLst>
                <a:ext uri="{FF2B5EF4-FFF2-40B4-BE49-F238E27FC236}">
                  <a16:creationId xmlns:a16="http://schemas.microsoft.com/office/drawing/2014/main" id="{FB8B5214-5E4C-D900-266A-030B367B8E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85AA1A1A-A257-37B7-F813-5EB6F9957E5C}"/>
              </a:ext>
            </a:extLst>
          </p:cNvPr>
          <p:cNvSpPr/>
          <p:nvPr/>
        </p:nvSpPr>
        <p:spPr>
          <a:xfrm>
            <a:off x="11603523" y="6106126"/>
            <a:ext cx="588477" cy="69783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6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938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Ý tưởng ] Ngất lịm trước BST tranh sơn dầu phong cảnh đẹp hút ánh nhìn | Gỗ  Trang Trí - Sửa Nhà Sơn Nhà 10 Địa Chỉ Uy Tín Tại Hà Nội">
            <a:extLst>
              <a:ext uri="{FF2B5EF4-FFF2-40B4-BE49-F238E27FC236}">
                <a16:creationId xmlns:a16="http://schemas.microsoft.com/office/drawing/2014/main" id="{5DBAFF5B-B69C-7E31-52B5-650F1DC30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b="129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A3A7A768-E713-3F3F-3D5C-334D93196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1663667">
            <a:off x="8979635" y="3196615"/>
            <a:ext cx="2803560" cy="2499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hattige Cartoon Slak Geïsoleerd Op Een Witte Achtergrond Royalty Vrije  SVG, Cliparts, Vectoren, En Stock Illustratie. Image 106564961.">
            <a:extLst>
              <a:ext uri="{FF2B5EF4-FFF2-40B4-BE49-F238E27FC236}">
                <a16:creationId xmlns:a16="http://schemas.microsoft.com/office/drawing/2014/main" id="{F2766FA8-B20B-5553-30CB-62F69F0DF7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5867" y="4304891"/>
            <a:ext cx="3492095" cy="2553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40C42075-9ED2-3109-3C84-55978E593FF1}"/>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21032">
            <a:off x="7012095" y="4133907"/>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8">
            <a:extLst>
              <a:ext uri="{FF2B5EF4-FFF2-40B4-BE49-F238E27FC236}">
                <a16:creationId xmlns:a16="http://schemas.microsoft.com/office/drawing/2014/main" id="{6C318F63-6429-BCF9-25E5-EFF4B7543347}"/>
              </a:ext>
            </a:extLst>
          </p:cNvPr>
          <p:cNvGrpSpPr/>
          <p:nvPr/>
        </p:nvGrpSpPr>
        <p:grpSpPr>
          <a:xfrm>
            <a:off x="9537086" y="2043914"/>
            <a:ext cx="3063832" cy="4884811"/>
            <a:chOff x="4709519" y="2943550"/>
            <a:chExt cx="2733807" cy="3835553"/>
          </a:xfrm>
        </p:grpSpPr>
        <p:pic>
          <p:nvPicPr>
            <p:cNvPr id="10" name="Picture 4" descr="Bộ hình ảnh con thỏ hoạt hình dễ thương, đẹp và hiếm">
              <a:extLst>
                <a:ext uri="{FF2B5EF4-FFF2-40B4-BE49-F238E27FC236}">
                  <a16:creationId xmlns:a16="http://schemas.microsoft.com/office/drawing/2014/main" id="{3A12A4F2-FE61-73F2-E682-4A13BDF7AB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ải Linen tưng màu hồng đất! | Shopee Việt Nam">
              <a:extLst>
                <a:ext uri="{FF2B5EF4-FFF2-40B4-BE49-F238E27FC236}">
                  <a16:creationId xmlns:a16="http://schemas.microsoft.com/office/drawing/2014/main" id="{7F54393C-651B-3C45-56D3-9F8DDA7672B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96C5DDCA-C2CC-04E3-918E-EBD47B71A373}"/>
              </a:ext>
            </a:extLst>
          </p:cNvPr>
          <p:cNvSpPr/>
          <p:nvPr/>
        </p:nvSpPr>
        <p:spPr>
          <a:xfrm>
            <a:off x="11375912" y="6301285"/>
            <a:ext cx="827776" cy="6208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ọ Rồng rộc – Wikipedia tiếng Việt">
            <a:extLst>
              <a:ext uri="{FF2B5EF4-FFF2-40B4-BE49-F238E27FC236}">
                <a16:creationId xmlns:a16="http://schemas.microsoft.com/office/drawing/2014/main" id="{FEF8295D-EB95-7860-3B07-3681FA2EA0C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1791922" y="142649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96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46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Bức tranh sơn dầu phong cảnh cánh rừng Châu Âu 2021">
            <a:extLst>
              <a:ext uri="{FF2B5EF4-FFF2-40B4-BE49-F238E27FC236}">
                <a16:creationId xmlns:a16="http://schemas.microsoft.com/office/drawing/2014/main" id="{A1E53976-17D3-BE2A-095F-8B4878E43F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0" t="9697" r="6190" b="10842"/>
          <a:stretch/>
        </p:blipFill>
        <p:spPr bwMode="auto">
          <a:xfrm>
            <a:off x="-1" y="0"/>
            <a:ext cx="1217061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1DDA07F5-3E61-5579-B7B6-6A3E594C0ADB}"/>
              </a:ext>
            </a:extLst>
          </p:cNvPr>
          <p:cNvGrpSpPr/>
          <p:nvPr/>
        </p:nvGrpSpPr>
        <p:grpSpPr>
          <a:xfrm flipH="1">
            <a:off x="3541889" y="1940740"/>
            <a:ext cx="1816140" cy="4383505"/>
            <a:chOff x="2582778" y="0"/>
            <a:chExt cx="2926508" cy="6888972"/>
          </a:xfrm>
        </p:grpSpPr>
        <p:pic>
          <p:nvPicPr>
            <p:cNvPr id="3" name="Picture 4" descr="Bộ hình ảnh con thỏ hoạt hình dễ thương, đẹp và hiếm">
              <a:extLst>
                <a:ext uri="{FF2B5EF4-FFF2-40B4-BE49-F238E27FC236}">
                  <a16:creationId xmlns:a16="http://schemas.microsoft.com/office/drawing/2014/main" id="{62269B07-6494-54E6-ED76-BAA22A7A233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809ECC93-4A1D-F635-1ACC-9643E386FC6E}"/>
                </a:ext>
              </a:extLst>
            </p:cNvPr>
            <p:cNvGrpSpPr/>
            <p:nvPr/>
          </p:nvGrpSpPr>
          <p:grpSpPr>
            <a:xfrm>
              <a:off x="2582778" y="3911686"/>
              <a:ext cx="2685875" cy="2291176"/>
              <a:chOff x="2622498" y="4071236"/>
              <a:chExt cx="2685875" cy="2291176"/>
            </a:xfrm>
          </p:grpSpPr>
          <p:pic>
            <p:nvPicPr>
              <p:cNvPr id="5" name="Picture 10" descr="Áo khoác lông cừu trẻ em (dư sl như phân loại)">
                <a:extLst>
                  <a:ext uri="{FF2B5EF4-FFF2-40B4-BE49-F238E27FC236}">
                    <a16:creationId xmlns:a16="http://schemas.microsoft.com/office/drawing/2014/main" id="{A910F8D8-1AE3-B01E-3BC4-B9CEA61E51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ộ hình ảnh con thỏ hoạt hình dễ thương, đẹp và hiếm">
                <a:extLst>
                  <a:ext uri="{FF2B5EF4-FFF2-40B4-BE49-F238E27FC236}">
                    <a16:creationId xmlns:a16="http://schemas.microsoft.com/office/drawing/2014/main" id="{A7223DE0-4F65-FB3B-ECFC-732717BF056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ộ hình ảnh con thỏ hoạt hình dễ thương, đẹp và hiếm">
                <a:extLst>
                  <a:ext uri="{FF2B5EF4-FFF2-40B4-BE49-F238E27FC236}">
                    <a16:creationId xmlns:a16="http://schemas.microsoft.com/office/drawing/2014/main" id="{068C556F-7540-01D4-AC09-64BC408E1D2E}"/>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4" descr="Schattige Cartoon Slak Geïsoleerd Op Een Witte Achtergrond Royalty Vrije  SVG, Cliparts, Vectoren, En Stock Illustratie. Image 106564961.">
            <a:extLst>
              <a:ext uri="{FF2B5EF4-FFF2-40B4-BE49-F238E27FC236}">
                <a16:creationId xmlns:a16="http://schemas.microsoft.com/office/drawing/2014/main" id="{BEE014C4-19C6-448B-9D4B-C9404A653F6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flipH="1">
            <a:off x="5755187" y="4728787"/>
            <a:ext cx="2804009" cy="2097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EB3BB50-6948-4590-BC4D-ECAE5EBE7C5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907646" flipH="1">
            <a:off x="189033" y="4551263"/>
            <a:ext cx="2877577"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182CDA45-8B32-3352-3C23-DBB85F3BA9A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a:off x="8523942" y="3899515"/>
            <a:ext cx="3027946" cy="2795610"/>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C28E2536-595D-5678-D60F-65C32A49DD7D}"/>
              </a:ext>
            </a:extLst>
          </p:cNvPr>
          <p:cNvSpPr/>
          <p:nvPr/>
        </p:nvSpPr>
        <p:spPr>
          <a:xfrm>
            <a:off x="11213432" y="6324245"/>
            <a:ext cx="844883" cy="5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ọ Rồng rộc – Wikipedia tiếng Việt">
            <a:extLst>
              <a:ext uri="{FF2B5EF4-FFF2-40B4-BE49-F238E27FC236}">
                <a16:creationId xmlns:a16="http://schemas.microsoft.com/office/drawing/2014/main" id="{3117989D-437E-7063-C9B0-A2468DF4D1D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19796940">
            <a:off x="7429964" y="1533719"/>
            <a:ext cx="1717806" cy="155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64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danh thiếp, khung ảnh&#10;&#10;Mô tả được tạo tự động">
            <a:extLst>
              <a:ext uri="{FF2B5EF4-FFF2-40B4-BE49-F238E27FC236}">
                <a16:creationId xmlns:a16="http://schemas.microsoft.com/office/drawing/2014/main" id="{34A59B90-0637-4EF4-8A43-EC3E40C18BD2}"/>
              </a:ext>
            </a:extLst>
          </p:cNvPr>
          <p:cNvPicPr>
            <a:picLocks noChangeAspect="1"/>
          </p:cNvPicPr>
          <p:nvPr/>
        </p:nvPicPr>
        <p:blipFill rotWithShape="1">
          <a:blip r:embed="rId2"/>
          <a:srcRect/>
          <a:stretch/>
        </p:blipFill>
        <p:spPr>
          <a:xfrm>
            <a:off x="20" y="10"/>
            <a:ext cx="12191980" cy="6857990"/>
          </a:xfrm>
          <a:prstGeom prst="rect">
            <a:avLst/>
          </a:prstGeom>
        </p:spPr>
      </p:pic>
      <p:sp>
        <p:nvSpPr>
          <p:cNvPr id="5" name="Hộp Văn bản 4">
            <a:extLst>
              <a:ext uri="{FF2B5EF4-FFF2-40B4-BE49-F238E27FC236}">
                <a16:creationId xmlns:a16="http://schemas.microsoft.com/office/drawing/2014/main" id="{0EE45939-8552-4E38-B4B6-6C2F4A75B9FB}"/>
              </a:ext>
            </a:extLst>
          </p:cNvPr>
          <p:cNvSpPr txBox="1"/>
          <p:nvPr/>
        </p:nvSpPr>
        <p:spPr>
          <a:xfrm>
            <a:off x="2776985" y="746365"/>
            <a:ext cx="7047186" cy="4518160"/>
          </a:xfrm>
          <a:prstGeom prst="rect">
            <a:avLst/>
          </a:prstGeom>
          <a:noFill/>
        </p:spPr>
        <p:txBody>
          <a:bodyPr wrap="square">
            <a:spAutoFit/>
          </a:bodyPr>
          <a:lstStyle/>
          <a:p>
            <a:r>
              <a:rPr lang="en-US" sz="2400" b="1">
                <a:solidFill>
                  <a:srgbClr val="242B2D"/>
                </a:solidFill>
                <a:effectLst/>
                <a:latin typeface="Times New Roman" panose="02020603050405020304" pitchFamily="18" charset="0"/>
                <a:ea typeface="Roboto" panose="02000000000000000000" pitchFamily="2" charset="0"/>
                <a:cs typeface="Times New Roman" panose="02020603050405020304" pitchFamily="18" charset="0"/>
              </a:rPr>
              <a:t>2. Chuẩn bị :</a:t>
            </a:r>
            <a:endParaRPr lang="en-US" sz="2400">
              <a:effectLst/>
              <a:latin typeface="Times New Roman" panose="02020603050405020304" pitchFamily="18" charset="0"/>
              <a:ea typeface="Roboto" panose="02000000000000000000" pitchFamily="2" charset="0"/>
              <a:cs typeface="Times New Roman" panose="02020603050405020304" pitchFamily="18" charset="0"/>
            </a:endParaRPr>
          </a:p>
          <a:p>
            <a:pPr>
              <a:lnSpc>
                <a:spcPct val="115000"/>
              </a:lnSpc>
              <a:spcAft>
                <a:spcPts val="1000"/>
              </a:spcAft>
            </a:pPr>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1. Đồ dùng của cô</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Nhạc bài hát “Ta đi vào rừng xanh”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Bài giảng điện tử truyện “Chiếc áo ấm”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Nhạc nền kể chuyện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Băng ghi âm lời dẫn truyện.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i="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Đồ dùng của trẻ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a:solidFill>
                  <a:srgbClr val="242B2D"/>
                </a:solidFill>
                <a:effectLst/>
                <a:latin typeface="Times New Roman" panose="02020603050405020304" pitchFamily="18" charset="0"/>
                <a:ea typeface="Roboto" panose="02000000000000000000" pitchFamily="2" charset="0"/>
                <a:cs typeface="Times New Roman" panose="02020603050405020304" pitchFamily="18" charset="0"/>
              </a:rPr>
              <a:t> Trang phục gọn gàng.</a:t>
            </a:r>
            <a:endParaRPr lang="en-US" sz="2400">
              <a:effectLst/>
              <a:latin typeface="Times New Roman" panose="02020603050405020304" pitchFamily="18" charset="0"/>
              <a:ea typeface="Roboto" panose="02000000000000000000" pitchFamily="2" charset="0"/>
              <a:cs typeface="Times New Roman" panose="02020603050405020304" pitchFamily="18" charset="0"/>
            </a:endParaRPr>
          </a:p>
          <a:p>
            <a:r>
              <a:rPr lang="en-US" sz="2400">
                <a:solidFill>
                  <a:srgbClr val="242B2D"/>
                </a:solidFill>
                <a:effectLst/>
                <a:latin typeface="Times New Roman" panose="02020603050405020304" pitchFamily="18" charset="0"/>
                <a:ea typeface="Roboto" panose="02000000000000000000" pitchFamily="2" charset="0"/>
                <a:cs typeface="Times New Roman" panose="02020603050405020304" pitchFamily="18" charset="0"/>
              </a:rPr>
              <a:t> </a:t>
            </a:r>
            <a:endParaRPr lang="en-US" sz="2400">
              <a:effectLst/>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59623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ất Hay: Hướng dẫn cách vẽ tranh phong cảnh quê hương đơn giản mà đẹp">
            <a:extLst>
              <a:ext uri="{FF2B5EF4-FFF2-40B4-BE49-F238E27FC236}">
                <a16:creationId xmlns:a16="http://schemas.microsoft.com/office/drawing/2014/main" id="{4F8AD936-44FD-E779-A8EA-33C74F000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6" t="41614" b="-1"/>
          <a:stretch/>
        </p:blipFill>
        <p:spPr bwMode="auto">
          <a:xfrm>
            <a:off x="0" y="0"/>
            <a:ext cx="12192000" cy="6880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chattige Cartoon Slak Geïsoleerd Op Een Witte Achtergrond Royalty Vrije  SVG, Cliparts, Vectoren, En Stock Illustratie. Image 106564961.">
            <a:extLst>
              <a:ext uri="{FF2B5EF4-FFF2-40B4-BE49-F238E27FC236}">
                <a16:creationId xmlns:a16="http://schemas.microsoft.com/office/drawing/2014/main" id="{4804F567-8E4B-1700-002B-E7A47DA732F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944" y="4327400"/>
            <a:ext cx="3419310" cy="2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A019A88-F9ED-7D23-8B32-8DF0EB321DB4}"/>
              </a:ext>
            </a:extLst>
          </p:cNvPr>
          <p:cNvPicPr>
            <a:picLocks noChangeAspect="1" noChangeArrowheads="1"/>
          </p:cNvPicPr>
          <p:nvPr/>
        </p:nvPicPr>
        <p:blipFill rotWithShape="1">
          <a:blip r:embed="rId4">
            <a:clrChange>
              <a:clrFrom>
                <a:srgbClr val="F4F4F4"/>
              </a:clrFrom>
              <a:clrTo>
                <a:srgbClr val="F4F4F4">
                  <a:alpha val="0"/>
                </a:srgbClr>
              </a:clrTo>
            </a:clrChange>
            <a:extLst>
              <a:ext uri="{28A0092B-C50C-407E-A947-70E740481C1C}">
                <a14:useLocalDpi xmlns:a14="http://schemas.microsoft.com/office/drawing/2010/main" val="0"/>
              </a:ext>
            </a:extLst>
          </a:blip>
          <a:srcRect l="1750" t="13750" r="2750" b="16000"/>
          <a:stretch/>
        </p:blipFill>
        <p:spPr bwMode="auto">
          <a:xfrm rot="586434">
            <a:off x="8671438" y="4617401"/>
            <a:ext cx="3054237" cy="22467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C942016E-A792-BEC4-F63D-7E48F66AACB2}"/>
              </a:ext>
            </a:extLst>
          </p:cNvPr>
          <p:cNvGrpSpPr/>
          <p:nvPr/>
        </p:nvGrpSpPr>
        <p:grpSpPr>
          <a:xfrm>
            <a:off x="-729083" y="-663708"/>
            <a:ext cx="5226802" cy="5203895"/>
            <a:chOff x="-803320" y="-1065491"/>
            <a:chExt cx="5226802" cy="5203895"/>
          </a:xfrm>
        </p:grpSpPr>
        <p:pic>
          <p:nvPicPr>
            <p:cNvPr id="13" name="Picture 6" descr="Gambar Daun Stroberi, Lukisan Tangan, Ilustrasi, Bahan PNG Transparan  Clipart dan File PSD untuk Unduh Gratis">
              <a:extLst>
                <a:ext uri="{FF2B5EF4-FFF2-40B4-BE49-F238E27FC236}">
                  <a16:creationId xmlns:a16="http://schemas.microsoft.com/office/drawing/2014/main" id="{B3318422-E7B1-1343-3936-DD24BBD414F7}"/>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ambar Daun Stroberi, Lukisan Tangan, Ilustrasi, Bahan PNG Transparan  Clipart dan File PSD untuk Unduh Gratis">
              <a:extLst>
                <a:ext uri="{FF2B5EF4-FFF2-40B4-BE49-F238E27FC236}">
                  <a16:creationId xmlns:a16="http://schemas.microsoft.com/office/drawing/2014/main" id="{2EC6D5C5-E910-3039-4260-7C2FF31E2E36}"/>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ambar Daun Stroberi, Lukisan Tangan, Ilustrasi, Bahan PNG Transparan  Clipart dan File PSD untuk Unduh Gratis">
              <a:extLst>
                <a:ext uri="{FF2B5EF4-FFF2-40B4-BE49-F238E27FC236}">
                  <a16:creationId xmlns:a16="http://schemas.microsoft.com/office/drawing/2014/main" id="{6A6E2307-397E-72A5-24B5-643D30D47E7A}"/>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CBD765CB-D8CC-773C-8919-5F0E5022144C}"/>
                </a:ext>
              </a:extLst>
            </p:cNvPr>
            <p:cNvPicPr>
              <a:picLocks noChangeAspect="1" noChangeArrowheads="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288937" y="945904"/>
              <a:ext cx="2423887" cy="16803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Hộp Văn bản 16">
            <a:extLst>
              <a:ext uri="{FF2B5EF4-FFF2-40B4-BE49-F238E27FC236}">
                <a16:creationId xmlns:a16="http://schemas.microsoft.com/office/drawing/2014/main" id="{167AD652-3781-131B-5569-B63C05BE6B29}"/>
              </a:ext>
            </a:extLst>
          </p:cNvPr>
          <p:cNvSpPr txBox="1"/>
          <p:nvPr/>
        </p:nvSpPr>
        <p:spPr>
          <a:xfrm>
            <a:off x="3956168" y="1929730"/>
            <a:ext cx="2798567" cy="400110"/>
          </a:xfrm>
          <a:prstGeom prst="rect">
            <a:avLst/>
          </a:prstGeom>
          <a:solidFill>
            <a:srgbClr val="D3CFC3"/>
          </a:solidFill>
        </p:spPr>
        <p:txBody>
          <a:bodyPr wrap="square" rtlCol="0">
            <a:spAutoFit/>
          </a:bodyPr>
          <a:lstStyle/>
          <a:p>
            <a:r>
              <a:rPr lang="en-US" sz="2000" b="1">
                <a:solidFill>
                  <a:srgbClr val="FF0000"/>
                </a:solidFill>
                <a:latin typeface="#9Slide03 Montserrat ExtraBold" panose="00000900000000000000" pitchFamily="2" charset="0"/>
              </a:rPr>
              <a:t>XƯỞNG MAY ÁO ẤM</a:t>
            </a:r>
          </a:p>
        </p:txBody>
      </p:sp>
      <p:pic>
        <p:nvPicPr>
          <p:cNvPr id="18"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CBA72D3D-A703-1700-CEF4-791551414BD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a:off x="2448350" y="1625702"/>
            <a:ext cx="3813322" cy="306819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Nhóm 20">
            <a:extLst>
              <a:ext uri="{FF2B5EF4-FFF2-40B4-BE49-F238E27FC236}">
                <a16:creationId xmlns:a16="http://schemas.microsoft.com/office/drawing/2014/main" id="{21EA70C4-CADB-4BA1-2BA0-2CD338F1F763}"/>
              </a:ext>
            </a:extLst>
          </p:cNvPr>
          <p:cNvGrpSpPr/>
          <p:nvPr/>
        </p:nvGrpSpPr>
        <p:grpSpPr>
          <a:xfrm>
            <a:off x="5865896" y="2187840"/>
            <a:ext cx="2021307" cy="4692307"/>
            <a:chOff x="2582778" y="0"/>
            <a:chExt cx="2926508" cy="6888972"/>
          </a:xfrm>
        </p:grpSpPr>
        <p:pic>
          <p:nvPicPr>
            <p:cNvPr id="22" name="Picture 4" descr="Bộ hình ảnh con thỏ hoạt hình dễ thương, đẹp và hiếm">
              <a:extLst>
                <a:ext uri="{FF2B5EF4-FFF2-40B4-BE49-F238E27FC236}">
                  <a16:creationId xmlns:a16="http://schemas.microsoft.com/office/drawing/2014/main" id="{5B039930-E394-F2AA-1AC8-39454BF0F85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F0D3838D-23F8-01E4-50F4-88CD1B401682}"/>
                </a:ext>
              </a:extLst>
            </p:cNvPr>
            <p:cNvGrpSpPr/>
            <p:nvPr/>
          </p:nvGrpSpPr>
          <p:grpSpPr>
            <a:xfrm>
              <a:off x="2582778" y="3911686"/>
              <a:ext cx="2685875" cy="2291176"/>
              <a:chOff x="2622498" y="4071236"/>
              <a:chExt cx="2685875" cy="2291176"/>
            </a:xfrm>
          </p:grpSpPr>
          <p:pic>
            <p:nvPicPr>
              <p:cNvPr id="24" name="Picture 10" descr="Áo khoác lông cừu trẻ em (dư sl như phân loại)">
                <a:extLst>
                  <a:ext uri="{FF2B5EF4-FFF2-40B4-BE49-F238E27FC236}">
                    <a16:creationId xmlns:a16="http://schemas.microsoft.com/office/drawing/2014/main" id="{E4F8A9A0-635E-188A-502D-6DEF340BC48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Bộ hình ảnh con thỏ hoạt hình dễ thương, đẹp và hiếm">
                <a:extLst>
                  <a:ext uri="{FF2B5EF4-FFF2-40B4-BE49-F238E27FC236}">
                    <a16:creationId xmlns:a16="http://schemas.microsoft.com/office/drawing/2014/main" id="{7B6A9583-14BF-52EC-3F25-5807C5697DB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ộ hình ảnh con thỏ hoạt hình dễ thương, đẹp và hiếm">
                <a:extLst>
                  <a:ext uri="{FF2B5EF4-FFF2-40B4-BE49-F238E27FC236}">
                    <a16:creationId xmlns:a16="http://schemas.microsoft.com/office/drawing/2014/main" id="{DC452B75-EC6D-D3EB-881F-D6C63F661A5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Nút Hành động: Tiến hoặc Tiếp theo 1">
            <a:hlinkClick r:id="" action="ppaction://hlinkshowjump?jump=nextslide" highlightClick="1"/>
            <a:extLst>
              <a:ext uri="{FF2B5EF4-FFF2-40B4-BE49-F238E27FC236}">
                <a16:creationId xmlns:a16="http://schemas.microsoft.com/office/drawing/2014/main" id="{5C7A2F02-2548-E5E2-2C66-16E1D2DB0435}"/>
              </a:ext>
            </a:extLst>
          </p:cNvPr>
          <p:cNvSpPr/>
          <p:nvPr/>
        </p:nvSpPr>
        <p:spPr>
          <a:xfrm>
            <a:off x="11499891" y="6395247"/>
            <a:ext cx="692109" cy="46275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ọ Rồng rộc – Wikipedia tiếng Việt">
            <a:extLst>
              <a:ext uri="{FF2B5EF4-FFF2-40B4-BE49-F238E27FC236}">
                <a16:creationId xmlns:a16="http://schemas.microsoft.com/office/drawing/2014/main" id="{738CDE34-E64A-E2D7-1BEC-F8BF391589E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480745" y="-14732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070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E89E1FC-CFB5-C9D5-35AD-BB213E8F9A69}"/>
              </a:ext>
            </a:extLst>
          </p:cNvPr>
          <p:cNvSpPr txBox="1"/>
          <p:nvPr/>
        </p:nvSpPr>
        <p:spPr>
          <a:xfrm>
            <a:off x="2614863" y="2413337"/>
            <a:ext cx="6962273" cy="1015663"/>
          </a:xfrm>
          <a:prstGeom prst="rect">
            <a:avLst/>
          </a:prstGeom>
          <a:noFill/>
        </p:spPr>
        <p:txBody>
          <a:bodyPr wrap="square" rtlCol="0">
            <a:spAutoFit/>
          </a:bodyPr>
          <a:lstStyle/>
          <a:p>
            <a:pPr algn="ctr"/>
            <a:r>
              <a:rPr lang="en-US" sz="6000" b="1">
                <a:solidFill>
                  <a:srgbClr val="FF0000"/>
                </a:solidFill>
              </a:rPr>
              <a:t>XEM RỐI BÓNG</a:t>
            </a:r>
          </a:p>
        </p:txBody>
      </p:sp>
      <p:pic>
        <p:nvPicPr>
          <p:cNvPr id="3" name="nhac ke chuyen">
            <a:hlinkClick r:id="" action="ppaction://media"/>
            <a:extLst>
              <a:ext uri="{FF2B5EF4-FFF2-40B4-BE49-F238E27FC236}">
                <a16:creationId xmlns:a16="http://schemas.microsoft.com/office/drawing/2014/main" id="{58915330-760D-1804-0933-5E47CEF9E0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9086" y="3849915"/>
            <a:ext cx="609600" cy="609600"/>
          </a:xfrm>
          <a:prstGeom prst="rect">
            <a:avLst/>
          </a:prstGeom>
        </p:spPr>
      </p:pic>
    </p:spTree>
    <p:extLst>
      <p:ext uri="{BB962C8B-B14F-4D97-AF65-F5344CB8AC3E}">
        <p14:creationId xmlns:p14="http://schemas.microsoft.com/office/powerpoint/2010/main" val="14990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2000" cy="6858000"/>
          </a:xfrm>
        </p:spPr>
      </p:pic>
      <p:sp>
        <p:nvSpPr>
          <p:cNvPr id="4" name="Star: 16 Points 3"/>
          <p:cNvSpPr/>
          <p:nvPr/>
        </p:nvSpPr>
        <p:spPr>
          <a:xfrm>
            <a:off x="1871662" y="142875"/>
            <a:ext cx="8448675" cy="4962525"/>
          </a:xfrm>
          <a:prstGeom prst="star1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lần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8" name="Ngõ 638 Đường Ngô Gia Tự 20">
            <a:hlinkClick r:id="" action="ppaction://media"/>
          </p:cNvPr>
          <p:cNvPicPr>
            <a:picLocks noChangeAspect="1"/>
          </p:cNvPicPr>
          <p:nvPr>
            <a:audioFile r:link="rId1"/>
            <p:extLst>
              <p:ext uri="{DAA4B4D4-6D71-4841-9C94-3DE7FCFB9230}">
                <p14:media xmlns:p14="http://schemas.microsoft.com/office/powerpoint/2010/main" r:embed="rId2">
                  <p14:trim st="14181"/>
                </p14:media>
              </p:ext>
            </p:extLst>
          </p:nvPr>
        </p:nvPicPr>
        <p:blipFill>
          <a:blip r:embed="rId5"/>
          <a:stretch>
            <a:fillRect/>
          </a:stretch>
        </p:blipFill>
        <p:spPr>
          <a:xfrm>
            <a:off x="11704635" y="0"/>
            <a:ext cx="487363" cy="487363"/>
          </a:xfrm>
          <a:prstGeom prst="rect">
            <a:avLst/>
          </a:prstGeom>
        </p:spPr>
      </p:pic>
    </p:spTree>
    <p:extLst>
      <p:ext uri="{BB962C8B-B14F-4D97-AF65-F5344CB8AC3E}">
        <p14:creationId xmlns:p14="http://schemas.microsoft.com/office/powerpoint/2010/main" val="22670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3" fill="hold"/>
                                        <p:tgtEl>
                                          <p:spTgt spid="8"/>
                                        </p:tgtEl>
                                      </p:cBhvr>
                                    </p:cmd>
                                  </p:childTnLst>
                                </p:cTn>
                              </p:par>
                              <p:par>
                                <p:cTn id="7" presetID="3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500" fill="hold"/>
                                        <p:tgtEl>
                                          <p:spTgt spid="4"/>
                                        </p:tgtEl>
                                        <p:attrNameLst>
                                          <p:attrName>ppt_w</p:attrName>
                                        </p:attrNameLst>
                                      </p:cBhvr>
                                      <p:tavLst>
                                        <p:tav tm="0">
                                          <p:val>
                                            <p:fltVal val="0"/>
                                          </p:val>
                                        </p:tav>
                                        <p:tav tm="100000">
                                          <p:val>
                                            <p:strVal val="#ppt_w"/>
                                          </p:val>
                                        </p:tav>
                                      </p:tavLst>
                                    </p:anim>
                                    <p:anim calcmode="lin" valueType="num">
                                      <p:cBhvr>
                                        <p:cTn id="10" dur="1500" fill="hold"/>
                                        <p:tgtEl>
                                          <p:spTgt spid="4"/>
                                        </p:tgtEl>
                                        <p:attrNameLst>
                                          <p:attrName>ppt_h</p:attrName>
                                        </p:attrNameLst>
                                      </p:cBhvr>
                                      <p:tavLst>
                                        <p:tav tm="0">
                                          <p:val>
                                            <p:fltVal val="0"/>
                                          </p:val>
                                        </p:tav>
                                        <p:tav tm="100000">
                                          <p:val>
                                            <p:strVal val="#ppt_h"/>
                                          </p:val>
                                        </p:tav>
                                      </p:tavLst>
                                    </p:anim>
                                    <p:anim calcmode="lin" valueType="num">
                                      <p:cBhvr>
                                        <p:cTn id="11" dur="1500" fill="hold"/>
                                        <p:tgtEl>
                                          <p:spTgt spid="4"/>
                                        </p:tgtEl>
                                        <p:attrNameLst>
                                          <p:attrName>style.rotation</p:attrName>
                                        </p:attrNameLst>
                                      </p:cBhvr>
                                      <p:tavLst>
                                        <p:tav tm="0">
                                          <p:val>
                                            <p:fltVal val="90"/>
                                          </p:val>
                                        </p:tav>
                                        <p:tav tm="100000">
                                          <p:val>
                                            <p:fltVal val="0"/>
                                          </p:val>
                                        </p:tav>
                                      </p:tavLst>
                                    </p:anim>
                                    <p:animEffect transition="in" filter="fad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6FB44FC7-518B-4DF5-9CF8-2C765380BB1D}"/>
              </a:ext>
            </a:extLst>
          </p:cNvPr>
          <p:cNvPicPr>
            <a:picLocks noChangeAspect="1"/>
          </p:cNvPicPr>
          <p:nvPr/>
        </p:nvPicPr>
        <p:blipFill rotWithShape="1">
          <a:blip r:embed="rId2"/>
          <a:srcRect l="14321" t="1" r="5258" b="1"/>
          <a:stretch/>
        </p:blipFill>
        <p:spPr>
          <a:xfrm>
            <a:off x="0" y="10"/>
            <a:ext cx="12192000" cy="6857990"/>
          </a:xfrm>
          <a:prstGeom prst="rect">
            <a:avLst/>
          </a:prstGeom>
        </p:spPr>
      </p:pic>
      <p:graphicFrame>
        <p:nvGraphicFramePr>
          <p:cNvPr id="11" name="Bảng 10">
            <a:extLst>
              <a:ext uri="{FF2B5EF4-FFF2-40B4-BE49-F238E27FC236}">
                <a16:creationId xmlns:a16="http://schemas.microsoft.com/office/drawing/2014/main" id="{8DF2ADE6-7628-46DF-8E0E-9B1DD7741D36}"/>
              </a:ext>
            </a:extLst>
          </p:cNvPr>
          <p:cNvGraphicFramePr>
            <a:graphicFrameLocks noGrp="1"/>
          </p:cNvGraphicFramePr>
          <p:nvPr>
            <p:extLst>
              <p:ext uri="{D42A27DB-BD31-4B8C-83A1-F6EECF244321}">
                <p14:modId xmlns:p14="http://schemas.microsoft.com/office/powerpoint/2010/main" val="568699203"/>
              </p:ext>
            </p:extLst>
          </p:nvPr>
        </p:nvGraphicFramePr>
        <p:xfrm>
          <a:off x="2036921" y="2144106"/>
          <a:ext cx="7029307" cy="3752197"/>
        </p:xfrm>
        <a:graphic>
          <a:graphicData uri="http://schemas.openxmlformats.org/drawingml/2006/table">
            <a:tbl>
              <a:tblPr firstRow="1" firstCol="1" bandRow="1">
                <a:tableStyleId>{5C22544A-7EE6-4342-B048-85BDC9FD1C3A}</a:tableStyleId>
              </a:tblPr>
              <a:tblGrid>
                <a:gridCol w="7029307">
                  <a:extLst>
                    <a:ext uri="{9D8B030D-6E8A-4147-A177-3AD203B41FA5}">
                      <a16:colId xmlns:a16="http://schemas.microsoft.com/office/drawing/2014/main" val="2561831965"/>
                    </a:ext>
                  </a:extLst>
                </a:gridCol>
              </a:tblGrid>
              <a:tr h="3752197">
                <a:tc>
                  <a:txBody>
                    <a:bodyPr/>
                    <a:lstStyle/>
                    <a:p>
                      <a:r>
                        <a:rPr lang="pt-BR" sz="4000" b="1" u="sng">
                          <a:solidFill>
                            <a:srgbClr val="C00000"/>
                          </a:solidFill>
                          <a:effectLst/>
                          <a:latin typeface="Roboto" panose="02000000000000000000" pitchFamily="2" charset="0"/>
                          <a:ea typeface="Roboto" panose="02000000000000000000" pitchFamily="2" charset="0"/>
                          <a:cs typeface="Roboto" panose="02000000000000000000" pitchFamily="2" charset="0"/>
                        </a:rPr>
                        <a:t>Ổn định tổ chức</a:t>
                      </a:r>
                      <a:r>
                        <a:rPr lang="pt-BR" sz="2800" b="1">
                          <a:solidFill>
                            <a:srgbClr val="C00000"/>
                          </a:solidFill>
                          <a:effectLst/>
                          <a:latin typeface="Roboto" panose="02000000000000000000" pitchFamily="2" charset="0"/>
                          <a:ea typeface="Roboto" panose="02000000000000000000" pitchFamily="2" charset="0"/>
                          <a:cs typeface="Roboto" panose="02000000000000000000" pitchFamily="2" charset="0"/>
                        </a:rPr>
                        <a:t>:</a:t>
                      </a:r>
                      <a:r>
                        <a:rPr lang="pt-BR" sz="3200" b="1">
                          <a:solidFill>
                            <a:srgbClr val="C00000"/>
                          </a:solidFill>
                          <a:effectLst/>
                          <a:latin typeface="Roboto" panose="02000000000000000000" pitchFamily="2" charset="0"/>
                          <a:ea typeface="Roboto" panose="02000000000000000000" pitchFamily="2" charset="0"/>
                          <a:cs typeface="Roboto" panose="02000000000000000000" pitchFamily="2" charset="0"/>
                        </a:rPr>
                        <a:t> </a:t>
                      </a:r>
                    </a:p>
                    <a:p>
                      <a:endParaRPr lang="pt-BR" sz="2000" b="1">
                        <a:solidFill>
                          <a:schemeClr val="accent1">
                            <a:lumMod val="75000"/>
                          </a:schemeClr>
                        </a:solidFill>
                        <a:effectLst/>
                        <a:latin typeface="Roboto" panose="02000000000000000000" pitchFamily="2" charset="0"/>
                        <a:ea typeface="Roboto" panose="02000000000000000000" pitchFamily="2" charset="0"/>
                        <a:cs typeface="Roboto" panose="02000000000000000000" pitchFamily="2" charset="0"/>
                      </a:endParaRPr>
                    </a:p>
                    <a:p>
                      <a:pPr marL="571500" indent="-571500">
                        <a:buFontTx/>
                        <a:buChar char="-"/>
                      </a:pPr>
                      <a:r>
                        <a:rPr lang="en-US" sz="3600" b="1" kern="1200">
                          <a:solidFill>
                            <a:schemeClr val="accent1">
                              <a:lumMod val="75000"/>
                            </a:schemeClr>
                          </a:solidFill>
                          <a:effectLst/>
                          <a:latin typeface="+mn-lt"/>
                          <a:ea typeface="+mn-ea"/>
                          <a:cs typeface="+mn-cs"/>
                        </a:rPr>
                        <a:t>Cô và trẻ cùng nhau hát bài hát</a:t>
                      </a:r>
                    </a:p>
                    <a:p>
                      <a:pPr marL="0" indent="0" algn="ctr">
                        <a:buFontTx/>
                        <a:buNone/>
                      </a:pPr>
                      <a:r>
                        <a:rPr lang="en-US" sz="3600" b="1" kern="1200">
                          <a:solidFill>
                            <a:schemeClr val="accent1">
                              <a:lumMod val="75000"/>
                            </a:schemeClr>
                          </a:solidFill>
                          <a:effectLst/>
                          <a:latin typeface="+mn-lt"/>
                          <a:ea typeface="+mn-ea"/>
                          <a:cs typeface="+mn-cs"/>
                        </a:rPr>
                        <a:t> “Ta đi vào rừng xanh”</a:t>
                      </a:r>
                    </a:p>
                  </a:txBody>
                  <a:tcPr marL="52412" marR="52412" marT="0" marB="0">
                    <a:solidFill>
                      <a:srgbClr val="FFEDE3"/>
                    </a:solid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317224644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6FB44FC7-518B-4DF5-9CF8-2C765380BB1D}"/>
              </a:ext>
            </a:extLst>
          </p:cNvPr>
          <p:cNvPicPr>
            <a:picLocks noChangeAspect="1"/>
          </p:cNvPicPr>
          <p:nvPr/>
        </p:nvPicPr>
        <p:blipFill rotWithShape="1">
          <a:blip r:embed="rId2"/>
          <a:srcRect l="14321" t="1" r="5258" b="1"/>
          <a:stretch/>
        </p:blipFill>
        <p:spPr>
          <a:xfrm>
            <a:off x="0" y="10"/>
            <a:ext cx="12192000" cy="6857990"/>
          </a:xfrm>
          <a:prstGeom prst="rect">
            <a:avLst/>
          </a:prstGeom>
        </p:spPr>
      </p:pic>
      <p:graphicFrame>
        <p:nvGraphicFramePr>
          <p:cNvPr id="11" name="Bảng 10">
            <a:extLst>
              <a:ext uri="{FF2B5EF4-FFF2-40B4-BE49-F238E27FC236}">
                <a16:creationId xmlns:a16="http://schemas.microsoft.com/office/drawing/2014/main" id="{8DF2ADE6-7628-46DF-8E0E-9B1DD7741D36}"/>
              </a:ext>
            </a:extLst>
          </p:cNvPr>
          <p:cNvGraphicFramePr>
            <a:graphicFrameLocks noGrp="1"/>
          </p:cNvGraphicFramePr>
          <p:nvPr>
            <p:extLst>
              <p:ext uri="{D42A27DB-BD31-4B8C-83A1-F6EECF244321}">
                <p14:modId xmlns:p14="http://schemas.microsoft.com/office/powerpoint/2010/main" val="1907350315"/>
              </p:ext>
            </p:extLst>
          </p:nvPr>
        </p:nvGraphicFramePr>
        <p:xfrm>
          <a:off x="2049517" y="2349058"/>
          <a:ext cx="7283669" cy="1842598"/>
        </p:xfrm>
        <a:graphic>
          <a:graphicData uri="http://schemas.openxmlformats.org/drawingml/2006/table">
            <a:tbl>
              <a:tblPr firstRow="1" firstCol="1" bandRow="1">
                <a:tableStyleId>{5C22544A-7EE6-4342-B048-85BDC9FD1C3A}</a:tableStyleId>
              </a:tblPr>
              <a:tblGrid>
                <a:gridCol w="7283669">
                  <a:extLst>
                    <a:ext uri="{9D8B030D-6E8A-4147-A177-3AD203B41FA5}">
                      <a16:colId xmlns:a16="http://schemas.microsoft.com/office/drawing/2014/main" val="2561831965"/>
                    </a:ext>
                  </a:extLst>
                </a:gridCol>
              </a:tblGrid>
              <a:tr h="1842598">
                <a:tc>
                  <a:txBody>
                    <a:bodyPr/>
                    <a:lstStyle/>
                    <a:p>
                      <a:pPr marL="0" marR="0" indent="0" algn="ctr">
                        <a:spcBef>
                          <a:spcPts val="0"/>
                        </a:spcBef>
                        <a:spcAft>
                          <a:spcPts val="0"/>
                        </a:spcAft>
                        <a:buNone/>
                      </a:pPr>
                      <a:r>
                        <a:rPr lang="pt-BR" sz="3600" b="1" u="sng">
                          <a:solidFill>
                            <a:srgbClr val="0B6413"/>
                          </a:solidFill>
                          <a:effectLst/>
                          <a:latin typeface="Roboto" panose="02000000000000000000" pitchFamily="2" charset="0"/>
                          <a:ea typeface="Roboto" panose="02000000000000000000" pitchFamily="2" charset="0"/>
                          <a:cs typeface="Roboto" panose="02000000000000000000" pitchFamily="2" charset="0"/>
                        </a:rPr>
                        <a:t>2. Phương pháp hình thức tổ chức</a:t>
                      </a:r>
                      <a:endParaRPr lang="pt-BR" sz="3600" b="1">
                        <a:solidFill>
                          <a:srgbClr val="0B6413"/>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endParaRPr lang="pt-BR" sz="1200" b="0">
                        <a:solidFill>
                          <a:srgbClr val="0B6413"/>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pt-BR" sz="3600" b="0">
                          <a:solidFill>
                            <a:srgbClr val="0B6413"/>
                          </a:solidFill>
                          <a:effectLst/>
                          <a:latin typeface="Roboto" panose="02000000000000000000" pitchFamily="2" charset="0"/>
                          <a:ea typeface="Roboto" panose="02000000000000000000" pitchFamily="2" charset="0"/>
                          <a:cs typeface="Roboto" panose="02000000000000000000" pitchFamily="2" charset="0"/>
                        </a:rPr>
                        <a:t>a. Cô kể chuyện cho trẻ nghe.</a:t>
                      </a:r>
                    </a:p>
                  </a:txBody>
                  <a:tcPr marL="52412" marR="52412" marT="0" marB="0">
                    <a:solidFill>
                      <a:srgbClr val="FFEDE3"/>
                    </a:solid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405961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c ke chuyen">
            <a:hlinkClick r:id="" action="ppaction://media"/>
            <a:extLst>
              <a:ext uri="{FF2B5EF4-FFF2-40B4-BE49-F238E27FC236}">
                <a16:creationId xmlns:a16="http://schemas.microsoft.com/office/drawing/2014/main" id="{765206CB-1760-52A9-208D-FECF50CC65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6400" y="758018"/>
            <a:ext cx="609600" cy="609600"/>
          </a:xfrm>
          <a:prstGeom prst="rect">
            <a:avLst/>
          </a:prstGeom>
        </p:spPr>
      </p:pic>
      <p:sp>
        <p:nvSpPr>
          <p:cNvPr id="3" name="Hộp Văn bản 2">
            <a:extLst>
              <a:ext uri="{FF2B5EF4-FFF2-40B4-BE49-F238E27FC236}">
                <a16:creationId xmlns:a16="http://schemas.microsoft.com/office/drawing/2014/main" id="{6DED119A-85C7-B498-5655-98C15DCAE6BB}"/>
              </a:ext>
            </a:extLst>
          </p:cNvPr>
          <p:cNvSpPr txBox="1"/>
          <p:nvPr/>
        </p:nvSpPr>
        <p:spPr>
          <a:xfrm>
            <a:off x="7808686" y="801208"/>
            <a:ext cx="2699657" cy="523220"/>
          </a:xfrm>
          <a:prstGeom prst="rect">
            <a:avLst/>
          </a:prstGeom>
          <a:noFill/>
        </p:spPr>
        <p:txBody>
          <a:bodyPr wrap="square" rtlCol="0">
            <a:spAutoFit/>
          </a:bodyPr>
          <a:lstStyle/>
          <a:p>
            <a:r>
              <a:rPr lang="en-US" sz="2800" b="1">
                <a:solidFill>
                  <a:srgbClr val="FF0000"/>
                </a:solidFill>
              </a:rPr>
              <a:t>Nhạc kể chuyện</a:t>
            </a:r>
          </a:p>
        </p:txBody>
      </p:sp>
    </p:spTree>
    <p:extLst>
      <p:ext uri="{BB962C8B-B14F-4D97-AF65-F5344CB8AC3E}">
        <p14:creationId xmlns:p14="http://schemas.microsoft.com/office/powerpoint/2010/main" val="364854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ất Hay: Hướng dẫn cách vẽ tranh phong cảnh quê hương đơn giản mà đẹp">
            <a:extLst>
              <a:ext uri="{FF2B5EF4-FFF2-40B4-BE49-F238E27FC236}">
                <a16:creationId xmlns:a16="http://schemas.microsoft.com/office/drawing/2014/main" id="{4F8AD936-44FD-E779-A8EA-33C74F0004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chattige Cartoon Slak Geïsoleerd Op Een Witte Achtergrond Royalty Vrije  SVG, Cliparts, Vectoren, En Stock Illustratie. Image 106564961.">
            <a:extLst>
              <a:ext uri="{FF2B5EF4-FFF2-40B4-BE49-F238E27FC236}">
                <a16:creationId xmlns:a16="http://schemas.microsoft.com/office/drawing/2014/main" id="{4804F567-8E4B-1700-002B-E7A47DA732F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944" y="4327400"/>
            <a:ext cx="3419310" cy="2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A019A88-F9ED-7D23-8B32-8DF0EB321DB4}"/>
              </a:ext>
            </a:extLst>
          </p:cNvPr>
          <p:cNvPicPr>
            <a:picLocks noChangeAspect="1" noChangeArrowheads="1"/>
          </p:cNvPicPr>
          <p:nvPr/>
        </p:nvPicPr>
        <p:blipFill rotWithShape="1">
          <a:blip r:embed="rId6">
            <a:clrChange>
              <a:clrFrom>
                <a:srgbClr val="F4F4F4"/>
              </a:clrFrom>
              <a:clrTo>
                <a:srgbClr val="F4F4F4">
                  <a:alpha val="0"/>
                </a:srgbClr>
              </a:clrTo>
            </a:clrChange>
            <a:extLst>
              <a:ext uri="{28A0092B-C50C-407E-A947-70E740481C1C}">
                <a14:useLocalDpi xmlns:a14="http://schemas.microsoft.com/office/drawing/2010/main" val="0"/>
              </a:ext>
            </a:extLst>
          </a:blip>
          <a:srcRect l="1750" t="13750" r="2750" b="16000"/>
          <a:stretch/>
        </p:blipFill>
        <p:spPr bwMode="auto">
          <a:xfrm rot="586434">
            <a:off x="8671438" y="4617401"/>
            <a:ext cx="3054237" cy="22467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C942016E-A792-BEC4-F63D-7E48F66AACB2}"/>
              </a:ext>
            </a:extLst>
          </p:cNvPr>
          <p:cNvGrpSpPr/>
          <p:nvPr/>
        </p:nvGrpSpPr>
        <p:grpSpPr>
          <a:xfrm>
            <a:off x="-729083" y="-663708"/>
            <a:ext cx="5226802" cy="5203895"/>
            <a:chOff x="-803320" y="-1065491"/>
            <a:chExt cx="5226802" cy="5203895"/>
          </a:xfrm>
        </p:grpSpPr>
        <p:pic>
          <p:nvPicPr>
            <p:cNvPr id="13" name="Picture 6" descr="Gambar Daun Stroberi, Lukisan Tangan, Ilustrasi, Bahan PNG Transparan  Clipart dan File PSD untuk Unduh Gratis">
              <a:extLst>
                <a:ext uri="{FF2B5EF4-FFF2-40B4-BE49-F238E27FC236}">
                  <a16:creationId xmlns:a16="http://schemas.microsoft.com/office/drawing/2014/main" id="{B3318422-E7B1-1343-3936-DD24BBD414F7}"/>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ambar Daun Stroberi, Lukisan Tangan, Ilustrasi, Bahan PNG Transparan  Clipart dan File PSD untuk Unduh Gratis">
              <a:extLst>
                <a:ext uri="{FF2B5EF4-FFF2-40B4-BE49-F238E27FC236}">
                  <a16:creationId xmlns:a16="http://schemas.microsoft.com/office/drawing/2014/main" id="{2EC6D5C5-E910-3039-4260-7C2FF31E2E36}"/>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ambar Daun Stroberi, Lukisan Tangan, Ilustrasi, Bahan PNG Transparan  Clipart dan File PSD untuk Unduh Gratis">
              <a:extLst>
                <a:ext uri="{FF2B5EF4-FFF2-40B4-BE49-F238E27FC236}">
                  <a16:creationId xmlns:a16="http://schemas.microsoft.com/office/drawing/2014/main" id="{6A6E2307-397E-72A5-24B5-643D30D47E7A}"/>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CBD765CB-D8CC-773C-8919-5F0E5022144C}"/>
                </a:ext>
              </a:extLst>
            </p:cNvPr>
            <p:cNvPicPr>
              <a:picLocks noChangeAspect="1" noChangeArrowheads="1"/>
            </p:cNvPicPr>
            <p:nvPr/>
          </p:nvPicPr>
          <p:blipFill rotWithShape="1">
            <a:blip r:embed="rId8">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288937" y="945904"/>
              <a:ext cx="2423887" cy="16803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Hộp Văn bản 16">
            <a:extLst>
              <a:ext uri="{FF2B5EF4-FFF2-40B4-BE49-F238E27FC236}">
                <a16:creationId xmlns:a16="http://schemas.microsoft.com/office/drawing/2014/main" id="{167AD652-3781-131B-5569-B63C05BE6B29}"/>
              </a:ext>
            </a:extLst>
          </p:cNvPr>
          <p:cNvSpPr txBox="1"/>
          <p:nvPr/>
        </p:nvSpPr>
        <p:spPr>
          <a:xfrm>
            <a:off x="1683463" y="664257"/>
            <a:ext cx="9031706" cy="769441"/>
          </a:xfrm>
          <a:prstGeom prst="rect">
            <a:avLst/>
          </a:prstGeom>
          <a:solidFill>
            <a:srgbClr val="D3CFC3"/>
          </a:solidFill>
        </p:spPr>
        <p:txBody>
          <a:bodyPr wrap="square" rtlCol="0">
            <a:spAutoFit/>
          </a:bodyPr>
          <a:lstStyle/>
          <a:p>
            <a:r>
              <a:rPr lang="en-US" sz="4400" b="1">
                <a:solidFill>
                  <a:srgbClr val="FF0000"/>
                </a:solidFill>
                <a:latin typeface="#9Slide03 Montserrat ExtraBold" panose="00000900000000000000" pitchFamily="2" charset="0"/>
              </a:rPr>
              <a:t>TRUYỆN: NHỮNG CHIẾC ÁO ẤM</a:t>
            </a:r>
          </a:p>
        </p:txBody>
      </p:sp>
      <p:pic>
        <p:nvPicPr>
          <p:cNvPr id="18"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CBA72D3D-A703-1700-CEF4-791551414BD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a:off x="2448350" y="1625702"/>
            <a:ext cx="3813322" cy="306819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Nhóm 20">
            <a:extLst>
              <a:ext uri="{FF2B5EF4-FFF2-40B4-BE49-F238E27FC236}">
                <a16:creationId xmlns:a16="http://schemas.microsoft.com/office/drawing/2014/main" id="{21EA70C4-CADB-4BA1-2BA0-2CD338F1F763}"/>
              </a:ext>
            </a:extLst>
          </p:cNvPr>
          <p:cNvGrpSpPr/>
          <p:nvPr/>
        </p:nvGrpSpPr>
        <p:grpSpPr>
          <a:xfrm>
            <a:off x="5865896" y="2187840"/>
            <a:ext cx="2021307" cy="4692307"/>
            <a:chOff x="2582778" y="0"/>
            <a:chExt cx="2926508" cy="6888972"/>
          </a:xfrm>
        </p:grpSpPr>
        <p:pic>
          <p:nvPicPr>
            <p:cNvPr id="22" name="Picture 4" descr="Bộ hình ảnh con thỏ hoạt hình dễ thương, đẹp và hiếm">
              <a:extLst>
                <a:ext uri="{FF2B5EF4-FFF2-40B4-BE49-F238E27FC236}">
                  <a16:creationId xmlns:a16="http://schemas.microsoft.com/office/drawing/2014/main" id="{5B039930-E394-F2AA-1AC8-39454BF0F85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F0D3838D-23F8-01E4-50F4-88CD1B401682}"/>
                </a:ext>
              </a:extLst>
            </p:cNvPr>
            <p:cNvGrpSpPr/>
            <p:nvPr/>
          </p:nvGrpSpPr>
          <p:grpSpPr>
            <a:xfrm>
              <a:off x="2582778" y="3911686"/>
              <a:ext cx="2685875" cy="2291176"/>
              <a:chOff x="2622498" y="4071236"/>
              <a:chExt cx="2685875" cy="2291176"/>
            </a:xfrm>
          </p:grpSpPr>
          <p:pic>
            <p:nvPicPr>
              <p:cNvPr id="24" name="Picture 10" descr="Áo khoác lông cừu trẻ em (dư sl như phân loại)">
                <a:extLst>
                  <a:ext uri="{FF2B5EF4-FFF2-40B4-BE49-F238E27FC236}">
                    <a16:creationId xmlns:a16="http://schemas.microsoft.com/office/drawing/2014/main" id="{E4F8A9A0-635E-188A-502D-6DEF340BC48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Bộ hình ảnh con thỏ hoạt hình dễ thương, đẹp và hiếm">
                <a:extLst>
                  <a:ext uri="{FF2B5EF4-FFF2-40B4-BE49-F238E27FC236}">
                    <a16:creationId xmlns:a16="http://schemas.microsoft.com/office/drawing/2014/main" id="{7B6A9583-14BF-52EC-3F25-5807C5697DB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ộ hình ảnh con thỏ hoạt hình dễ thương, đẹp và hiếm">
                <a:extLst>
                  <a:ext uri="{FF2B5EF4-FFF2-40B4-BE49-F238E27FC236}">
                    <a16:creationId xmlns:a16="http://schemas.microsoft.com/office/drawing/2014/main" id="{DC452B75-EC6D-D3EB-881F-D6C63F661A5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Nút Hành động: Tiến hoặc Tiếp theo 26">
            <a:hlinkClick r:id="" action="ppaction://hlinkshowjump?jump=nextslide" highlightClick="1"/>
            <a:extLst>
              <a:ext uri="{FF2B5EF4-FFF2-40B4-BE49-F238E27FC236}">
                <a16:creationId xmlns:a16="http://schemas.microsoft.com/office/drawing/2014/main" id="{708771F8-5B00-E668-D75B-77B66A4E8146}"/>
              </a:ext>
            </a:extLst>
          </p:cNvPr>
          <p:cNvSpPr/>
          <p:nvPr/>
        </p:nvSpPr>
        <p:spPr>
          <a:xfrm>
            <a:off x="11563778" y="6297514"/>
            <a:ext cx="547770" cy="52978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nhac ke chuyen">
            <a:hlinkClick r:id="" action="ppaction://media"/>
            <a:extLst>
              <a:ext uri="{FF2B5EF4-FFF2-40B4-BE49-F238E27FC236}">
                <a16:creationId xmlns:a16="http://schemas.microsoft.com/office/drawing/2014/main" id="{87452FFB-369B-7A5E-C9E1-76596EF2889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172776" y="-125092"/>
            <a:ext cx="609600" cy="609600"/>
          </a:xfrm>
          <a:prstGeom prst="rect">
            <a:avLst/>
          </a:prstGeom>
        </p:spPr>
      </p:pic>
      <p:pic>
        <p:nvPicPr>
          <p:cNvPr id="2" name="Picture 2" descr="Họ Rồng rộc – Wikipedia tiếng Việt">
            <a:extLst>
              <a:ext uri="{FF2B5EF4-FFF2-40B4-BE49-F238E27FC236}">
                <a16:creationId xmlns:a16="http://schemas.microsoft.com/office/drawing/2014/main" id="{D92EACC0-0568-7FF0-0AC5-8BE1A5210B9F}"/>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766101" flipH="1">
            <a:off x="59327" y="-207959"/>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15279"/>
      </p:ext>
    </p:extLst>
  </p:cSld>
  <p:clrMapOvr>
    <a:masterClrMapping/>
  </p:clrMapOvr>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307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28"/>
                                        </p:tgtEl>
                                      </p:cBhvr>
                                    </p:cmd>
                                  </p:childTnLst>
                                </p:cTn>
                              </p:par>
                            </p:childTnLst>
                          </p:cTn>
                        </p:par>
                      </p:childTnLst>
                    </p:cTn>
                  </p:par>
                </p:childTnLst>
              </p:cTn>
              <p:nextCondLst>
                <p:cond evt="onClick" delay="0">
                  <p:tgtEl>
                    <p:spTgt spid="307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2951615" y="3577867"/>
            <a:ext cx="2289210" cy="3258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53153" y="4654120"/>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7769823" y="5536755"/>
            <a:ext cx="745453" cy="1039623"/>
          </a:xfrm>
          <a:prstGeom prst="rect">
            <a:avLst/>
          </a:prstGeom>
          <a:noFill/>
          <a:extLst>
            <a:ext uri="{909E8E84-426E-40DD-AFC4-6F175D3DCCD1}">
              <a14:hiddenFill xmlns:a14="http://schemas.microsoft.com/office/drawing/2010/main">
                <a:solidFill>
                  <a:srgbClr val="FFFFFF"/>
                </a:solidFill>
              </a14:hiddenFill>
            </a:ext>
          </a:extLst>
        </p:spPr>
      </p:pic>
      <p:sp>
        <p:nvSpPr>
          <p:cNvPr id="5" name="Nút Hành động: Tiến hoặc Tiếp theo 4">
            <a:hlinkClick r:id="" action="ppaction://hlinkshowjump?jump=nextslide" highlightClick="1"/>
            <a:extLst>
              <a:ext uri="{FF2B5EF4-FFF2-40B4-BE49-F238E27FC236}">
                <a16:creationId xmlns:a16="http://schemas.microsoft.com/office/drawing/2014/main" id="{09F72438-EC80-86C3-067A-770D53526FFE}"/>
              </a:ext>
            </a:extLst>
          </p:cNvPr>
          <p:cNvSpPr/>
          <p:nvPr/>
        </p:nvSpPr>
        <p:spPr>
          <a:xfrm>
            <a:off x="11614484" y="6208294"/>
            <a:ext cx="577516" cy="6201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2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4733757" y="3429000"/>
            <a:ext cx="2289210" cy="32584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FF928129-C4A5-4EDE-A715-CA24942650FF}"/>
              </a:ext>
            </a:extLst>
          </p:cNvPr>
          <p:cNvGrpSpPr/>
          <p:nvPr/>
        </p:nvGrpSpPr>
        <p:grpSpPr>
          <a:xfrm>
            <a:off x="353924" y="4516886"/>
            <a:ext cx="3633299" cy="2165878"/>
            <a:chOff x="353924" y="4516886"/>
            <a:chExt cx="3633299" cy="2165878"/>
          </a:xfrm>
        </p:grpSpPr>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353924" y="4516886"/>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Aguja De Coser, Cornhole, Bordado imagen png - imagen transparente descarga  gratuita">
              <a:extLst>
                <a:ext uri="{FF2B5EF4-FFF2-40B4-BE49-F238E27FC236}">
                  <a16:creationId xmlns:a16="http://schemas.microsoft.com/office/drawing/2014/main" id="{5772C9A7-A92C-4796-F369-9249FFF18DA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750" b="90313" l="28462" r="35385">
                          <a14:foregroundMark x1="31923" y1="35000" x2="31923" y2="35000"/>
                          <a14:foregroundMark x1="29231" y1="28438" x2="34615" y2="85313"/>
                          <a14:foregroundMark x1="34615" y1="85313" x2="35385" y2="86250"/>
                          <a14:foregroundMark x1="29231" y1="8750" x2="29231" y2="8750"/>
                        </a14:backgroundRemoval>
                      </a14:imgEffect>
                    </a14:imgLayer>
                  </a14:imgProps>
                </a:ext>
                <a:ext uri="{28A0092B-C50C-407E-A947-70E740481C1C}">
                  <a14:useLocalDpi xmlns:a14="http://schemas.microsoft.com/office/drawing/2010/main" val="0"/>
                </a:ext>
              </a:extLst>
            </a:blip>
            <a:srcRect l="27929" t="4187" r="63465"/>
            <a:stretch/>
          </p:blipFill>
          <p:spPr bwMode="auto">
            <a:xfrm rot="13700955" flipH="1">
              <a:off x="3065981" y="5168993"/>
              <a:ext cx="125207" cy="1717276"/>
            </a:xfrm>
            <a:prstGeom prst="rect">
              <a:avLst/>
            </a:prstGeom>
            <a:noFill/>
            <a:ln>
              <a:noFill/>
            </a:ln>
            <a:extLst>
              <a:ext uri="{53640926-AAD7-44D8-BBD7-CCE9431645EC}">
                <a14:shadowObscured xmlns:a14="http://schemas.microsoft.com/office/drawing/2010/main"/>
              </a:ext>
            </a:extLst>
          </p:spPr>
        </p:pic>
      </p:grpSp>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989699" y="5431343"/>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9" name="Nút Hành động: Tiến hoặc Tiếp theo 8">
            <a:hlinkClick r:id="" action="ppaction://hlinkshowjump?jump=nextslide" highlightClick="1"/>
            <a:extLst>
              <a:ext uri="{FF2B5EF4-FFF2-40B4-BE49-F238E27FC236}">
                <a16:creationId xmlns:a16="http://schemas.microsoft.com/office/drawing/2014/main" id="{A6BD1944-FF93-F6A6-88B1-E21C46DD91D5}"/>
              </a:ext>
            </a:extLst>
          </p:cNvPr>
          <p:cNvSpPr/>
          <p:nvPr/>
        </p:nvSpPr>
        <p:spPr>
          <a:xfrm>
            <a:off x="11597552" y="6224326"/>
            <a:ext cx="594448" cy="5293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8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361</Words>
  <Application>Microsoft Office PowerPoint</Application>
  <PresentationFormat>Màn hình rộng</PresentationFormat>
  <Paragraphs>40</Paragraphs>
  <Slides>32</Slides>
  <Notes>0</Notes>
  <HiddenSlides>0</HiddenSlides>
  <MMClips>5</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32</vt:i4>
      </vt:variant>
    </vt:vector>
  </HeadingPairs>
  <TitlesOfParts>
    <vt:vector size="40" baseType="lpstr">
      <vt:lpstr>#9Slide03 Montserrat ExtraBold</vt:lpstr>
      <vt:lpstr>Arial</vt:lpstr>
      <vt:lpstr>Calibri</vt:lpstr>
      <vt:lpstr>Calibri Light</vt:lpstr>
      <vt:lpstr>Garamond</vt:lpstr>
      <vt:lpstr>Roboto</vt:lpstr>
      <vt:lpstr>Times New Roman</vt:lpstr>
      <vt:lpstr>Chủ đề Office</vt:lpstr>
      <vt:lpstr>BÀI GIẢNG ĐIỆN TỬ</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Huế Đỗ</dc:creator>
  <cp:lastModifiedBy>Huế Đỗ</cp:lastModifiedBy>
  <cp:revision>5</cp:revision>
  <dcterms:created xsi:type="dcterms:W3CDTF">2022-12-10T23:21:14Z</dcterms:created>
  <dcterms:modified xsi:type="dcterms:W3CDTF">2022-12-25T16:55:43Z</dcterms:modified>
</cp:coreProperties>
</file>