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1" r:id="rId3"/>
  </p:sldMasterIdLst>
  <p:sldIdLst>
    <p:sldId id="361" r:id="rId4"/>
    <p:sldId id="360" r:id="rId5"/>
    <p:sldId id="364" r:id="rId6"/>
    <p:sldId id="362" r:id="rId7"/>
    <p:sldId id="366" r:id="rId8"/>
    <p:sldId id="368" r:id="rId9"/>
    <p:sldId id="370" r:id="rId10"/>
    <p:sldId id="371" r:id="rId11"/>
    <p:sldId id="377" r:id="rId12"/>
    <p:sldId id="378" r:id="rId13"/>
    <p:sldId id="379" r:id="rId14"/>
    <p:sldId id="381" r:id="rId15"/>
    <p:sldId id="382" r:id="rId16"/>
    <p:sldId id="383" r:id="rId17"/>
    <p:sldId id="384" r:id="rId18"/>
    <p:sldId id="372" r:id="rId19"/>
    <p:sldId id="333" r:id="rId20"/>
    <p:sldId id="357" r:id="rId21"/>
    <p:sldId id="34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F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96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2026/1/20</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297648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7512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73769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3402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2026/1/20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14545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2026/1/20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74547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2026/1/20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25849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46583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0527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04578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8614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2026/1/20</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352391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42754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9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16434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959830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720830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408869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965302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5093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923111BE-4F8C-02C9-E8E0-8A8568DC9CF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49820" y="144158"/>
            <a:ext cx="1624208" cy="1624208"/>
          </a:xfrm>
          <a:prstGeom prst="rect">
            <a:avLst/>
          </a:prstGeom>
        </p:spPr>
      </p:pic>
    </p:spTree>
    <p:custDataLst>
      <p:tags r:id="rId4"/>
    </p:custDataLst>
    <p:extLst>
      <p:ext uri="{BB962C8B-B14F-4D97-AF65-F5344CB8AC3E}">
        <p14:creationId xmlns:p14="http://schemas.microsoft.com/office/powerpoint/2010/main" val="274554376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A7AB0DD8-C0C6-73E0-44AF-AB14F80CDFB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49820" y="144158"/>
            <a:ext cx="1624208" cy="1624208"/>
          </a:xfrm>
          <a:prstGeom prst="rect">
            <a:avLst/>
          </a:prstGeom>
        </p:spPr>
      </p:pic>
    </p:spTree>
    <p:extLst>
      <p:ext uri="{BB962C8B-B14F-4D97-AF65-F5344CB8AC3E}">
        <p14:creationId xmlns:p14="http://schemas.microsoft.com/office/powerpoint/2010/main" val="2104910333"/>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7" r:id="rId3"/>
    <p:sldLayoutId id="2147483668" r:id="rId4"/>
    <p:sldLayoutId id="2147483669" r:id="rId5"/>
    <p:sldLayoutId id="2147483670" r:id="rId6"/>
  </p:sldLayoutIdLs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2026/1/20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8376ECB0-7EDD-96FD-844D-0334006B384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49820" y="144158"/>
            <a:ext cx="1624208" cy="1624208"/>
          </a:xfrm>
          <a:prstGeom prst="rect">
            <a:avLst/>
          </a:prstGeom>
        </p:spPr>
      </p:pic>
    </p:spTree>
    <p:extLst>
      <p:ext uri="{BB962C8B-B14F-4D97-AF65-F5344CB8AC3E}">
        <p14:creationId xmlns:p14="http://schemas.microsoft.com/office/powerpoint/2010/main" val="318970035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01</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F9CE9299-9FC8-4D08-5CF4-513C644EE6D0}"/>
              </a:ext>
            </a:extLst>
          </p:cNvPr>
          <p:cNvPicPr>
            <a:picLocks noChangeAspect="1"/>
          </p:cNvPicPr>
          <p:nvPr/>
        </p:nvPicPr>
        <p:blipFill>
          <a:blip r:embed="rId3"/>
          <a:stretch>
            <a:fillRect/>
          </a:stretch>
        </p:blipFill>
        <p:spPr>
          <a:xfrm>
            <a:off x="5157776" y="1871297"/>
            <a:ext cx="4657748" cy="4029805"/>
          </a:xfrm>
          <a:prstGeom prst="rect">
            <a:avLst/>
          </a:prstGeom>
        </p:spPr>
      </p:pic>
    </p:spTree>
    <p:extLst>
      <p:ext uri="{BB962C8B-B14F-4D97-AF65-F5344CB8AC3E}">
        <p14:creationId xmlns:p14="http://schemas.microsoft.com/office/powerpoint/2010/main" val="95374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with cartoon animals and text&#10;&#10;AI-generated content may be incorrect.">
            <a:extLst>
              <a:ext uri="{FF2B5EF4-FFF2-40B4-BE49-F238E27FC236}">
                <a16:creationId xmlns:a16="http://schemas.microsoft.com/office/drawing/2014/main" id="{E3DC9AF3-5006-808F-E588-04A6D9CC5F9F}"/>
              </a:ext>
            </a:extLst>
          </p:cNvPr>
          <p:cNvPicPr>
            <a:picLocks noChangeAspect="1"/>
          </p:cNvPicPr>
          <p:nvPr/>
        </p:nvPicPr>
        <p:blipFill>
          <a:blip r:embed="rId2"/>
          <a:stretch>
            <a:fillRect/>
          </a:stretch>
        </p:blipFill>
        <p:spPr>
          <a:xfrm>
            <a:off x="0" y="103909"/>
            <a:ext cx="12192000" cy="6650182"/>
          </a:xfrm>
          <a:prstGeom prst="rect">
            <a:avLst/>
          </a:prstGeom>
        </p:spPr>
      </p:pic>
    </p:spTree>
    <p:extLst>
      <p:ext uri="{BB962C8B-B14F-4D97-AF65-F5344CB8AC3E}">
        <p14:creationId xmlns:p14="http://schemas.microsoft.com/office/powerpoint/2010/main" val="1203225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1982956" y="1745240"/>
              <a:ext cx="8808960" cy="661381"/>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4.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Dựa vào tranh để đặt câu:</a:t>
              </a:r>
              <a:endParaRPr kumimoji="0" lang="en-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530A1FFB-0F77-588F-5A2A-E1F54551CDBF}"/>
              </a:ext>
            </a:extLst>
          </p:cNvPr>
          <p:cNvPicPr>
            <a:picLocks noChangeAspect="1"/>
          </p:cNvPicPr>
          <p:nvPr/>
        </p:nvPicPr>
        <p:blipFill>
          <a:blip r:embed="rId3"/>
          <a:stretch>
            <a:fillRect/>
          </a:stretch>
        </p:blipFill>
        <p:spPr>
          <a:xfrm>
            <a:off x="6730501" y="1714500"/>
            <a:ext cx="4632824" cy="3343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30F60A06-B58A-B157-64C7-B23B0025F350}"/>
              </a:ext>
            </a:extLst>
          </p:cNvPr>
          <p:cNvSpPr txBox="1"/>
          <p:nvPr/>
        </p:nvSpPr>
        <p:spPr>
          <a:xfrm>
            <a:off x="1171575" y="1666875"/>
            <a:ext cx="5086350" cy="331359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kể</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khiến</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d.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cảm</a:t>
            </a:r>
            <a:r>
              <a:rPr lang="en-US"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7834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algn="ctr">
              <a:spcBef>
                <a:spcPts val="1200"/>
              </a:spcBef>
            </a:pPr>
            <a:r>
              <a:rPr lang="en-US" sz="4000" dirty="0" err="1">
                <a:solidFill>
                  <a:srgbClr val="C00000"/>
                </a:solidFill>
                <a:latin typeface="Cambria" panose="02040503050406030204" pitchFamily="18" charset="0"/>
                <a:ea typeface="Cambria" panose="02040503050406030204" pitchFamily="18" charset="0"/>
              </a:rPr>
              <a:t>Bác</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sĩ</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đang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khám</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răng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cho</a:t>
            </a:r>
            <a:r>
              <a:rPr lang="en-US" sz="4000" dirty="0">
                <a:solidFill>
                  <a:srgbClr val="C00000"/>
                </a:solidFill>
                <a:latin typeface="Cambria" panose="02040503050406030204" pitchFamily="18" charset="0"/>
                <a:ea typeface="Cambria" panose="02040503050406030204" pitchFamily="18" charset="0"/>
              </a:rPr>
              <a:t> Nga.</a:t>
            </a:r>
            <a:endParaRPr lang="en-VN" sz="2800" dirty="0">
              <a:solidFill>
                <a:srgbClr val="C0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kể</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77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lvl="0" algn="ctr">
              <a:spcBef>
                <a:spcPts val="1200"/>
              </a:spcBef>
            </a:pPr>
            <a:r>
              <a:rPr lang="en-US" sz="4000">
                <a:solidFill>
                  <a:srgbClr val="C00000"/>
                </a:solidFill>
                <a:latin typeface="Cambria" panose="02040503050406030204" pitchFamily="18" charset="0"/>
                <a:ea typeface="Cambria" panose="02040503050406030204" pitchFamily="18" charset="0"/>
              </a:rPr>
              <a:t> Cháu có thấy đau răng không?</a:t>
            </a:r>
            <a:endParaRPr kumimoji="0" lang="en-VN"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lvl="0" algn="just">
              <a:lnSpc>
                <a:spcPct val="150000"/>
              </a:lnSpc>
            </a:pPr>
            <a:r>
              <a:rPr lang="en-US" sz="3600" dirty="0">
                <a:solidFill>
                  <a:srgbClr val="000000"/>
                </a:solidFill>
                <a:latin typeface="Cambria" panose="02040503050406030204" pitchFamily="18" charset="0"/>
                <a:ea typeface="Cambria" panose="02040503050406030204" pitchFamily="18" charset="0"/>
              </a:rPr>
              <a:t>b. </a:t>
            </a:r>
            <a:r>
              <a:rPr lang="en-US" sz="3600" dirty="0" err="1">
                <a:solidFill>
                  <a:srgbClr val="000000"/>
                </a:solidFill>
                <a:latin typeface="Cambria" panose="02040503050406030204" pitchFamily="18" charset="0"/>
                <a:ea typeface="Cambria" panose="02040503050406030204" pitchFamily="18" charset="0"/>
              </a:rPr>
              <a:t>Một</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câu</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hỏi</a:t>
            </a:r>
            <a:r>
              <a:rPr lang="en-US" sz="3600" dirty="0">
                <a:solidFill>
                  <a:srgbClr val="000000"/>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1249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68530" y="2909848"/>
            <a:ext cx="4741820" cy="1446550"/>
          </a:xfrm>
          <a:prstGeom prst="rect">
            <a:avLst/>
          </a:prstGeom>
          <a:noFill/>
        </p:spPr>
        <p:txBody>
          <a:bodyPr wrap="square" rtlCol="0">
            <a:spAutoFit/>
          </a:bodyPr>
          <a:lstStyle/>
          <a:p>
            <a:pPr lvl="0" algn="ctr">
              <a:spcBef>
                <a:spcPts val="1200"/>
              </a:spcBef>
            </a:pPr>
            <a:r>
              <a:rPr lang="en-US" sz="4400" dirty="0" err="1">
                <a:solidFill>
                  <a:srgbClr val="C00000"/>
                </a:solidFill>
                <a:latin typeface="Cambria" panose="02040503050406030204" pitchFamily="18" charset="0"/>
                <a:ea typeface="Cambria" panose="02040503050406030204" pitchFamily="18" charset="0"/>
              </a:rPr>
              <a:t>Cháu</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hãy</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há</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miệng</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thật</a:t>
            </a:r>
            <a:r>
              <a:rPr lang="en-US" sz="4400" dirty="0">
                <a:solidFill>
                  <a:srgbClr val="C00000"/>
                </a:solidFill>
                <a:latin typeface="Cambria" panose="02040503050406030204" pitchFamily="18" charset="0"/>
                <a:ea typeface="Cambria" panose="02040503050406030204" pitchFamily="18" charset="0"/>
              </a:rPr>
              <a:t> to </a:t>
            </a:r>
            <a:r>
              <a:rPr lang="en-US" sz="4400" dirty="0" err="1">
                <a:solidFill>
                  <a:srgbClr val="C00000"/>
                </a:solidFill>
                <a:latin typeface="Cambria" panose="02040503050406030204" pitchFamily="18" charset="0"/>
                <a:ea typeface="Cambria" panose="02040503050406030204" pitchFamily="18" charset="0"/>
              </a:rPr>
              <a:t>nhé</a:t>
            </a:r>
            <a:r>
              <a:rPr lang="en-US" sz="4400" dirty="0">
                <a:solidFill>
                  <a:srgbClr val="C00000"/>
                </a:solidFill>
                <a:latin typeface="Cambria" panose="02040503050406030204" pitchFamily="18" charset="0"/>
                <a:ea typeface="Cambria" panose="02040503050406030204" pitchFamily="18" charset="0"/>
              </a:rPr>
              <a:t>!</a:t>
            </a:r>
            <a:endParaRPr kumimoji="0" lang="en-VN"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khiến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3043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30430" y="2671723"/>
            <a:ext cx="4475119" cy="1754326"/>
          </a:xfrm>
          <a:prstGeom prst="rect">
            <a:avLst/>
          </a:prstGeom>
          <a:noFill/>
        </p:spPr>
        <p:txBody>
          <a:bodyPr wrap="square" rtlCol="0">
            <a:spAutoFit/>
          </a:bodyPr>
          <a:lstStyle/>
          <a:p>
            <a:pPr lvl="0" algn="ctr">
              <a:spcBef>
                <a:spcPts val="1200"/>
              </a:spcBef>
            </a:pPr>
            <a:r>
              <a:rPr lang="pt-BR" sz="5400" dirty="0">
                <a:solidFill>
                  <a:srgbClr val="C00000"/>
                </a:solidFill>
                <a:latin typeface="Cambria" panose="02040503050406030204" pitchFamily="18" charset="0"/>
                <a:ea typeface="Cambria" panose="02040503050406030204" pitchFamily="18" charset="0"/>
              </a:rPr>
              <a:t>Ôi, sâu răng thật rồi!</a:t>
            </a:r>
            <a:endParaRPr kumimoji="0" lang="en-VN" sz="4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cảm</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673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7" name="稻壳优创意 1-2"/>
            <p:cNvSpPr>
              <a:spLocks noChangeArrowheads="1"/>
            </p:cNvSpPr>
            <p:nvPr/>
          </p:nvSpPr>
          <p:spPr bwMode="auto">
            <a:xfrm>
              <a:off x="4472064" y="2863011"/>
              <a:ext cx="4088665" cy="30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VẬN </a:t>
              </a:r>
            </a:p>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DỤNG</a:t>
              </a:r>
              <a:endParaRPr kumimoji="0" lang="zh-CN" altLang="en-US"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03</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spTree>
    <p:extLst>
      <p:ext uri="{BB962C8B-B14F-4D97-AF65-F5344CB8AC3E}">
        <p14:creationId xmlns:p14="http://schemas.microsoft.com/office/powerpoint/2010/main" val="58581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2" name="Rectangle 1">
            <a:extLst>
              <a:ext uri="{FF2B5EF4-FFF2-40B4-BE49-F238E27FC236}">
                <a16:creationId xmlns:a16="http://schemas.microsoft.com/office/drawing/2014/main" id="{6D550518-503F-1F41-A1CD-B1844FC7E100}"/>
              </a:ext>
            </a:extLst>
          </p:cNvPr>
          <p:cNvSpPr/>
          <p:nvPr/>
        </p:nvSpPr>
        <p:spPr>
          <a:xfrm>
            <a:off x="5633946" y="909156"/>
            <a:ext cx="4387740"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9Slide03 SFU Futura_05 ExtraBo" pitchFamily="2" charset="77"/>
                <a:ea typeface="+mn-ea"/>
                <a:cs typeface="+mn-cs"/>
              </a:rPr>
              <a:t>TRÒ CHƠI</a:t>
            </a:r>
          </a:p>
        </p:txBody>
      </p:sp>
      <p:sp>
        <p:nvSpPr>
          <p:cNvPr id="12" name="文本框 2">
            <a:extLst>
              <a:ext uri="{FF2B5EF4-FFF2-40B4-BE49-F238E27FC236}">
                <a16:creationId xmlns:a16="http://schemas.microsoft.com/office/drawing/2014/main" id="{4C878D19-64A4-2547-B8E7-40E29F6178F6}"/>
              </a:ext>
            </a:extLst>
          </p:cNvPr>
          <p:cNvSpPr txBox="1"/>
          <p:nvPr/>
        </p:nvSpPr>
        <p:spPr>
          <a:xfrm>
            <a:off x="3411601" y="2782086"/>
            <a:ext cx="8123173" cy="3046988"/>
          </a:xfrm>
          <a:prstGeom prst="rect">
            <a:avLst/>
          </a:prstGeom>
          <a:noFill/>
        </p:spPr>
        <p:txBody>
          <a:bodyPr wrap="square" rtlCol="0">
            <a:spAutoFit/>
          </a:bodyPr>
          <a:lstStyle/>
          <a:p>
            <a:pPr marL="457200" lvl="0" indent="-457200" algn="just">
              <a:buFont typeface="Arial" panose="020B0604020202020204" pitchFamily="34" charset="0"/>
              <a:buChar char="•"/>
              <a:defRPr/>
            </a:pPr>
            <a:r>
              <a:rPr lang="en-US" sz="3200" dirty="0">
                <a:solidFill>
                  <a:prstClr val="black"/>
                </a:solidFill>
                <a:latin typeface="Cambria" panose="02040503050406030204" pitchFamily="18" charset="0"/>
              </a:rPr>
              <a:t>C</a:t>
            </a:r>
            <a:r>
              <a:rPr lang="vi-VN" sz="3200" dirty="0">
                <a:solidFill>
                  <a:prstClr val="black"/>
                </a:solidFill>
                <a:latin typeface="Cambria" panose="02040503050406030204" pitchFamily="18" charset="0"/>
              </a:rPr>
              <a:t>hia lớp thành 4 nhóm,</a:t>
            </a:r>
            <a:r>
              <a:rPr lang="en-US" sz="3200" dirty="0">
                <a:solidFill>
                  <a:prstClr val="black"/>
                </a:solidFill>
                <a:latin typeface="Cambria" panose="02040503050406030204" pitchFamily="18" charset="0"/>
              </a:rPr>
              <a:t> </a:t>
            </a:r>
            <a:r>
              <a:rPr lang="vi-VN" sz="3200" dirty="0">
                <a:solidFill>
                  <a:prstClr val="black"/>
                </a:solidFill>
                <a:latin typeface="Cambria" panose="02040503050406030204" pitchFamily="18" charset="0"/>
              </a:rPr>
              <a:t>phát phiếu cho các nhóm.</a:t>
            </a: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4 nhóm thi viết 3 câu nêu cảm xúc của mình về Hải Thượng Lãn Ông.</a:t>
            </a:r>
            <a:endParaRPr lang="en-US" sz="3200" dirty="0">
              <a:solidFill>
                <a:prstClr val="black"/>
              </a:solidFill>
              <a:latin typeface="Cambria" panose="02040503050406030204" pitchFamily="18" charset="0"/>
            </a:endParaRP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 Đội nào đặt được nhiều hơn,nhanh hơn sẽ thắng cuộc.</a:t>
            </a:r>
          </a:p>
        </p:txBody>
      </p:sp>
      <p:sp>
        <p:nvSpPr>
          <p:cNvPr id="10" name="Rectangle 9">
            <a:extLst>
              <a:ext uri="{FF2B5EF4-FFF2-40B4-BE49-F238E27FC236}">
                <a16:creationId xmlns:a16="http://schemas.microsoft.com/office/drawing/2014/main" id="{2C074CBE-A3EF-E047-A5B4-9CD931585498}"/>
              </a:ext>
            </a:extLst>
          </p:cNvPr>
          <p:cNvSpPr/>
          <p:nvPr/>
        </p:nvSpPr>
        <p:spPr>
          <a:xfrm>
            <a:off x="5871898" y="2024731"/>
            <a:ext cx="3911835" cy="39463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AI NHANH, AI ĐÚNG</a:t>
            </a:r>
          </a:p>
        </p:txBody>
      </p:sp>
      <p:pic>
        <p:nvPicPr>
          <p:cNvPr id="9" name="图片 9" descr="19"/>
          <p:cNvPicPr>
            <a:picLocks noChangeAspect="1"/>
          </p:cNvPicPr>
          <p:nvPr/>
        </p:nvPicPr>
        <p:blipFill>
          <a:blip r:embed="rId3"/>
          <a:stretch>
            <a:fillRect/>
          </a:stretch>
        </p:blipFill>
        <p:spPr>
          <a:xfrm>
            <a:off x="0" y="-94615"/>
            <a:ext cx="2000250" cy="44291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3" name="图片 2">
            <a:extLst>
              <a:ext uri="{FF2B5EF4-FFF2-40B4-BE49-F238E27FC236}">
                <a16:creationId xmlns:a16="http://schemas.microsoft.com/office/drawing/2014/main" id="{F9EC993A-D7A9-4A46-AAC9-AD1B5E9B38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474" y="3067596"/>
            <a:ext cx="3637601" cy="3637601"/>
          </a:xfrm>
          <a:prstGeom prst="rect">
            <a:avLst/>
          </a:prstGeom>
        </p:spPr>
      </p:pic>
    </p:spTree>
    <p:extLst>
      <p:ext uri="{BB962C8B-B14F-4D97-AF65-F5344CB8AC3E}">
        <p14:creationId xmlns:p14="http://schemas.microsoft.com/office/powerpoint/2010/main" val="93258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set>
                                      <p:cBhvr>
                                        <p:cTn id="12" dur="455" fill="hold">
                                          <p:stCondLst>
                                            <p:cond delay="0"/>
                                          </p:stCondLst>
                                        </p:cTn>
                                        <p:tgtEl>
                                          <p:spTgt spid="2"/>
                                        </p:tgtEl>
                                        <p:attrNameLst>
                                          <p:attrName>style.rotation</p:attrName>
                                        </p:attrNameLst>
                                      </p:cBhvr>
                                      <p:to>
                                        <p:strVal val="-45.0"/>
                                      </p:to>
                                    </p:set>
                                    <p:anim calcmode="lin" valueType="num">
                                      <p:cBhvr>
                                        <p:cTn id="13"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0" name="Rectangle 9">
            <a:extLst>
              <a:ext uri="{FF2B5EF4-FFF2-40B4-BE49-F238E27FC236}">
                <a16:creationId xmlns:a16="http://schemas.microsoft.com/office/drawing/2014/main" id="{2C074CBE-A3EF-E047-A5B4-9CD931585498}"/>
              </a:ext>
            </a:extLst>
          </p:cNvPr>
          <p:cNvSpPr/>
          <p:nvPr/>
        </p:nvSpPr>
        <p:spPr>
          <a:xfrm>
            <a:off x="3525038" y="850970"/>
            <a:ext cx="5857633" cy="123881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AI NHANH, AI ĐÚNG</a:t>
            </a:r>
          </a:p>
        </p:txBody>
      </p:sp>
      <p:pic>
        <p:nvPicPr>
          <p:cNvPr id="12" name="图片 9" descr="19"/>
          <p:cNvPicPr>
            <a:picLocks noChangeAspect="1"/>
          </p:cNvPicPr>
          <p:nvPr/>
        </p:nvPicPr>
        <p:blipFill>
          <a:blip r:embed="rId3"/>
          <a:stretch>
            <a:fillRect/>
          </a:stretch>
        </p:blipFill>
        <p:spPr>
          <a:xfrm>
            <a:off x="0" y="-94615"/>
            <a:ext cx="2000250" cy="442912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2" name="Picture 1">
            <a:extLst>
              <a:ext uri="{FF2B5EF4-FFF2-40B4-BE49-F238E27FC236}">
                <a16:creationId xmlns:a16="http://schemas.microsoft.com/office/drawing/2014/main" id="{AB559F65-859E-5533-BA11-DD396CA9591D}"/>
              </a:ext>
            </a:extLst>
          </p:cNvPr>
          <p:cNvPicPr>
            <a:picLocks noChangeAspect="1"/>
          </p:cNvPicPr>
          <p:nvPr/>
        </p:nvPicPr>
        <p:blipFill>
          <a:blip r:embed="rId6"/>
          <a:stretch>
            <a:fillRect/>
          </a:stretch>
        </p:blipFill>
        <p:spPr>
          <a:xfrm>
            <a:off x="2497868" y="2499226"/>
            <a:ext cx="8053514" cy="3078747"/>
          </a:xfrm>
          <a:prstGeom prst="rect">
            <a:avLst/>
          </a:prstGeom>
        </p:spPr>
      </p:pic>
    </p:spTree>
    <p:extLst>
      <p:ext uri="{BB962C8B-B14F-4D97-AF65-F5344CB8AC3E}">
        <p14:creationId xmlns:p14="http://schemas.microsoft.com/office/powerpoint/2010/main" val="39479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166B5E2-DC94-43AF-8C56-DC89A3E838B6}"/>
              </a:ext>
            </a:extLst>
          </p:cNvPr>
          <p:cNvPicPr>
            <a:picLocks noChangeAspect="1"/>
          </p:cNvPicPr>
          <p:nvPr/>
        </p:nvPicPr>
        <p:blipFill>
          <a:blip r:embed="rId2"/>
          <a:stretch>
            <a:fillRect/>
          </a:stretch>
        </p:blipFill>
        <p:spPr>
          <a:xfrm>
            <a:off x="0" y="0"/>
            <a:ext cx="12192000" cy="6857999"/>
          </a:xfrm>
          <a:prstGeom prst="rect">
            <a:avLst/>
          </a:prstGeom>
        </p:spPr>
      </p:pic>
      <p:pic>
        <p:nvPicPr>
          <p:cNvPr id="31" name="图片 30">
            <a:extLst>
              <a:ext uri="{FF2B5EF4-FFF2-40B4-BE49-F238E27FC236}">
                <a16:creationId xmlns:a16="http://schemas.microsoft.com/office/drawing/2014/main" id="{AEB90AC0-1AEA-4C15-8ED6-166E4CCDAE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3742" y="4563352"/>
            <a:ext cx="2178628" cy="2178628"/>
          </a:xfrm>
          <a:prstGeom prst="rect">
            <a:avLst/>
          </a:prstGeom>
        </p:spPr>
      </p:pic>
      <p:pic>
        <p:nvPicPr>
          <p:cNvPr id="20" name="图片 19">
            <a:extLst>
              <a:ext uri="{FF2B5EF4-FFF2-40B4-BE49-F238E27FC236}">
                <a16:creationId xmlns:a16="http://schemas.microsoft.com/office/drawing/2014/main" id="{61EB365F-D371-41EB-971B-ECE109FD02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0"/>
            <a:ext cx="12192000" cy="5334645"/>
          </a:xfrm>
          <a:custGeom>
            <a:avLst/>
            <a:gdLst>
              <a:gd name="connsiteX0" fmla="*/ 0 w 12192000"/>
              <a:gd name="connsiteY0" fmla="*/ 0 h 5334645"/>
              <a:gd name="connsiteX1" fmla="*/ 12192000 w 12192000"/>
              <a:gd name="connsiteY1" fmla="*/ 0 h 5334645"/>
              <a:gd name="connsiteX2" fmla="*/ 12192000 w 12192000"/>
              <a:gd name="connsiteY2" fmla="*/ 5334645 h 5334645"/>
              <a:gd name="connsiteX3" fmla="*/ 0 w 12192000"/>
              <a:gd name="connsiteY3" fmla="*/ 5334645 h 5334645"/>
              <a:gd name="connsiteX4" fmla="*/ 0 w 12192000"/>
              <a:gd name="connsiteY4" fmla="*/ 0 h 5334645"/>
              <a:gd name="connsiteX5" fmla="*/ 7245927 w 12192000"/>
              <a:gd name="connsiteY5" fmla="*/ 443345 h 5334645"/>
              <a:gd name="connsiteX6" fmla="*/ 7245927 w 12192000"/>
              <a:gd name="connsiteY6" fmla="*/ 2064327 h 5334645"/>
              <a:gd name="connsiteX7" fmla="*/ 9739745 w 12192000"/>
              <a:gd name="connsiteY7" fmla="*/ 2064327 h 5334645"/>
              <a:gd name="connsiteX8" fmla="*/ 9739745 w 12192000"/>
              <a:gd name="connsiteY8" fmla="*/ 443345 h 5334645"/>
              <a:gd name="connsiteX9" fmla="*/ 7245927 w 12192000"/>
              <a:gd name="connsiteY9" fmla="*/ 443345 h 53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334645">
                <a:moveTo>
                  <a:pt x="0" y="0"/>
                </a:moveTo>
                <a:lnTo>
                  <a:pt x="12192000" y="0"/>
                </a:lnTo>
                <a:lnTo>
                  <a:pt x="12192000" y="5334645"/>
                </a:lnTo>
                <a:lnTo>
                  <a:pt x="0" y="5334645"/>
                </a:lnTo>
                <a:lnTo>
                  <a:pt x="0" y="0"/>
                </a:lnTo>
                <a:close/>
                <a:moveTo>
                  <a:pt x="7245927" y="443345"/>
                </a:moveTo>
                <a:lnTo>
                  <a:pt x="7245927" y="2064327"/>
                </a:lnTo>
                <a:lnTo>
                  <a:pt x="9739745" y="2064327"/>
                </a:lnTo>
                <a:lnTo>
                  <a:pt x="9739745" y="443345"/>
                </a:lnTo>
                <a:lnTo>
                  <a:pt x="7245927" y="443345"/>
                </a:lnTo>
                <a:close/>
              </a:path>
            </a:pathLst>
          </a:custGeom>
        </p:spPr>
      </p:pic>
      <p:pic>
        <p:nvPicPr>
          <p:cNvPr id="17" name="图片 16">
            <a:extLst>
              <a:ext uri="{FF2B5EF4-FFF2-40B4-BE49-F238E27FC236}">
                <a16:creationId xmlns:a16="http://schemas.microsoft.com/office/drawing/2014/main" id="{BADB8D3C-9819-47E9-974B-4DC68403D259}"/>
              </a:ext>
            </a:extLst>
          </p:cNvPr>
          <p:cNvPicPr>
            <a:picLocks noChangeAspect="1"/>
          </p:cNvPicPr>
          <p:nvPr/>
        </p:nvPicPr>
        <p:blipFill>
          <a:blip r:embed="rId5"/>
          <a:stretch>
            <a:fillRect/>
          </a:stretch>
        </p:blipFill>
        <p:spPr>
          <a:xfrm>
            <a:off x="0" y="3797808"/>
            <a:ext cx="12192000" cy="3060192"/>
          </a:xfrm>
          <a:prstGeom prst="rect">
            <a:avLst/>
          </a:prstGeom>
        </p:spPr>
      </p:pic>
      <p:sp>
        <p:nvSpPr>
          <p:cNvPr id="18" name="文本框 17">
            <a:extLst>
              <a:ext uri="{FF2B5EF4-FFF2-40B4-BE49-F238E27FC236}">
                <a16:creationId xmlns:a16="http://schemas.microsoft.com/office/drawing/2014/main" id="{BAAFF09D-F0D9-4D4F-AFAC-DEAE9C4929A1}"/>
              </a:ext>
            </a:extLst>
          </p:cNvPr>
          <p:cNvSpPr txBox="1"/>
          <p:nvPr/>
        </p:nvSpPr>
        <p:spPr>
          <a:xfrm>
            <a:off x="819644" y="1582413"/>
            <a:ext cx="105527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Cambria" panose="02040503050406030204" pitchFamily="18" charset="0"/>
              </a:rPr>
              <a:t>TẠM BIỆT CÁC EM</a:t>
            </a:r>
            <a:endParaRPr kumimoji="0" lang="zh-CN" altLang="en-US"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字魂20号-石头体" panose="00000500000000000000" pitchFamily="2" charset="-122"/>
            </a:endParaRPr>
          </a:p>
        </p:txBody>
      </p:sp>
      <p:sp>
        <p:nvSpPr>
          <p:cNvPr id="22" name="矩形 21">
            <a:extLst>
              <a:ext uri="{FF2B5EF4-FFF2-40B4-BE49-F238E27FC236}">
                <a16:creationId xmlns:a16="http://schemas.microsoft.com/office/drawing/2014/main" id="{2169978B-79F3-4A16-A1D0-74BC82463363}"/>
              </a:ext>
            </a:extLst>
          </p:cNvPr>
          <p:cNvSpPr/>
          <p:nvPr/>
        </p:nvSpPr>
        <p:spPr>
          <a:xfrm>
            <a:off x="3612691" y="3267242"/>
            <a:ext cx="4976654" cy="56803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rPr>
              <a:t>HẸN GẶP LẠI</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endParaRPr>
          </a:p>
        </p:txBody>
      </p:sp>
      <p:pic>
        <p:nvPicPr>
          <p:cNvPr id="27" name="图片 26">
            <a:extLst>
              <a:ext uri="{FF2B5EF4-FFF2-40B4-BE49-F238E27FC236}">
                <a16:creationId xmlns:a16="http://schemas.microsoft.com/office/drawing/2014/main" id="{8DE26421-E16E-495A-B3E0-B8241DAD2E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5113" y="3367284"/>
            <a:ext cx="3737264" cy="3737264"/>
          </a:xfrm>
          <a:prstGeom prst="rect">
            <a:avLst/>
          </a:prstGeom>
          <a:effectLst>
            <a:outerShdw blurRad="12700" dist="12700" dir="18900000" algn="bl" rotWithShape="0">
              <a:prstClr val="black">
                <a:alpha val="40000"/>
              </a:prstClr>
            </a:outerShdw>
          </a:effectLst>
        </p:spPr>
      </p:pic>
      <p:pic>
        <p:nvPicPr>
          <p:cNvPr id="33" name="图片 32">
            <a:extLst>
              <a:ext uri="{FF2B5EF4-FFF2-40B4-BE49-F238E27FC236}">
                <a16:creationId xmlns:a16="http://schemas.microsoft.com/office/drawing/2014/main" id="{4789E22A-731D-410C-8AC6-8C1FC77ABD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6892" y="5373895"/>
            <a:ext cx="1681108" cy="1078671"/>
          </a:xfrm>
          <a:prstGeom prst="rect">
            <a:avLst/>
          </a:prstGeom>
          <a:effectLst>
            <a:outerShdw blurRad="12700" dist="12700" dir="2700000" algn="tl" rotWithShape="0">
              <a:prstClr val="black">
                <a:alpha val="40000"/>
              </a:prstClr>
            </a:outerShdw>
          </a:effectLst>
        </p:spPr>
      </p:pic>
      <p:pic>
        <p:nvPicPr>
          <p:cNvPr id="37" name="图片 36">
            <a:extLst>
              <a:ext uri="{FF2B5EF4-FFF2-40B4-BE49-F238E27FC236}">
                <a16:creationId xmlns:a16="http://schemas.microsoft.com/office/drawing/2014/main" id="{58AB5470-20FB-4098-8E09-C8E5583726D8}"/>
              </a:ext>
            </a:extLst>
          </p:cNvPr>
          <p:cNvPicPr>
            <a:picLocks noChangeAspect="1"/>
          </p:cNvPicPr>
          <p:nvPr/>
        </p:nvPicPr>
        <p:blipFill>
          <a:blip r:embed="rId8"/>
          <a:stretch>
            <a:fillRect/>
          </a:stretch>
        </p:blipFill>
        <p:spPr>
          <a:xfrm>
            <a:off x="1066149" y="2818619"/>
            <a:ext cx="2743854" cy="3489466"/>
          </a:xfrm>
          <a:prstGeom prst="rect">
            <a:avLst/>
          </a:prstGeom>
        </p:spPr>
      </p:pic>
    </p:spTree>
    <p:extLst>
      <p:ext uri="{BB962C8B-B14F-4D97-AF65-F5344CB8AC3E}">
        <p14:creationId xmlns:p14="http://schemas.microsoft.com/office/powerpoint/2010/main" val="346945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21"/>
          <p:cNvPicPr>
            <a:picLocks noChangeAspect="1"/>
          </p:cNvPicPr>
          <p:nvPr/>
        </p:nvPicPr>
        <p:blipFill>
          <a:blip r:embed="rId4"/>
          <a:stretch>
            <a:fillRect/>
          </a:stretch>
        </p:blipFill>
        <p:spPr>
          <a:xfrm>
            <a:off x="6140450" y="391160"/>
            <a:ext cx="6043295" cy="6047740"/>
          </a:xfrm>
          <a:prstGeom prst="rect">
            <a:avLst/>
          </a:prstGeom>
        </p:spPr>
      </p:pic>
      <p:pic>
        <p:nvPicPr>
          <p:cNvPr id="7" name="图片 6" descr="16"/>
          <p:cNvPicPr>
            <a:picLocks noChangeAspect="1"/>
          </p:cNvPicPr>
          <p:nvPr/>
        </p:nvPicPr>
        <p:blipFill>
          <a:blip r:embed="rId5"/>
          <a:stretch>
            <a:fillRect/>
          </a:stretch>
        </p:blipFill>
        <p:spPr>
          <a:xfrm>
            <a:off x="906780" y="1507644"/>
            <a:ext cx="7871460" cy="4931255"/>
          </a:xfrm>
          <a:prstGeom prst="rect">
            <a:avLst/>
          </a:prstGeom>
        </p:spPr>
      </p:pic>
      <p:pic>
        <p:nvPicPr>
          <p:cNvPr id="8" name="图片 7" descr="14"/>
          <p:cNvPicPr>
            <a:picLocks noChangeAspect="1"/>
          </p:cNvPicPr>
          <p:nvPr/>
        </p:nvPicPr>
        <p:blipFill>
          <a:blip r:embed="rId6"/>
          <a:stretch>
            <a:fillRect/>
          </a:stretch>
        </p:blipFill>
        <p:spPr>
          <a:xfrm>
            <a:off x="7805102" y="3615124"/>
            <a:ext cx="2362835" cy="3253740"/>
          </a:xfrm>
          <a:prstGeom prst="rect">
            <a:avLst/>
          </a:prstGeom>
        </p:spPr>
      </p:pic>
      <p:pic>
        <p:nvPicPr>
          <p:cNvPr id="9" name="图片 8" descr="13"/>
          <p:cNvPicPr>
            <a:picLocks noChangeAspect="1"/>
          </p:cNvPicPr>
          <p:nvPr/>
        </p:nvPicPr>
        <p:blipFill>
          <a:blip r:embed="rId7"/>
          <a:stretch>
            <a:fillRect/>
          </a:stretch>
        </p:blipFill>
        <p:spPr>
          <a:xfrm>
            <a:off x="9459564" y="4184368"/>
            <a:ext cx="2785173" cy="2469514"/>
          </a:xfrm>
          <a:prstGeom prst="rect">
            <a:avLst/>
          </a:prstGeom>
        </p:spPr>
      </p:pic>
      <p:pic>
        <p:nvPicPr>
          <p:cNvPr id="10" name="图片 9" descr="19"/>
          <p:cNvPicPr>
            <a:picLocks noChangeAspect="1"/>
          </p:cNvPicPr>
          <p:nvPr/>
        </p:nvPicPr>
        <p:blipFill>
          <a:blip r:embed="rId8"/>
          <a:stretch>
            <a:fillRect/>
          </a:stretch>
        </p:blipFill>
        <p:spPr>
          <a:xfrm>
            <a:off x="0" y="-94615"/>
            <a:ext cx="2000250" cy="4429125"/>
          </a:xfrm>
          <a:prstGeom prst="rect">
            <a:avLst/>
          </a:prstGeom>
        </p:spPr>
      </p:pic>
      <p:pic>
        <p:nvPicPr>
          <p:cNvPr id="11" name="图片 10" descr="17"/>
          <p:cNvPicPr>
            <a:picLocks noChangeAspect="1"/>
          </p:cNvPicPr>
          <p:nvPr/>
        </p:nvPicPr>
        <p:blipFill>
          <a:blip r:embed="rId9"/>
          <a:stretch>
            <a:fillRect/>
          </a:stretch>
        </p:blipFill>
        <p:spPr>
          <a:xfrm>
            <a:off x="11192510" y="2895600"/>
            <a:ext cx="999490" cy="979170"/>
          </a:xfrm>
          <a:prstGeom prst="rect">
            <a:avLst/>
          </a:prstGeom>
        </p:spPr>
      </p:pic>
      <p:pic>
        <p:nvPicPr>
          <p:cNvPr id="12" name="图片 11" descr="18"/>
          <p:cNvPicPr>
            <a:picLocks noChangeAspect="1"/>
          </p:cNvPicPr>
          <p:nvPr/>
        </p:nvPicPr>
        <p:blipFill>
          <a:blip r:embed="rId10"/>
          <a:stretch>
            <a:fillRect/>
          </a:stretch>
        </p:blipFill>
        <p:spPr>
          <a:xfrm>
            <a:off x="-123825" y="5287645"/>
            <a:ext cx="1545590" cy="1218565"/>
          </a:xfrm>
          <a:prstGeom prst="rect">
            <a:avLst/>
          </a:prstGeom>
        </p:spPr>
      </p:pic>
      <p:pic>
        <p:nvPicPr>
          <p:cNvPr id="14" name="图片 13" descr="11"/>
          <p:cNvPicPr>
            <a:picLocks noChangeAspect="1"/>
          </p:cNvPicPr>
          <p:nvPr/>
        </p:nvPicPr>
        <p:blipFill>
          <a:blip r:embed="rId11"/>
          <a:stretch>
            <a:fillRect/>
          </a:stretch>
        </p:blipFill>
        <p:spPr>
          <a:xfrm>
            <a:off x="8341995" y="544830"/>
            <a:ext cx="1214120" cy="1214120"/>
          </a:xfrm>
          <a:prstGeom prst="rect">
            <a:avLst/>
          </a:prstGeom>
        </p:spPr>
      </p:pic>
      <p:pic>
        <p:nvPicPr>
          <p:cNvPr id="15" name="图片 14" descr="20"/>
          <p:cNvPicPr>
            <a:picLocks noChangeAspect="1"/>
          </p:cNvPicPr>
          <p:nvPr/>
        </p:nvPicPr>
        <p:blipFill>
          <a:blip r:embed="rId12"/>
          <a:srcRect l="69989" t="-208" b="84615"/>
          <a:stretch>
            <a:fillRect/>
          </a:stretch>
        </p:blipFill>
        <p:spPr>
          <a:xfrm>
            <a:off x="10494010" y="0"/>
            <a:ext cx="1697990" cy="1568450"/>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268" y="219504"/>
            <a:ext cx="1506306" cy="1506306"/>
          </a:xfrm>
          <a:prstGeom prst="rect">
            <a:avLst/>
          </a:prstGeom>
        </p:spPr>
      </p:pic>
      <p:pic>
        <p:nvPicPr>
          <p:cNvPr id="2" name="Picture 1">
            <a:extLst>
              <a:ext uri="{FF2B5EF4-FFF2-40B4-BE49-F238E27FC236}">
                <a16:creationId xmlns:a16="http://schemas.microsoft.com/office/drawing/2014/main" id="{4C47C49D-96D6-18E2-5ED6-112201FAD242}"/>
              </a:ext>
            </a:extLst>
          </p:cNvPr>
          <p:cNvPicPr>
            <a:picLocks noChangeAspect="1"/>
          </p:cNvPicPr>
          <p:nvPr/>
        </p:nvPicPr>
        <p:blipFill>
          <a:blip r:embed="rId14">
            <a:duotone>
              <a:prstClr val="black"/>
              <a:schemeClr val="accent1">
                <a:tint val="45000"/>
                <a:satMod val="400000"/>
              </a:schemeClr>
            </a:duotone>
          </a:blip>
          <a:stretch>
            <a:fillRect/>
          </a:stretch>
        </p:blipFill>
        <p:spPr>
          <a:xfrm>
            <a:off x="2261763" y="1739845"/>
            <a:ext cx="5401524" cy="1518036"/>
          </a:xfrm>
          <a:prstGeom prst="rect">
            <a:avLst/>
          </a:prstGeom>
        </p:spPr>
      </p:pic>
      <p:pic>
        <p:nvPicPr>
          <p:cNvPr id="13" name="Picture 12">
            <a:extLst>
              <a:ext uri="{FF2B5EF4-FFF2-40B4-BE49-F238E27FC236}">
                <a16:creationId xmlns:a16="http://schemas.microsoft.com/office/drawing/2014/main" id="{2C215B20-8E36-EF06-6361-AE8AB780A5F3}"/>
              </a:ext>
            </a:extLst>
          </p:cNvPr>
          <p:cNvPicPr>
            <a:picLocks noChangeAspect="1"/>
          </p:cNvPicPr>
          <p:nvPr/>
        </p:nvPicPr>
        <p:blipFill>
          <a:blip r:embed="rId15"/>
          <a:stretch>
            <a:fillRect/>
          </a:stretch>
        </p:blipFill>
        <p:spPr>
          <a:xfrm>
            <a:off x="1237566" y="3126002"/>
            <a:ext cx="6992718" cy="2377646"/>
          </a:xfrm>
          <a:prstGeom prst="rect">
            <a:avLst/>
          </a:prstGeom>
        </p:spPr>
      </p:pic>
    </p:spTree>
    <p:custDataLst>
      <p:tags r:id="rId1"/>
    </p:custDataLst>
    <p:extLst>
      <p:ext uri="{BB962C8B-B14F-4D97-AF65-F5344CB8AC3E}">
        <p14:creationId xmlns:p14="http://schemas.microsoft.com/office/powerpoint/2010/main" val="178277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02</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31331AB6-D43D-8796-A780-07C8FFD4E040}"/>
              </a:ext>
            </a:extLst>
          </p:cNvPr>
          <p:cNvPicPr>
            <a:picLocks noChangeAspect="1"/>
          </p:cNvPicPr>
          <p:nvPr/>
        </p:nvPicPr>
        <p:blipFill>
          <a:blip r:embed="rId3"/>
          <a:stretch>
            <a:fillRect/>
          </a:stretch>
        </p:blipFill>
        <p:spPr>
          <a:xfrm>
            <a:off x="4927262" y="1947497"/>
            <a:ext cx="4871126" cy="4029805"/>
          </a:xfrm>
          <a:prstGeom prst="rect">
            <a:avLst/>
          </a:prstGeom>
        </p:spPr>
      </p:pic>
    </p:spTree>
    <p:extLst>
      <p:ext uri="{BB962C8B-B14F-4D97-AF65-F5344CB8AC3E}">
        <p14:creationId xmlns:p14="http://schemas.microsoft.com/office/powerpoint/2010/main" val="25213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494635" y="452372"/>
            <a:ext cx="2770767" cy="74032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167245" y="541742"/>
            <a:ext cx="10824730" cy="584775"/>
          </a:xfrm>
          <a:prstGeom prst="rect">
            <a:avLst/>
          </a:prstGeom>
          <a:noFill/>
        </p:spPr>
        <p:txBody>
          <a:bodyPr wrap="square" rtlCol="0">
            <a:spAutoFit/>
          </a:bodyPr>
          <a:lstStyle/>
          <a:p>
            <a:pPr lvl="0">
              <a:defRPr/>
            </a:pPr>
            <a:r>
              <a:rPr lang="en-US" sz="3200" dirty="0">
                <a:solidFill>
                  <a:srgbClr val="000000"/>
                </a:solidFill>
                <a:latin typeface="Cambria" panose="02040503050406030204" pitchFamily="18" charset="0"/>
                <a:ea typeface="Cambria" panose="02040503050406030204" pitchFamily="18" charset="0"/>
              </a:rPr>
              <a:t>1. </a:t>
            </a:r>
            <a:r>
              <a:rPr lang="vi-VN" sz="3200" dirty="0">
                <a:solidFill>
                  <a:srgbClr val="000000"/>
                </a:solidFill>
                <a:latin typeface="Cambria" panose="02040503050406030204" pitchFamily="18" charset="0"/>
                <a:ea typeface="Cambria" panose="02040503050406030204" pitchFamily="18" charset="0"/>
              </a:rPr>
              <a:t>Đoạn văn dưới đây có mấy câu? Nhờ đâu em biết như vậy?</a:t>
            </a:r>
            <a:endParaRPr kumimoji="0" lang="zh-CN" altLang="en-US" sz="3200" b="0"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sp>
        <p:nvSpPr>
          <p:cNvPr id="2" name="Rectangle: Rounded Corners 1">
            <a:extLst>
              <a:ext uri="{FF2B5EF4-FFF2-40B4-BE49-F238E27FC236}">
                <a16:creationId xmlns:a16="http://schemas.microsoft.com/office/drawing/2014/main" id="{8332DFA0-B1D0-E154-E1CD-CFCB5C5A9B7E}"/>
              </a:ext>
            </a:extLst>
          </p:cNvPr>
          <p:cNvSpPr/>
          <p:nvPr/>
        </p:nvSpPr>
        <p:spPr>
          <a:xfrm>
            <a:off x="971550" y="1695450"/>
            <a:ext cx="10572750" cy="2914650"/>
          </a:xfrm>
          <a:prstGeom prst="roundRect">
            <a:avLst/>
          </a:prstGeom>
          <a:ln w="38100">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Anh em tôi ở cùng bà nội từ bé. Những đêm hè, bà thường trải chiếu ở giữa sân gạch. Bà ngồi đó xem chúng tôi chạy nhảy, nô đùa đủ trò. Ba biết nhiều câu chuyện cổ tích. Chúng tôi đã thuộc lòng những câu chuyện bà kể. Chẳng hiểu vì sao chúng tôi vẫn thấy h</a:t>
            </a:r>
            <a:r>
              <a:rPr lang="en-US" sz="2800" dirty="0" err="1">
                <a:solidFill>
                  <a:srgbClr val="000000"/>
                </a:solidFill>
                <a:latin typeface="Cambria" panose="02040503050406030204" pitchFamily="18" charset="0"/>
                <a:ea typeface="Cambria" panose="02040503050406030204" pitchFamily="18" charset="0"/>
              </a:rPr>
              <a:t>áo</a:t>
            </a:r>
            <a:r>
              <a:rPr lang="vi-VN" sz="2800" b="0" i="0" dirty="0">
                <a:solidFill>
                  <a:srgbClr val="000000"/>
                </a:solidFill>
                <a:effectLst/>
                <a:latin typeface="Cambria" panose="02040503050406030204" pitchFamily="18" charset="0"/>
                <a:ea typeface="Cambria" panose="02040503050406030204" pitchFamily="18" charset="0"/>
              </a:rPr>
              <a:t> hức mỗi lần được nghe bà kể chuyện</a:t>
            </a:r>
            <a:r>
              <a:rPr lang="en-US" sz="2800" b="0" i="0" dirty="0">
                <a:solidFill>
                  <a:srgbClr val="000000"/>
                </a:solidFill>
                <a:effectLst/>
                <a:latin typeface="Cambria" panose="02040503050406030204" pitchFamily="18" charset="0"/>
                <a:ea typeface="Cambria" panose="02040503050406030204" pitchFamily="18" charset="0"/>
              </a:rPr>
              <a:t>.</a:t>
            </a:r>
            <a:endParaRPr lang="vi-VN" sz="2800" b="0" i="0" dirty="0">
              <a:solidFill>
                <a:srgbClr val="000000"/>
              </a:solidFill>
              <a:effectLst/>
              <a:latin typeface="Cambria" panose="02040503050406030204" pitchFamily="18" charset="0"/>
              <a:ea typeface="Cambria" panose="02040503050406030204" pitchFamily="18" charset="0"/>
            </a:endParaRP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Phương Trung)</a:t>
            </a:r>
          </a:p>
        </p:txBody>
      </p:sp>
      <p:sp>
        <p:nvSpPr>
          <p:cNvPr id="4" name="Rectangle 3">
            <a:extLst>
              <a:ext uri="{FF2B5EF4-FFF2-40B4-BE49-F238E27FC236}">
                <a16:creationId xmlns:a16="http://schemas.microsoft.com/office/drawing/2014/main" id="{FA23EB85-5B20-B90A-DF6F-D3A6DC8E0043}"/>
              </a:ext>
            </a:extLst>
          </p:cNvPr>
          <p:cNvSpPr/>
          <p:nvPr/>
        </p:nvSpPr>
        <p:spPr>
          <a:xfrm>
            <a:off x="3709222" y="5008076"/>
            <a:ext cx="5025203" cy="7164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dirty="0">
                <a:solidFill>
                  <a:srgbClr val="000000"/>
                </a:solidFill>
                <a:latin typeface="Cambria" panose="02040503050406030204" pitchFamily="18" charset="0"/>
                <a:ea typeface="Cambria" panose="02040503050406030204" pitchFamily="18" charset="0"/>
              </a:rPr>
              <a:t>Đoạn văn có 6 câu</a:t>
            </a:r>
            <a:endParaRPr kumimoji="0" lang="en-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590AE266-2B3A-0CF3-31D5-D19FB02E0F9C}"/>
              </a:ext>
            </a:extLst>
          </p:cNvPr>
          <p:cNvSpPr/>
          <p:nvPr/>
        </p:nvSpPr>
        <p:spPr>
          <a:xfrm>
            <a:off x="762000" y="178117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a:t>
            </a:r>
          </a:p>
        </p:txBody>
      </p:sp>
      <p:sp>
        <p:nvSpPr>
          <p:cNvPr id="6" name="Oval 5">
            <a:extLst>
              <a:ext uri="{FF2B5EF4-FFF2-40B4-BE49-F238E27FC236}">
                <a16:creationId xmlns:a16="http://schemas.microsoft.com/office/drawing/2014/main" id="{61888041-A530-9341-1737-C2F89E84AF5F}"/>
              </a:ext>
            </a:extLst>
          </p:cNvPr>
          <p:cNvSpPr/>
          <p:nvPr/>
        </p:nvSpPr>
        <p:spPr>
          <a:xfrm>
            <a:off x="6191250" y="16097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a:t>
            </a:r>
          </a:p>
        </p:txBody>
      </p:sp>
      <p:sp>
        <p:nvSpPr>
          <p:cNvPr id="7" name="Oval 6">
            <a:extLst>
              <a:ext uri="{FF2B5EF4-FFF2-40B4-BE49-F238E27FC236}">
                <a16:creationId xmlns:a16="http://schemas.microsoft.com/office/drawing/2014/main" id="{8DAC586A-BAEC-7DF5-1082-3B92169A2418}"/>
              </a:ext>
            </a:extLst>
          </p:cNvPr>
          <p:cNvSpPr/>
          <p:nvPr/>
        </p:nvSpPr>
        <p:spPr>
          <a:xfrm>
            <a:off x="4391025" y="2143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a:t>
            </a:r>
          </a:p>
        </p:txBody>
      </p:sp>
      <p:sp>
        <p:nvSpPr>
          <p:cNvPr id="8" name="Oval 7">
            <a:extLst>
              <a:ext uri="{FF2B5EF4-FFF2-40B4-BE49-F238E27FC236}">
                <a16:creationId xmlns:a16="http://schemas.microsoft.com/office/drawing/2014/main" id="{AA41DD54-67AC-F911-CF05-9CDDD65C06CA}"/>
              </a:ext>
            </a:extLst>
          </p:cNvPr>
          <p:cNvSpPr/>
          <p:nvPr/>
        </p:nvSpPr>
        <p:spPr>
          <a:xfrm>
            <a:off x="2028825" y="2524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4</a:t>
            </a:r>
          </a:p>
        </p:txBody>
      </p:sp>
      <p:sp>
        <p:nvSpPr>
          <p:cNvPr id="16" name="Oval 15">
            <a:extLst>
              <a:ext uri="{FF2B5EF4-FFF2-40B4-BE49-F238E27FC236}">
                <a16:creationId xmlns:a16="http://schemas.microsoft.com/office/drawing/2014/main" id="{706D7B28-7603-E530-2B3A-C3F50C224ABA}"/>
              </a:ext>
            </a:extLst>
          </p:cNvPr>
          <p:cNvSpPr/>
          <p:nvPr/>
        </p:nvSpPr>
        <p:spPr>
          <a:xfrm>
            <a:off x="7277100" y="257175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5</a:t>
            </a:r>
          </a:p>
        </p:txBody>
      </p:sp>
      <p:sp>
        <p:nvSpPr>
          <p:cNvPr id="17" name="Oval 16">
            <a:extLst>
              <a:ext uri="{FF2B5EF4-FFF2-40B4-BE49-F238E27FC236}">
                <a16:creationId xmlns:a16="http://schemas.microsoft.com/office/drawing/2014/main" id="{EFB47BC8-6AF9-EBC2-809E-2BE9DD588AD1}"/>
              </a:ext>
            </a:extLst>
          </p:cNvPr>
          <p:cNvSpPr/>
          <p:nvPr/>
        </p:nvSpPr>
        <p:spPr>
          <a:xfrm>
            <a:off x="4819650" y="297180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a:t>
            </a:r>
          </a:p>
        </p:txBody>
      </p:sp>
      <p:sp>
        <p:nvSpPr>
          <p:cNvPr id="18" name="Rectangle 17">
            <a:extLst>
              <a:ext uri="{FF2B5EF4-FFF2-40B4-BE49-F238E27FC236}">
                <a16:creationId xmlns:a16="http://schemas.microsoft.com/office/drawing/2014/main" id="{8A4478E0-FAFA-6A1A-53D0-6A105C8D5B11}"/>
              </a:ext>
            </a:extLst>
          </p:cNvPr>
          <p:cNvSpPr/>
          <p:nvPr/>
        </p:nvSpPr>
        <p:spPr>
          <a:xfrm>
            <a:off x="1928047" y="4752976"/>
            <a:ext cx="8778053" cy="18097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0000"/>
                </a:solidFill>
                <a:latin typeface="Cambria" panose="02040503050406030204" pitchFamily="18" charset="0"/>
                <a:ea typeface="Cambria" panose="02040503050406030204" pitchFamily="18" charset="0"/>
              </a:rPr>
              <a:t>Các câu được nhận diện nhờ vào dấu hiệu hình thức:</a:t>
            </a:r>
            <a:r>
              <a:rPr lang="en-US" sz="4000" dirty="0">
                <a:solidFill>
                  <a:srgbClr val="000000"/>
                </a:solidFill>
                <a:latin typeface="Cambria" panose="02040503050406030204" pitchFamily="18" charset="0"/>
                <a:ea typeface="Cambria" panose="02040503050406030204" pitchFamily="18" charset="0"/>
              </a:rPr>
              <a:t> </a:t>
            </a:r>
            <a:r>
              <a:rPr lang="vi-VN" sz="4000" b="1" dirty="0">
                <a:solidFill>
                  <a:srgbClr val="000000"/>
                </a:solidFill>
                <a:latin typeface="Cambria" panose="02040503050406030204" pitchFamily="18" charset="0"/>
                <a:ea typeface="Cambria" panose="02040503050406030204" pitchFamily="18" charset="0"/>
              </a:rPr>
              <a:t>Chữ cái đầu câu viết hoa,cuối câu có dấu kết thúc.</a:t>
            </a:r>
            <a:endParaRPr kumimoji="0" lang="en-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21" name="Oval 20">
            <a:extLst>
              <a:ext uri="{FF2B5EF4-FFF2-40B4-BE49-F238E27FC236}">
                <a16:creationId xmlns:a16="http://schemas.microsoft.com/office/drawing/2014/main" id="{D24BE190-7452-D21E-48E4-2F6720480F44}"/>
              </a:ext>
            </a:extLst>
          </p:cNvPr>
          <p:cNvSpPr/>
          <p:nvPr/>
        </p:nvSpPr>
        <p:spPr>
          <a:xfrm>
            <a:off x="1171575" y="1924050"/>
            <a:ext cx="285750" cy="3905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DDFB542-0337-5915-4343-54A29FA93505}"/>
              </a:ext>
            </a:extLst>
          </p:cNvPr>
          <p:cNvSpPr/>
          <p:nvPr/>
        </p:nvSpPr>
        <p:spPr>
          <a:xfrm>
            <a:off x="6229350" y="2066925"/>
            <a:ext cx="152400" cy="2381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7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4" grpId="0" animBg="1"/>
      <p:bldP spid="5" grpId="0" animBg="1"/>
      <p:bldP spid="6" grpId="0" animBg="1"/>
      <p:bldP spid="7" grpId="0" animBg="1"/>
      <p:bldP spid="8" grpId="0" animBg="1"/>
      <p:bldP spid="16" grpId="0" animBg="1"/>
      <p:bldP spid="17" grpId="0" animBg="1"/>
      <p:bldP spid="18"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773104" y="1081403"/>
            <a:ext cx="2770767" cy="740323"/>
          </a:xfrm>
          <a:prstGeom prst="rect">
            <a:avLst/>
          </a:prstGeom>
        </p:spPr>
      </p:pic>
      <p:sp>
        <p:nvSpPr>
          <p:cNvPr id="9" name="文本框 19">
            <a:extLst>
              <a:ext uri="{FF2B5EF4-FFF2-40B4-BE49-F238E27FC236}">
                <a16:creationId xmlns:a16="http://schemas.microsoft.com/office/drawing/2014/main" id="{CA201851-E135-4CDA-A9E8-D190411254FE}"/>
              </a:ext>
            </a:extLst>
          </p:cNvPr>
          <p:cNvSpPr txBox="1"/>
          <p:nvPr/>
        </p:nvSpPr>
        <p:spPr>
          <a:xfrm>
            <a:off x="1678131" y="733072"/>
            <a:ext cx="9342293"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2. </a:t>
            </a:r>
            <a:r>
              <a:rPr kumimoji="0" lang="vi-VN"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Xét các kết hợp từ dưới đây, cho biết trường hợp nào là câu, trường hợp nào chưa phải là câu. Vì sao?</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pic>
        <p:nvPicPr>
          <p:cNvPr id="3" name="Picture 2">
            <a:extLst>
              <a:ext uri="{FF2B5EF4-FFF2-40B4-BE49-F238E27FC236}">
                <a16:creationId xmlns:a16="http://schemas.microsoft.com/office/drawing/2014/main" id="{AEF95543-E7E6-BBF2-7FA7-E88A067DAC2C}"/>
              </a:ext>
            </a:extLst>
          </p:cNvPr>
          <p:cNvPicPr>
            <a:picLocks noChangeAspect="1"/>
          </p:cNvPicPr>
          <p:nvPr/>
        </p:nvPicPr>
        <p:blipFill>
          <a:blip r:embed="rId3"/>
          <a:stretch>
            <a:fillRect/>
          </a:stretch>
        </p:blipFill>
        <p:spPr>
          <a:xfrm>
            <a:off x="1728787" y="2181225"/>
            <a:ext cx="9210129" cy="3619500"/>
          </a:xfrm>
          <a:prstGeom prst="rect">
            <a:avLst/>
          </a:prstGeom>
        </p:spPr>
      </p:pic>
    </p:spTree>
    <p:extLst>
      <p:ext uri="{BB962C8B-B14F-4D97-AF65-F5344CB8AC3E}">
        <p14:creationId xmlns:p14="http://schemas.microsoft.com/office/powerpoint/2010/main" val="2141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3BB62B-7C74-1A41-9486-066564926D7E}"/>
              </a:ext>
            </a:extLst>
          </p:cNvPr>
          <p:cNvSpPr/>
          <p:nvPr/>
        </p:nvSpPr>
        <p:spPr>
          <a:xfrm>
            <a:off x="7368261" y="1028149"/>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Không</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phải</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sp>
        <p:nvSpPr>
          <p:cNvPr id="21" name="Rectangle 20">
            <a:extLst>
              <a:ext uri="{FF2B5EF4-FFF2-40B4-BE49-F238E27FC236}">
                <a16:creationId xmlns:a16="http://schemas.microsoft.com/office/drawing/2014/main" id="{53C88DFC-69CF-1A44-9041-097A27E9B415}"/>
              </a:ext>
            </a:extLst>
          </p:cNvPr>
          <p:cNvSpPr/>
          <p:nvPr/>
        </p:nvSpPr>
        <p:spPr>
          <a:xfrm>
            <a:off x="1348219" y="1047200"/>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cxnSp>
        <p:nvCxnSpPr>
          <p:cNvPr id="22" name="Straight Connector 21">
            <a:extLst>
              <a:ext uri="{FF2B5EF4-FFF2-40B4-BE49-F238E27FC236}">
                <a16:creationId xmlns:a16="http://schemas.microsoft.com/office/drawing/2014/main" id="{8BEFA11E-F0EA-A048-88CC-B750E73E413F}"/>
              </a:ext>
            </a:extLst>
          </p:cNvPr>
          <p:cNvCxnSpPr>
            <a:cxnSpLocks/>
          </p:cNvCxnSpPr>
          <p:nvPr/>
        </p:nvCxnSpPr>
        <p:spPr>
          <a:xfrm>
            <a:off x="6321729" y="990600"/>
            <a:ext cx="0" cy="4229100"/>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Rounded Corners 2">
            <a:extLst>
              <a:ext uri="{FF2B5EF4-FFF2-40B4-BE49-F238E27FC236}">
                <a16:creationId xmlns:a16="http://schemas.microsoft.com/office/drawing/2014/main" id="{9F3DFB42-ABA5-0636-6FFF-E367D5BB8BA3}"/>
              </a:ext>
            </a:extLst>
          </p:cNvPr>
          <p:cNvSpPr/>
          <p:nvPr/>
        </p:nvSpPr>
        <p:spPr>
          <a:xfrm>
            <a:off x="1095375" y="199072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Cambria" panose="02040503050406030204" pitchFamily="18" charset="0"/>
                <a:ea typeface="Cambria" panose="02040503050406030204" pitchFamily="18" charset="0"/>
              </a:rPr>
              <a:t>Nam dẫn bà cụ sang đường.</a:t>
            </a:r>
            <a:endParaRPr lang="en-US" sz="24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2E8A6A57-D8F0-D524-C3B2-791788A132C6}"/>
              </a:ext>
            </a:extLst>
          </p:cNvPr>
          <p:cNvSpPr/>
          <p:nvPr/>
        </p:nvSpPr>
        <p:spPr>
          <a:xfrm>
            <a:off x="1114425" y="28860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Bà cụ rất cảm động.</a:t>
            </a:r>
            <a:endParaRPr lang="en-US" sz="24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8FCFC1D6-C61F-B589-83EC-9ED8FC0A3856}"/>
              </a:ext>
            </a:extLst>
          </p:cNvPr>
          <p:cNvSpPr/>
          <p:nvPr/>
        </p:nvSpPr>
        <p:spPr>
          <a:xfrm>
            <a:off x="1123950" y="3686175"/>
            <a:ext cx="4371975" cy="6953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 Bà muốn sang đường phải không ạ?</a:t>
            </a:r>
            <a:endParaRPr lang="en-US" sz="24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7F6F36E-924F-64E4-FE13-7E017A405B49}"/>
              </a:ext>
            </a:extLst>
          </p:cNvPr>
          <p:cNvSpPr/>
          <p:nvPr/>
        </p:nvSpPr>
        <p:spPr>
          <a:xfrm>
            <a:off x="1114425" y="468630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000000"/>
                </a:solidFill>
                <a:latin typeface="Cambria" panose="02040503050406030204" pitchFamily="18" charset="0"/>
                <a:ea typeface="Cambria" panose="02040503050406030204" pitchFamily="18" charset="0"/>
              </a:rPr>
              <a:t>Cảm ơn cháu nhé!</a:t>
            </a:r>
            <a:endParaRPr lang="en-US" sz="24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4AC14793-684C-98B0-0EE1-DF2C0E8F9FF2}"/>
              </a:ext>
            </a:extLst>
          </p:cNvPr>
          <p:cNvSpPr/>
          <p:nvPr/>
        </p:nvSpPr>
        <p:spPr>
          <a:xfrm>
            <a:off x="6915150" y="19335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 giúp đỡ người già</a:t>
            </a:r>
            <a:endParaRPr lang="en-US" sz="28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E3342C7A-BD8E-A4FD-68CA-9A5648DB5EDD}"/>
              </a:ext>
            </a:extLst>
          </p:cNvPr>
          <p:cNvSpPr/>
          <p:nvPr/>
        </p:nvSpPr>
        <p:spPr>
          <a:xfrm>
            <a:off x="6962775" y="27336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Nam và bà cụ</a:t>
            </a:r>
            <a:endParaRPr lang="en-US" sz="28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F3547952-2D82-B065-C9D6-BA9AD0F57691}"/>
              </a:ext>
            </a:extLst>
          </p:cNvPr>
          <p:cNvSpPr/>
          <p:nvPr/>
        </p:nvSpPr>
        <p:spPr>
          <a:xfrm>
            <a:off x="6991350" y="360045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đã già yếu</a:t>
            </a:r>
            <a:endParaRPr lang="en-US" sz="28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EDA0E811-C46E-7143-63A9-00799D200C85}"/>
              </a:ext>
            </a:extLst>
          </p:cNvPr>
          <p:cNvSpPr txBox="1"/>
          <p:nvPr/>
        </p:nvSpPr>
        <p:spPr>
          <a:xfrm>
            <a:off x="6591301" y="4343400"/>
            <a:ext cx="4972050" cy="1200329"/>
          </a:xfrm>
          <a:prstGeom prst="rect">
            <a:avLst/>
          </a:prstGeom>
          <a:noFill/>
        </p:spPr>
        <p:txBody>
          <a:bodyPr wrap="square" rtlCol="0">
            <a:spAutoFit/>
          </a:bodyPr>
          <a:lstStyle/>
          <a:p>
            <a:pPr algn="just"/>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hợp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từ</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trên</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có</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dấu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thúc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và</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chữ</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đầu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viết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hoa</a:t>
            </a:r>
            <a:r>
              <a:rPr lang="en-US" sz="2400" b="1" i="1" dirty="0">
                <a:solidFill>
                  <a:srgbClr val="FF0000"/>
                </a:solidFill>
                <a:effectLst/>
                <a:latin typeface="Cambria" panose="02040503050406030204" pitchFamily="18" charset="0"/>
                <a:ea typeface="Cambria" panose="02040503050406030204" pitchFamily="18" charset="0"/>
              </a:rPr>
              <a:t>.</a:t>
            </a:r>
            <a:endParaRPr lang="en-US" sz="24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995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barn(inVertical)">
                                      <p:cBhvr>
                                        <p:cTn id="4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algn="ctr"/>
              <a:r>
                <a:rPr lang="en-US" sz="2800" b="1" dirty="0" err="1">
                  <a:solidFill>
                    <a:srgbClr val="498329"/>
                  </a:solidFill>
                  <a:latin typeface="Cambria" panose="02040503050406030204" pitchFamily="18" charset="0"/>
                </a:rPr>
                <a:t>Kết</a:t>
              </a:r>
              <a:r>
                <a:rPr lang="en-US" sz="2800" b="1" dirty="0">
                  <a:solidFill>
                    <a:srgbClr val="498329"/>
                  </a:solidFill>
                  <a:latin typeface="Cambria" panose="02040503050406030204" pitchFamily="18" charset="0"/>
                </a:rPr>
                <a:t> </a:t>
              </a:r>
              <a:r>
                <a:rPr lang="en-US" sz="2800" b="1" dirty="0" err="1">
                  <a:solidFill>
                    <a:srgbClr val="498329"/>
                  </a:solidFill>
                  <a:latin typeface="Cambria" panose="02040503050406030204" pitchFamily="18" charset="0"/>
                </a:rPr>
                <a:t>luận</a:t>
              </a:r>
              <a:endParaRPr lang="en-US" sz="2800" b="1" dirty="0">
                <a:solidFill>
                  <a:srgbClr val="498329"/>
                </a:solidFill>
                <a:latin typeface="Cambria" panose="02040503050406030204" pitchFamily="18" charset="0"/>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6"/>
            <a:ext cx="8945042" cy="2643149"/>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4113036"/>
            </a:xfrm>
            <a:prstGeom prst="rect">
              <a:avLst/>
            </a:prstGeom>
            <a:noFill/>
          </p:spPr>
          <p:txBody>
            <a:bodyPr wrap="square">
              <a:spAutoFit/>
            </a:bodyPr>
            <a:lstStyle/>
            <a:p>
              <a:pPr marL="457200" indent="-457200" algn="just">
                <a:buFont typeface="Arial" panose="020B0604020202020204" pitchFamily="34" charset="0"/>
                <a:buChar char="•"/>
              </a:pPr>
              <a:r>
                <a:rPr lang="en-US" sz="3200" b="1" dirty="0">
                  <a:solidFill>
                    <a:srgbClr val="222222"/>
                  </a:solidFill>
                  <a:latin typeface="Cambria" panose="02040503050406030204" pitchFamily="18" charset="0"/>
                </a:rPr>
                <a:t>N</a:t>
              </a:r>
              <a:r>
                <a:rPr lang="vi-VN" sz="3200" b="1" i="0" dirty="0">
                  <a:solidFill>
                    <a:srgbClr val="222222"/>
                  </a:solidFill>
                  <a:effectLst/>
                  <a:latin typeface="Cambria" panose="02040503050406030204" pitchFamily="18" charset="0"/>
                </a:rPr>
                <a:t>goài những hình thức thì câu phải diễn đạt một ý</a:t>
              </a:r>
              <a:r>
                <a:rPr lang="en-US" sz="3200" b="1" dirty="0">
                  <a:solidFill>
                    <a:srgbClr val="222222"/>
                  </a:solidFill>
                  <a:latin typeface="Cambria" panose="02040503050406030204" pitchFamily="18" charset="0"/>
                </a:rPr>
                <a:t> tr</a:t>
              </a:r>
              <a:r>
                <a:rPr lang="vi-VN" sz="3200" b="1" i="0" dirty="0">
                  <a:solidFill>
                    <a:srgbClr val="222222"/>
                  </a:solidFill>
                  <a:effectLst/>
                  <a:latin typeface="Cambria" panose="02040503050406030204" pitchFamily="18" charset="0"/>
                </a:rPr>
                <a:t>ọn </a:t>
              </a:r>
              <a:r>
                <a:rPr lang="en-US" sz="3200" b="1" i="0" dirty="0" err="1">
                  <a:solidFill>
                    <a:srgbClr val="222222"/>
                  </a:solidFill>
                  <a:effectLst/>
                  <a:latin typeface="Cambria" panose="02040503050406030204" pitchFamily="18" charset="0"/>
                </a:rPr>
                <a:t>vẹn</a:t>
              </a:r>
              <a:r>
                <a:rPr lang="en-US" sz="3200" b="1" dirty="0">
                  <a:solidFill>
                    <a:srgbClr val="222222"/>
                  </a:solidFill>
                  <a:latin typeface="Cambria" panose="02040503050406030204" pitchFamily="18" charset="0"/>
                </a:rPr>
                <a:t>, </a:t>
              </a:r>
              <a:r>
                <a:rPr lang="vi-VN" sz="3200" b="1" i="0" dirty="0">
                  <a:solidFill>
                    <a:srgbClr val="222222"/>
                  </a:solidFill>
                  <a:effectLst/>
                  <a:latin typeface="Cambria" panose="02040503050406030204" pitchFamily="18" charset="0"/>
                </a:rPr>
                <a:t>chúng ta có thể hỏi và trả lời được các câu hỏi liên quan đến câu.</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Để người khác hiểu được mình thì ta phải nói hoặc viết câu có đầy đủ ý.</a:t>
              </a:r>
            </a:p>
          </p:txBody>
        </p:sp>
      </p:grpSp>
    </p:spTree>
    <p:extLst>
      <p:ext uri="{BB962C8B-B14F-4D97-AF65-F5344CB8AC3E}">
        <p14:creationId xmlns:p14="http://schemas.microsoft.com/office/powerpoint/2010/main" val="18033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2034814" y="1871965"/>
              <a:ext cx="8808960" cy="533846"/>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vi-VN" sz="2800" b="1" i="0" dirty="0">
                  <a:solidFill>
                    <a:srgbClr val="000000"/>
                  </a:solidFill>
                  <a:effectLst/>
                  <a:latin typeface="Cambria" panose="02040503050406030204" pitchFamily="18" charset="0"/>
                  <a:ea typeface="Cambria" panose="02040503050406030204" pitchFamily="18" charset="0"/>
                </a:rPr>
                <a:t> </a:t>
              </a:r>
              <a:r>
                <a:rPr lang="en-US" sz="2800" b="1" dirty="0">
                  <a:solidFill>
                    <a:srgbClr val="000000"/>
                  </a:solidFill>
                  <a:latin typeface="Cambria" panose="02040503050406030204" pitchFamily="18" charset="0"/>
                  <a:ea typeface="Cambria" panose="02040503050406030204" pitchFamily="18" charset="0"/>
                </a:rPr>
                <a:t>3. </a:t>
              </a:r>
              <a:r>
                <a:rPr lang="vi-VN" sz="2800" b="1" i="0" dirty="0">
                  <a:solidFill>
                    <a:srgbClr val="000000"/>
                  </a:solidFill>
                  <a:effectLst/>
                  <a:latin typeface="Cambria" panose="02040503050406030204" pitchFamily="18" charset="0"/>
                  <a:ea typeface="Cambria" panose="02040503050406030204" pitchFamily="18" charset="0"/>
                </a:rPr>
                <a:t>Sắp xếp các từ ngữ dưới đây thành câu. Viết câu vào vở.</a:t>
              </a:r>
              <a:endParaRPr kumimoji="0" lang="en-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sp>
        <p:nvSpPr>
          <p:cNvPr id="4" name="Rectangle: Rounded Corners 3">
            <a:extLst>
              <a:ext uri="{FF2B5EF4-FFF2-40B4-BE49-F238E27FC236}">
                <a16:creationId xmlns:a16="http://schemas.microsoft.com/office/drawing/2014/main" id="{0719DDBA-BE39-82E8-C04C-D749A7B87B1B}"/>
              </a:ext>
            </a:extLst>
          </p:cNvPr>
          <p:cNvSpPr/>
          <p:nvPr/>
        </p:nvSpPr>
        <p:spPr>
          <a:xfrm>
            <a:off x="1457325" y="1485900"/>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a. chữa bệnh/ ông/ cứu người/ để</a:t>
            </a:r>
            <a:endParaRPr lang="en-US" sz="32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B1DDE6A5-29A2-01D6-A9EB-192E5C29C915}"/>
              </a:ext>
            </a:extLst>
          </p:cNvPr>
          <p:cNvSpPr/>
          <p:nvPr/>
        </p:nvSpPr>
        <p:spPr>
          <a:xfrm>
            <a:off x="1485900" y="27336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b. khám bệnh/ miễn phí/ ông/ cho ai</a:t>
            </a:r>
            <a:endParaRPr lang="en-US" sz="32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373A8CFD-0C84-B894-D739-F2888D651865}"/>
              </a:ext>
            </a:extLst>
          </p:cNvPr>
          <p:cNvSpPr/>
          <p:nvPr/>
        </p:nvSpPr>
        <p:spPr>
          <a:xfrm>
            <a:off x="1533525" y="38385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c. phải tập thể dục/ cháu/ nhé/ thường xuyên</a:t>
            </a:r>
            <a:endParaRPr lang="en-US" sz="32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069D5D4D-4397-7554-BE0F-71D52141DC73}"/>
              </a:ext>
            </a:extLst>
          </p:cNvPr>
          <p:cNvSpPr/>
          <p:nvPr/>
        </p:nvSpPr>
        <p:spPr>
          <a:xfrm>
            <a:off x="1504950" y="507682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d. lắm/ ông ấy/ thương người</a:t>
            </a:r>
            <a:endParaRPr lang="en-US" sz="3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1A11E7A-9C0E-0D23-CE66-C169E95E1CA1}"/>
              </a:ext>
            </a:extLst>
          </p:cNvPr>
          <p:cNvSpPr txBox="1"/>
          <p:nvPr/>
        </p:nvSpPr>
        <p:spPr>
          <a:xfrm>
            <a:off x="1219199" y="2074327"/>
            <a:ext cx="11430001"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chữa bệnh để cứu người.</a:t>
            </a:r>
            <a:endParaRPr lang="en-US" sz="3600" i="1" dirty="0">
              <a:solidFill>
                <a:srgbClr val="C0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37AB029D-BC65-CE33-477D-7E5D2C3D90C1}"/>
              </a:ext>
            </a:extLst>
          </p:cNvPr>
          <p:cNvSpPr txBox="1"/>
          <p:nvPr/>
        </p:nvSpPr>
        <p:spPr>
          <a:xfrm>
            <a:off x="1219200" y="3226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en-US" sz="3600" i="1" dirty="0" err="1">
                <a:solidFill>
                  <a:srgbClr val="C00000"/>
                </a:solidFill>
                <a:latin typeface="Cambria" panose="02040503050406030204" pitchFamily="18" charset="0"/>
                <a:ea typeface="Cambria" panose="02040503050406030204" pitchFamily="18" charset="0"/>
              </a:rPr>
              <a:t>Ông</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khám</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bệnh</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miễn</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phí</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cho</a:t>
            </a:r>
            <a:r>
              <a:rPr lang="en-US" sz="3600" i="1" dirty="0">
                <a:solidFill>
                  <a:srgbClr val="C00000"/>
                </a:solidFill>
                <a:latin typeface="Cambria" panose="02040503050406030204" pitchFamily="18" charset="0"/>
                <a:ea typeface="Cambria" panose="02040503050406030204" pitchFamily="18" charset="0"/>
              </a:rPr>
              <a:t> ai?</a:t>
            </a:r>
          </a:p>
        </p:txBody>
      </p:sp>
      <p:sp>
        <p:nvSpPr>
          <p:cNvPr id="16" name="TextBox 15">
            <a:extLst>
              <a:ext uri="{FF2B5EF4-FFF2-40B4-BE49-F238E27FC236}">
                <a16:creationId xmlns:a16="http://schemas.microsoft.com/office/drawing/2014/main" id="{14B04DB7-45F8-292F-1A1A-F7717C5907E7}"/>
              </a:ext>
            </a:extLst>
          </p:cNvPr>
          <p:cNvSpPr txBox="1"/>
          <p:nvPr/>
        </p:nvSpPr>
        <p:spPr>
          <a:xfrm>
            <a:off x="1219200" y="4369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Cháu phải tập thể dục thường xuyên nhé!</a:t>
            </a:r>
            <a:endParaRPr lang="en-US" sz="3600" i="1" dirty="0">
              <a:solidFill>
                <a:srgbClr val="C0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58E2243-2008-837C-44CE-76BF49CE02FD}"/>
              </a:ext>
            </a:extLst>
          </p:cNvPr>
          <p:cNvSpPr txBox="1"/>
          <p:nvPr/>
        </p:nvSpPr>
        <p:spPr>
          <a:xfrm>
            <a:off x="1352550" y="56271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ấy thương người lắm!</a:t>
            </a:r>
            <a:endParaRPr lang="en-US" sz="3600" i="1" dirty="0">
              <a:solidFill>
                <a:srgbClr val="C00000"/>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F991A6B9-DE28-8DD6-EAF5-4E98B1ACBB94}"/>
              </a:ext>
            </a:extLst>
          </p:cNvPr>
          <p:cNvSpPr/>
          <p:nvPr/>
        </p:nvSpPr>
        <p:spPr>
          <a:xfrm>
            <a:off x="7753350" y="211455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kể</a:t>
            </a:r>
            <a:endParaRPr lang="en-US" sz="3200" b="1" dirty="0">
              <a:solidFill>
                <a:srgbClr val="FF0000"/>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E0A979E4-BFA1-DBC5-E70D-BE1DD4C4D3A6}"/>
              </a:ext>
            </a:extLst>
          </p:cNvPr>
          <p:cNvSpPr/>
          <p:nvPr/>
        </p:nvSpPr>
        <p:spPr>
          <a:xfrm>
            <a:off x="8296275" y="331470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hỏi</a:t>
            </a:r>
            <a:endParaRPr lang="en-US" sz="3200" b="1" dirty="0">
              <a:solidFill>
                <a:srgbClr val="FF0000"/>
              </a:solidFill>
              <a:latin typeface="Cambria" panose="02040503050406030204" pitchFamily="18" charset="0"/>
              <a:ea typeface="Cambria" panose="02040503050406030204" pitchFamily="18" charset="0"/>
            </a:endParaRPr>
          </a:p>
        </p:txBody>
      </p:sp>
      <p:sp>
        <p:nvSpPr>
          <p:cNvPr id="25" name="Rectangle: Rounded Corners 24">
            <a:extLst>
              <a:ext uri="{FF2B5EF4-FFF2-40B4-BE49-F238E27FC236}">
                <a16:creationId xmlns:a16="http://schemas.microsoft.com/office/drawing/2014/main" id="{7766B92C-57D5-6C11-5B93-89CBE93C8C0F}"/>
              </a:ext>
            </a:extLst>
          </p:cNvPr>
          <p:cNvSpPr/>
          <p:nvPr/>
        </p:nvSpPr>
        <p:spPr>
          <a:xfrm>
            <a:off x="9791700" y="4429125"/>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khiến</a:t>
            </a:r>
            <a:endParaRPr lang="en-US" sz="3200" b="1" dirty="0">
              <a:solidFill>
                <a:srgbClr val="FF0000"/>
              </a:solidFill>
              <a:latin typeface="Cambria" panose="02040503050406030204" pitchFamily="18" charset="0"/>
              <a:ea typeface="Cambria" panose="02040503050406030204" pitchFamily="18" charset="0"/>
            </a:endParaRPr>
          </a:p>
        </p:txBody>
      </p:sp>
      <p:sp>
        <p:nvSpPr>
          <p:cNvPr id="26" name="Rectangle: Rounded Corners 25">
            <a:extLst>
              <a:ext uri="{FF2B5EF4-FFF2-40B4-BE49-F238E27FC236}">
                <a16:creationId xmlns:a16="http://schemas.microsoft.com/office/drawing/2014/main" id="{C1A81144-1BD5-2780-28D2-40BB0EE07EC6}"/>
              </a:ext>
            </a:extLst>
          </p:cNvPr>
          <p:cNvSpPr/>
          <p:nvPr/>
        </p:nvSpPr>
        <p:spPr>
          <a:xfrm>
            <a:off x="7219950" y="5695950"/>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cảm</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379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0.70"/>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0.70"/>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strVal val="#ppt_w*0.70"/>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Effect transition="in" filter="fade">
                                      <p:cBhvr>
                                        <p:cTn id="59" dur="1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4" grpId="0"/>
      <p:bldP spid="16" grpId="0"/>
      <p:bldP spid="17" grpId="0"/>
      <p:bldP spid="18" grpId="0" animBg="1"/>
      <p:bldP spid="20"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Kết</a:t>
              </a:r>
              <a:r>
                <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rPr>
                <a:t> </a:t>
              </a: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luận</a:t>
              </a:r>
              <a:endPar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7"/>
            <a:ext cx="8945042" cy="2233574"/>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3419271"/>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srgbClr val="222222"/>
                  </a:solidFill>
                  <a:effectLst/>
                  <a:uLnTx/>
                  <a:uFillTx/>
                  <a:latin typeface="Cambria" panose="02040503050406030204" pitchFamily="18" charset="0"/>
                  <a:cs typeface="+mn-cs"/>
                </a:rPr>
                <a:t>Các từ ngữ trong câu phải được sắp xếp theo một trật tự hợp lý thì mới có nghĩa</a:t>
              </a:r>
            </a:p>
          </p:txBody>
        </p:sp>
      </p:grpSp>
    </p:spTree>
    <p:extLst>
      <p:ext uri="{BB962C8B-B14F-4D97-AF65-F5344CB8AC3E}">
        <p14:creationId xmlns:p14="http://schemas.microsoft.com/office/powerpoint/2010/main" val="23292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未定义">
  <a:themeElements>
    <a:clrScheme name="自定义 773">
      <a:dk1>
        <a:srgbClr val="000000"/>
      </a:dk1>
      <a:lt1>
        <a:srgbClr val="FFFFFF"/>
      </a:lt1>
      <a:dk2>
        <a:srgbClr val="000000"/>
      </a:dk2>
      <a:lt2>
        <a:srgbClr val="FFFFFF"/>
      </a:lt2>
      <a:accent1>
        <a:srgbClr val="627AAE"/>
      </a:accent1>
      <a:accent2>
        <a:srgbClr val="F66589"/>
      </a:accent2>
      <a:accent3>
        <a:srgbClr val="627AAE"/>
      </a:accent3>
      <a:accent4>
        <a:srgbClr val="F66589"/>
      </a:accent4>
      <a:accent5>
        <a:srgbClr val="627AAE"/>
      </a:accent5>
      <a:accent6>
        <a:srgbClr val="F66589"/>
      </a:accent6>
      <a:hlink>
        <a:srgbClr val="627AAE"/>
      </a:hlink>
      <a:folHlink>
        <a:srgbClr val="F66589"/>
      </a:folHlink>
    </a:clrScheme>
    <a:fontScheme name="1212121">
      <a:majorFont>
        <a:latin typeface="字魂131号-酷乐潮玩体"/>
        <a:ea typeface="字魂131号-酷乐潮玩体"/>
        <a:cs typeface=""/>
      </a:majorFont>
      <a:minorFont>
        <a:latin typeface="字魂131号-酷乐潮玩体"/>
        <a:ea typeface="汉仪正圆-5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562</Words>
  <Application>Microsoft Office PowerPoint</Application>
  <PresentationFormat>Widescreen</PresentationFormat>
  <Paragraphs>66</Paragraphs>
  <Slides>19</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#9Slide03 SFU Futura_05 ExtraBo</vt:lpstr>
      <vt:lpstr>#9Slide07 Cadena</vt:lpstr>
      <vt:lpstr>Arial</vt:lpstr>
      <vt:lpstr>Calibri</vt:lpstr>
      <vt:lpstr>Cambria</vt:lpstr>
      <vt:lpstr>Wingdings</vt:lpstr>
      <vt:lpstr>字魂131号-酷乐潮玩体</vt:lpstr>
      <vt:lpstr>Office 主题​​</vt:lpstr>
      <vt:lpstr>未定义</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Thanh Hang</cp:lastModifiedBy>
  <cp:revision>50</cp:revision>
  <dcterms:created xsi:type="dcterms:W3CDTF">2023-10-22T11:54:16Z</dcterms:created>
  <dcterms:modified xsi:type="dcterms:W3CDTF">2026-01-20T04:52:11Z</dcterms:modified>
</cp:coreProperties>
</file>