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9" r:id="rId3"/>
    <p:sldId id="270" r:id="rId4"/>
    <p:sldId id="256" r:id="rId5"/>
    <p:sldId id="271" r:id="rId6"/>
    <p:sldId id="259" r:id="rId7"/>
    <p:sldId id="272" r:id="rId8"/>
    <p:sldId id="274" r:id="rId9"/>
    <p:sldId id="275" r:id="rId10"/>
    <p:sldId id="276" r:id="rId11"/>
    <p:sldId id="277" r:id="rId12"/>
    <p:sldId id="258" r:id="rId13"/>
    <p:sldId id="278" r:id="rId14"/>
    <p:sldId id="279" r:id="rId15"/>
    <p:sldId id="280" r:id="rId16"/>
    <p:sldId id="281" r:id="rId17"/>
    <p:sldId id="266" r:id="rId18"/>
    <p:sldId id="282" r:id="rId19"/>
    <p:sldId id="283" r:id="rId20"/>
    <p:sldId id="267"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9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Calibri" panose="020F0502020204030204" pitchFamily="34" charset="0"/>
              </a:rPr>
              <a:t>Trong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hát</a:t>
            </a:r>
            <a:r>
              <a:rPr lang="en-US" sz="1800" i="1" dirty="0">
                <a:effectLst/>
                <a:latin typeface="Times New Roman" panose="02020603050405020304" pitchFamily="18" charset="0"/>
                <a:ea typeface="Calibri" panose="020F0502020204030204" pitchFamily="34" charset="0"/>
              </a:rPr>
              <a:t> “ </a:t>
            </a:r>
            <a:r>
              <a:rPr lang="en-US" sz="1800" i="1" dirty="0" err="1">
                <a:effectLst/>
                <a:latin typeface="Times New Roman" panose="02020603050405020304" pitchFamily="18" charset="0"/>
                <a:ea typeface="Calibri" panose="020F0502020204030204" pitchFamily="34" charset="0"/>
              </a:rPr>
              <a:t>Trái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trẻ</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ở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châu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với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màu</a:t>
            </a:r>
            <a:r>
              <a:rPr lang="en-US" sz="1800" i="1" dirty="0">
                <a:effectLst/>
                <a:latin typeface="Times New Roman" panose="02020603050405020304" pitchFamily="18" charset="0"/>
                <a:ea typeface="Calibri" panose="020F0502020204030204" pitchFamily="34" charset="0"/>
              </a:rPr>
              <a:t> da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bạn</a:t>
            </a:r>
            <a:r>
              <a:rPr lang="en-US" sz="1800" i="1" dirty="0">
                <a:effectLst/>
                <a:latin typeface="Times New Roman" panose="02020603050405020304" pitchFamily="18" charset="0"/>
                <a:ea typeface="Calibri" panose="020F0502020204030204" pitchFamily="34" charset="0"/>
              </a:rPr>
              <a:t> nhỏ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yêu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ạ,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sinh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điểm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riêng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hôm</a:t>
            </a:r>
            <a:r>
              <a:rPr lang="en-US" sz="1800" i="1" dirty="0">
                <a:effectLst/>
                <a:latin typeface="Times New Roman" panose="02020603050405020304" pitchFamily="18" charset="0"/>
                <a:ea typeface="Calibri" panose="020F0502020204030204" pitchFamily="34" charset="0"/>
              </a:rPr>
              <a:t> nay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giúp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tìm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hiểu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văn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0572949-67E3-4EB6-983C-F38C9924093A}" type="slidenum">
              <a:rPr lang="en-US" smtClean="0"/>
              <a:t>4</a:t>
            </a:fld>
            <a:endParaRPr lang="en-US"/>
          </a:p>
        </p:txBody>
      </p:sp>
    </p:spTree>
    <p:extLst>
      <p:ext uri="{BB962C8B-B14F-4D97-AF65-F5344CB8AC3E}">
        <p14:creationId xmlns:p14="http://schemas.microsoft.com/office/powerpoint/2010/main" val="4479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endParaRPr lang="en-US"/>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endParaRPr lang="en-US"/>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endParaRPr lang="en-US"/>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endParaRPr lang="en-US"/>
            </a:p>
          </p:txBody>
        </p:sp>
        <p:sp>
          <p:nvSpPr>
            <p:cNvPr id="11" name="TextBox 11"/>
            <p:cNvSpPr txBox="1"/>
            <p:nvPr/>
          </p:nvSpPr>
          <p:spPr>
            <a:xfrm>
              <a:off x="0" y="-38100"/>
              <a:ext cx="2516495" cy="400739"/>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endParaRPr lang="en-US"/>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endParaRPr lang="en-US"/>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endParaRPr lang="en-US"/>
          </a:p>
        </p:txBody>
      </p:sp>
      <p:pic>
        <p:nvPicPr>
          <p:cNvPr id="19" name="Picture 18" descr="A close up of a text&#10;&#10;Description automatically generated">
            <a:extLst>
              <a:ext uri="{FF2B5EF4-FFF2-40B4-BE49-F238E27FC236}">
                <a16:creationId xmlns:a16="http://schemas.microsoft.com/office/drawing/2014/main" id="{20C937FD-BC15-869C-06EA-C0F937805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32385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Trao đổi về những điểm cần lưu ý khi viết bài văn tả người.</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2" name="Rectangle: Top Corners One Rounded and One Snipped 1">
            <a:extLst>
              <a:ext uri="{FF2B5EF4-FFF2-40B4-BE49-F238E27FC236}">
                <a16:creationId xmlns:a16="http://schemas.microsoft.com/office/drawing/2014/main" id="{80CB75E3-6E53-2DB4-127D-1DCB0986E150}"/>
              </a:ext>
            </a:extLst>
          </p:cNvPr>
          <p:cNvSpPr/>
          <p:nvPr/>
        </p:nvSpPr>
        <p:spPr>
          <a:xfrm>
            <a:off x="1676400" y="32385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Bố</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cục</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 name="Rectangle: Top Corners One Rounded and One Snipped 2">
            <a:extLst>
              <a:ext uri="{FF2B5EF4-FFF2-40B4-BE49-F238E27FC236}">
                <a16:creationId xmlns:a16="http://schemas.microsoft.com/office/drawing/2014/main" id="{74453904-4DDB-C22B-DCFC-833F5F2B4EAC}"/>
              </a:ext>
            </a:extLst>
          </p:cNvPr>
          <p:cNvSpPr/>
          <p:nvPr/>
        </p:nvSpPr>
        <p:spPr>
          <a:xfrm>
            <a:off x="8458200" y="3238500"/>
            <a:ext cx="80772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chi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tiết</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miêu</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 name="Rectangle: Top Corners One Rounded and One Snipped 3">
            <a:extLst>
              <a:ext uri="{FF2B5EF4-FFF2-40B4-BE49-F238E27FC236}">
                <a16:creationId xmlns:a16="http://schemas.microsoft.com/office/drawing/2014/main" id="{854FF176-2706-0686-A234-3FA744EED705}"/>
              </a:ext>
            </a:extLst>
          </p:cNvPr>
          <p:cNvSpPr/>
          <p:nvPr/>
        </p:nvSpPr>
        <p:spPr>
          <a:xfrm>
            <a:off x="7162800" y="56769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0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00EF11C0-BAB1-764F-1404-DE988C57A37F}"/>
              </a:ext>
            </a:extLst>
          </p:cNvPr>
          <p:cNvSpPr txBox="1"/>
          <p:nvPr/>
        </p:nvSpPr>
        <p:spPr>
          <a:xfrm>
            <a:off x="2667000" y="800100"/>
            <a:ext cx="13654700" cy="830997"/>
          </a:xfrm>
          <a:prstGeom prst="rect">
            <a:avLst/>
          </a:prstGeom>
          <a:noFill/>
        </p:spPr>
        <p:txBody>
          <a:bodyPr wrap="none" rtlCol="0">
            <a:spAutoFit/>
          </a:bodyPr>
          <a:lstStyle/>
          <a:p>
            <a:r>
              <a:rPr lang="vi-VN" sz="4800" dirty="0">
                <a:solidFill>
                  <a:schemeClr val="accent2"/>
                </a:solidFill>
                <a:latin typeface="#9Slide03 BoosterNextFYBlack" panose="02000A03000000020004" pitchFamily="2" charset="-93"/>
              </a:rPr>
              <a:t>Những điểm cần lưu ý khi viết bài văn tả người:</a:t>
            </a:r>
          </a:p>
        </p:txBody>
      </p:sp>
      <p:grpSp>
        <p:nvGrpSpPr>
          <p:cNvPr id="10" name="Group 9">
            <a:extLst>
              <a:ext uri="{FF2B5EF4-FFF2-40B4-BE49-F238E27FC236}">
                <a16:creationId xmlns:a16="http://schemas.microsoft.com/office/drawing/2014/main" id="{46BDE2BE-BF7C-D004-8A11-04346EF48C70}"/>
              </a:ext>
            </a:extLst>
          </p:cNvPr>
          <p:cNvGrpSpPr/>
          <p:nvPr/>
        </p:nvGrpSpPr>
        <p:grpSpPr>
          <a:xfrm>
            <a:off x="1905000" y="2400300"/>
            <a:ext cx="14935200" cy="7467600"/>
            <a:chOff x="981091" y="1984248"/>
            <a:chExt cx="6720840" cy="4096512"/>
          </a:xfrm>
        </p:grpSpPr>
        <p:grpSp>
          <p:nvGrpSpPr>
            <p:cNvPr id="11" name="Group 10">
              <a:extLst>
                <a:ext uri="{FF2B5EF4-FFF2-40B4-BE49-F238E27FC236}">
                  <a16:creationId xmlns:a16="http://schemas.microsoft.com/office/drawing/2014/main" id="{A8C69E1D-5597-74A9-46DC-6EDBFDFD8FC3}"/>
                </a:ext>
              </a:extLst>
            </p:cNvPr>
            <p:cNvGrpSpPr/>
            <p:nvPr/>
          </p:nvGrpSpPr>
          <p:grpSpPr>
            <a:xfrm>
              <a:off x="981091" y="1984248"/>
              <a:ext cx="6720840" cy="4096512"/>
              <a:chOff x="981091" y="1984248"/>
              <a:chExt cx="6720840" cy="4096512"/>
            </a:xfrm>
          </p:grpSpPr>
          <p:grpSp>
            <p:nvGrpSpPr>
              <p:cNvPr id="13" name="Group 12">
                <a:extLst>
                  <a:ext uri="{FF2B5EF4-FFF2-40B4-BE49-F238E27FC236}">
                    <a16:creationId xmlns:a16="http://schemas.microsoft.com/office/drawing/2014/main" id="{E16025D9-1289-1D3B-7327-1D1A3D09E62F}"/>
                  </a:ext>
                </a:extLst>
              </p:cNvPr>
              <p:cNvGrpSpPr/>
              <p:nvPr/>
            </p:nvGrpSpPr>
            <p:grpSpPr>
              <a:xfrm>
                <a:off x="981091" y="1984248"/>
                <a:ext cx="6720840" cy="4096512"/>
                <a:chOff x="981091" y="1984248"/>
                <a:chExt cx="6720840" cy="4096512"/>
              </a:xfrm>
            </p:grpSpPr>
            <p:sp>
              <p:nvSpPr>
                <p:cNvPr id="15" name="Rectangle: Diagonal Corners Rounded 14">
                  <a:extLst>
                    <a:ext uri="{FF2B5EF4-FFF2-40B4-BE49-F238E27FC236}">
                      <a16:creationId xmlns:a16="http://schemas.microsoft.com/office/drawing/2014/main" id="{3CA4BEFA-A9A6-22AC-87D8-975869219BD0}"/>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Diagonal Corners Rounded 15">
                  <a:extLst>
                    <a:ext uri="{FF2B5EF4-FFF2-40B4-BE49-F238E27FC236}">
                      <a16:creationId xmlns:a16="http://schemas.microsoft.com/office/drawing/2014/main" id="{DFF2B2CB-EA74-DCAC-7640-DF8E9CDFB83D}"/>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E5B5E281-1CC4-A1B5-82AC-19B3A70573EE}"/>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5DF570B-23DF-404B-FDAA-E2625CCE2B51}"/>
                </a:ext>
              </a:extLst>
            </p:cNvPr>
            <p:cNvSpPr txBox="1"/>
            <p:nvPr/>
          </p:nvSpPr>
          <p:spPr>
            <a:xfrm>
              <a:off x="1189813" y="2674671"/>
              <a:ext cx="6428630" cy="2937771"/>
            </a:xfrm>
            <a:prstGeom prst="rect">
              <a:avLst/>
            </a:prstGeom>
            <a:noFill/>
          </p:spPr>
          <p:txBody>
            <a:bodyPr wrap="square">
              <a:spAutoFit/>
            </a:bodyPr>
            <a:lstStyle/>
            <a:p>
              <a:pPr marL="0" marR="0">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Bố cục của bài văn phải đảm bảo có đủ 3 phần: mở bài, thân bài, kết bài.</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Cách lựa chọn chi tiết miêu tả: cần chọn lựa các chi tiết tiêu biểu, khi miêu tả có thể làm rõ liên tưởng, hình dung về người được tả.</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Cần quan sát người được tả thật kĩ: về ngoại hình, thói quen, cử chỉ, hành động, công việc, quan hệ của người đó với mọi người xung quanh.</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Chọn từ ngữ miêu tả thích hợp: dùng từ ngữ phù hợp với người miêu tả về tuổi tác, giới tính, nghề nghiệp.</a:t>
              </a:r>
              <a:endParaRPr lang="en-US" sz="38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1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endParaRPr lang="en-US"/>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3200400" y="2462544"/>
            <a:ext cx="114300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sp>
        <p:nvSpPr>
          <p:cNvPr id="10" name="Freeform 10"/>
          <p:cNvSpPr/>
          <p:nvPr/>
        </p:nvSpPr>
        <p:spPr>
          <a:xfrm>
            <a:off x="-668186" y="0"/>
            <a:ext cx="7017176" cy="423662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endParaRPr lang="en-US"/>
          </a:p>
        </p:txBody>
      </p:sp>
      <p:pic>
        <p:nvPicPr>
          <p:cNvPr id="13" name="Picture 12" descr="A yellow letters on a black background&#10;&#10;Description automatically generated">
            <a:extLst>
              <a:ext uri="{FF2B5EF4-FFF2-40B4-BE49-F238E27FC236}">
                <a16:creationId xmlns:a16="http://schemas.microsoft.com/office/drawing/2014/main" id="{CDF8D0C3-5AF7-A06B-26FB-26B12696D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6195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1.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các đoạn văn hoặc bài văn tả người (trẻ em, người lớn,...).</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9" name="TextBox 8">
            <a:extLst>
              <a:ext uri="{FF2B5EF4-FFF2-40B4-BE49-F238E27FC236}">
                <a16:creationId xmlns:a16="http://schemas.microsoft.com/office/drawing/2014/main" id="{DF085F40-FE90-F486-ECAA-AC16C92BF777}"/>
              </a:ext>
            </a:extLst>
          </p:cNvPr>
          <p:cNvSpPr txBox="1"/>
          <p:nvPr/>
        </p:nvSpPr>
        <p:spPr>
          <a:xfrm>
            <a:off x="1143000" y="2552700"/>
            <a:ext cx="16230600" cy="7478970"/>
          </a:xfrm>
          <a:prstGeom prst="rect">
            <a:avLst/>
          </a:prstGeom>
          <a:noFill/>
        </p:spPr>
        <p:txBody>
          <a:bodyPr wrap="square" rtlCol="0">
            <a:spAutoFit/>
          </a:bodyPr>
          <a:lstStyle/>
          <a:p>
            <a:pPr algn="ctr"/>
            <a:r>
              <a:rPr lang="vi-VN" sz="3000" b="1" i="1" dirty="0">
                <a:solidFill>
                  <a:srgbClr val="000000"/>
                </a:solidFill>
                <a:effectLst/>
                <a:latin typeface="Cambria" panose="02040503050406030204" pitchFamily="18" charset="0"/>
                <a:ea typeface="Cambria" panose="02040503050406030204" pitchFamily="18" charset="0"/>
              </a:rPr>
              <a:t>Bài văn tả bà của em (tham khảo):</a:t>
            </a:r>
            <a:endParaRPr lang="vi-VN" sz="3000" b="1" i="0" dirty="0">
              <a:solidFill>
                <a:srgbClr val="000000"/>
              </a:solidFill>
              <a:effectLst/>
              <a:latin typeface="Cambria" panose="02040503050406030204" pitchFamily="18" charset="0"/>
              <a:ea typeface="Cambria" panose="02040503050406030204" pitchFamily="18" charset="0"/>
            </a:endParaRPr>
          </a:p>
          <a:p>
            <a:pPr algn="just"/>
            <a:r>
              <a:rPr lang="vi-VN" sz="3000" b="0" i="0" dirty="0">
                <a:solidFill>
                  <a:srgbClr val="000000"/>
                </a:solidFill>
                <a:effectLst/>
                <a:latin typeface="Cambria" panose="02040503050406030204" pitchFamily="18" charset="0"/>
                <a:ea typeface="Cambria" panose="02040503050406030204" pitchFamily="18" charset="0"/>
              </a:rPr>
              <a:t>"Bà hiền như suối trong". Đây là câu thơ mà em rất thích. Bởi vì em rất yêu bà của em. Bà đã chăm sóc em từ lúc lọt lòng và đã ru em bằng những câu hát ru êm dịu, ngọt ngào.</a:t>
            </a:r>
          </a:p>
          <a:p>
            <a:pPr algn="just"/>
            <a:r>
              <a:rPr lang="vi-VN" sz="3000" b="0" i="0" dirty="0">
                <a:solidFill>
                  <a:srgbClr val="000000"/>
                </a:solidFill>
                <a:effectLst/>
                <a:latin typeface="Cambria" panose="02040503050406030204" pitchFamily="18" charset="0"/>
                <a:ea typeface="Cambria" panose="02040503050406030204" pitchFamily="18" charset="0"/>
              </a:rPr>
              <a:t>Bà em là một người phụ nữ tần tảo, đầy nghị lực. Bà luôn phải chống chọi với lưng còng. Tóc bà bạc phơ. Hai má bà đã hóp, thái dương hơi nhô. Trên khuôn mặt bà đã có nhiều nếp nhăn nhưng bà vẫn có những nét đẹp của bà thời con gái. Đó là khuôn mặt hình trái xoan, chiếc mũi cao và hàm răng đều. Tuy lưng bà còng, chân đi chậm nhưng bà vẫn tham công tiếc việc, chẳng mấy khi ngồi không. Từ sáng sớm, bà đã dậy cho gà ăn, nấu cơm, đun nước, quét nhà, quét sân… Mọi việc xong xuôi thì bà lại vác cuốc ra vườn cặm cụi xới đất, nhổ cỏ, tưới cây, bón phân cho cây.</a:t>
            </a:r>
          </a:p>
          <a:p>
            <a:pPr algn="just"/>
            <a:r>
              <a:rPr lang="vi-VN" sz="3000" b="0" i="0" dirty="0">
                <a:solidFill>
                  <a:srgbClr val="000000"/>
                </a:solidFill>
                <a:effectLst/>
                <a:latin typeface="Cambria" panose="02040503050406030204" pitchFamily="18" charset="0"/>
                <a:ea typeface="Cambria" panose="02040503050406030204" pitchFamily="18" charset="0"/>
              </a:rPr>
              <a:t>Bà rất hiền và tốt bụng. Với con, với cháu bà yêu thương hết mực. Lần nào em về với bà, bà cũng có bánh hay kẹo cho em, khi thì kẹo lộc của bà đi lễ chùa, khi thì bánh của các bác về thăm nhà biếu bà. Đặc biệt bà chẳng bao giờ quên hỏi han về việc học hành của em và công việc của bố mẹ em. Bà luôn căn dặn nhắc nhở em về cách cư xử với mọi người và phải chăm học. Với hàng xóm láng giềng, bà luôn thăm hỏi, chia sẻ khi ốm đau; giúp đỡ người kém may mắn, gia đình khó khăn.</a:t>
            </a:r>
          </a:p>
          <a:p>
            <a:pPr algn="just"/>
            <a:r>
              <a:rPr lang="vi-VN" sz="3000" b="0" i="0" dirty="0">
                <a:solidFill>
                  <a:srgbClr val="000000"/>
                </a:solidFill>
                <a:effectLst/>
                <a:latin typeface="Cambria" panose="02040503050406030204" pitchFamily="18" charset="0"/>
                <a:ea typeface="Cambria" panose="02040503050406030204" pitchFamily="18" charset="0"/>
              </a:rPr>
              <a:t>Em luôn kính trọng và mong bà sống lâu bởi em luôn hiểu rằng: tình thương yêu bà dành cho em là vô tận!</a:t>
            </a:r>
          </a:p>
        </p:txBody>
      </p:sp>
    </p:spTree>
    <p:extLst>
      <p:ext uri="{BB962C8B-B14F-4D97-AF65-F5344CB8AC3E}">
        <p14:creationId xmlns:p14="http://schemas.microsoft.com/office/powerpoint/2010/main" val="25775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2514600" y="266700"/>
            <a:ext cx="12877800"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sách báo viết về người tốt, việc tốt.</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pic>
        <p:nvPicPr>
          <p:cNvPr id="3074" name="Picture 2" descr="Tìm hiểu cách viết bài văn tả người trang 11, 12 lớp 5 | Kết nối tri thức Giải Tiếng Việt lớp 5">
            <a:extLst>
              <a:ext uri="{FF2B5EF4-FFF2-40B4-BE49-F238E27FC236}">
                <a16:creationId xmlns:a16="http://schemas.microsoft.com/office/drawing/2014/main" id="{B85AC4B9-7651-3C2C-E3D9-8758288F5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57500"/>
            <a:ext cx="12573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4191000" y="952500"/>
            <a:ext cx="9554815" cy="3519156"/>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2516495" cy="14502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14630400" y="190500"/>
            <a:ext cx="4095771" cy="2895600"/>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68186" y="0"/>
            <a:ext cx="5011586" cy="308610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777408" y="1195055"/>
            <a:ext cx="8720826"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rPr>
              <a:t>Trong bài hát các bạn nhỏ có những màu da khác nhau như thế nào?</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endParaRPr>
          </a:p>
        </p:txBody>
      </p:sp>
      <p:sp>
        <p:nvSpPr>
          <p:cNvPr id="12" name="Freeform 10">
            <a:extLst>
              <a:ext uri="{FF2B5EF4-FFF2-40B4-BE49-F238E27FC236}">
                <a16:creationId xmlns:a16="http://schemas.microsoft.com/office/drawing/2014/main" id="{60CFA2EA-1AA8-F80A-6E89-C176755766E5}"/>
              </a:ext>
            </a:extLst>
          </p:cNvPr>
          <p:cNvSpPr/>
          <p:nvPr/>
        </p:nvSpPr>
        <p:spPr>
          <a:xfrm>
            <a:off x="457200" y="3162300"/>
            <a:ext cx="3622296"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5"/>
            <a:stretch>
              <a:fillRect/>
            </a:stretch>
          </a:blipFill>
        </p:spPr>
        <p:txBody>
          <a:bodyPr/>
          <a:lstStyle/>
          <a:p>
            <a:endParaRPr lang="en-US"/>
          </a:p>
        </p:txBody>
      </p:sp>
      <p:grpSp>
        <p:nvGrpSpPr>
          <p:cNvPr id="14" name="Group 13">
            <a:extLst>
              <a:ext uri="{FF2B5EF4-FFF2-40B4-BE49-F238E27FC236}">
                <a16:creationId xmlns:a16="http://schemas.microsoft.com/office/drawing/2014/main" id="{5BCC1A5C-DCD7-8A3C-8709-98DBBA9354E9}"/>
              </a:ext>
            </a:extLst>
          </p:cNvPr>
          <p:cNvGrpSpPr/>
          <p:nvPr/>
        </p:nvGrpSpPr>
        <p:grpSpPr>
          <a:xfrm rot="722021">
            <a:off x="5438212" y="5174584"/>
            <a:ext cx="10359097" cy="2614960"/>
            <a:chOff x="676348" y="769676"/>
            <a:chExt cx="3968803" cy="2092399"/>
          </a:xfrm>
        </p:grpSpPr>
        <p:sp>
          <p:nvSpPr>
            <p:cNvPr id="15" name="Freeform 3">
              <a:extLst>
                <a:ext uri="{FF2B5EF4-FFF2-40B4-BE49-F238E27FC236}">
                  <a16:creationId xmlns:a16="http://schemas.microsoft.com/office/drawing/2014/main" id="{6B52D482-A873-B9F1-0BD4-8F0F8C1B6DB5}"/>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1" i="0" u="none" strike="noStrike" kern="0" cap="none" spc="0" normalizeH="0" baseline="0" noProof="0">
                <a:ln>
                  <a:noFill/>
                </a:ln>
                <a:solidFill>
                  <a:srgbClr val="FF0000"/>
                </a:solidFill>
                <a:effectLst/>
                <a:uLnTx/>
                <a:uFillTx/>
              </a:endParaRPr>
            </a:p>
          </p:txBody>
        </p:sp>
        <p:sp>
          <p:nvSpPr>
            <p:cNvPr id="16" name="TextBox 15">
              <a:extLst>
                <a:ext uri="{FF2B5EF4-FFF2-40B4-BE49-F238E27FC236}">
                  <a16:creationId xmlns:a16="http://schemas.microsoft.com/office/drawing/2014/main" id="{34F7DC3F-4BA2-BF0D-52FA-B1DFF332EE25}"/>
                </a:ext>
              </a:extLst>
            </p:cNvPr>
            <p:cNvSpPr txBox="1"/>
            <p:nvPr/>
          </p:nvSpPr>
          <p:spPr>
            <a:xfrm rot="20877293">
              <a:off x="1555677" y="995279"/>
              <a:ext cx="2210141" cy="1427096"/>
            </a:xfrm>
            <a:prstGeom prst="rect">
              <a:avLst/>
            </a:prstGeom>
            <a:noFill/>
          </p:spPr>
          <p:txBody>
            <a:bodyPr wrap="none" rtlCol="0">
              <a:spAutoFit/>
            </a:bodyPr>
            <a:lstStyle/>
            <a:p>
              <a:pPr marL="20955" marR="0" algn="just">
                <a:lnSpc>
                  <a:spcPct val="120000"/>
                </a:lnSpc>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Bạn</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có</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màu</a:t>
              </a: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vàng</a:t>
              </a:r>
              <a:endParaRPr lang="en-US" sz="4800" b="1" dirty="0">
                <a:solidFill>
                  <a:srgbClr val="FF0000"/>
                </a:solidFill>
                <a:effectLst/>
                <a:latin typeface="Cambria" panose="02040503050406030204" pitchFamily="18" charset="0"/>
                <a:ea typeface="Cambria" panose="02040503050406030204" pitchFamily="18" charset="0"/>
              </a:endParaRPr>
            </a:p>
            <a:p>
              <a:pPr marL="20955" marR="0" algn="just">
                <a:lnSpc>
                  <a:spcPct val="120000"/>
                </a:lnSpc>
                <a:spcBef>
                  <a:spcPts val="0"/>
                </a:spcBef>
                <a:spcAft>
                  <a:spcPts val="0"/>
                </a:spcAft>
              </a:pP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trắng</a:t>
              </a: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đen</a:t>
              </a:r>
              <a:r>
                <a:rPr lang="en-US" sz="4800" b="1"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6653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8486869"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2845506" y="5509549"/>
            <a:ext cx="2287236" cy="3044574"/>
          </a:xfrm>
          <a:custGeom>
            <a:avLst/>
            <a:gdLst/>
            <a:ahLst/>
            <a:cxnLst/>
            <a:rect l="l" t="t" r="r" b="b"/>
            <a:pathLst>
              <a:path w="2287236" h="3044574">
                <a:moveTo>
                  <a:pt x="0" y="0"/>
                </a:moveTo>
                <a:lnTo>
                  <a:pt x="2287236" y="0"/>
                </a:lnTo>
                <a:lnTo>
                  <a:pt x="2287236" y="3044574"/>
                </a:lnTo>
                <a:lnTo>
                  <a:pt x="0" y="3044574"/>
                </a:lnTo>
                <a:lnTo>
                  <a:pt x="0" y="0"/>
                </a:lnTo>
                <a:close/>
              </a:path>
            </a:pathLst>
          </a:custGeom>
          <a:blipFill>
            <a:blip r:embed="rId3"/>
            <a:stretch>
              <a:fillRect/>
            </a:stretch>
          </a:blipFill>
        </p:spPr>
        <p:txBody>
          <a:bodyPr/>
          <a:lstStyle/>
          <a:p>
            <a:endParaRPr lang="en-US"/>
          </a:p>
        </p:txBody>
      </p:sp>
      <p:sp>
        <p:nvSpPr>
          <p:cNvPr id="5" name="Freeform 5"/>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2590800" y="2462544"/>
            <a:ext cx="134874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2251" y="585730"/>
            <a:ext cx="4746264" cy="2865557"/>
          </a:xfrm>
          <a:custGeom>
            <a:avLst/>
            <a:gdLst/>
            <a:ahLst/>
            <a:cxnLst/>
            <a:rect l="l" t="t" r="r" b="b"/>
            <a:pathLst>
              <a:path w="4746264" h="2865557">
                <a:moveTo>
                  <a:pt x="0" y="0"/>
                </a:moveTo>
                <a:lnTo>
                  <a:pt x="4746264" y="0"/>
                </a:lnTo>
                <a:lnTo>
                  <a:pt x="4746264" y="2865557"/>
                </a:lnTo>
                <a:lnTo>
                  <a:pt x="0" y="2865557"/>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4ECEA8AD-36B0-7AB3-4BA2-8B93C56F6673}"/>
              </a:ext>
            </a:extLst>
          </p:cNvPr>
          <p:cNvPicPr>
            <a:picLocks noChangeAspect="1"/>
          </p:cNvPicPr>
          <p:nvPr/>
        </p:nvPicPr>
        <p:blipFill>
          <a:blip r:embed="rId5"/>
          <a:stretch>
            <a:fillRect/>
          </a:stretch>
        </p:blipFill>
        <p:spPr>
          <a:xfrm>
            <a:off x="4038600" y="2857500"/>
            <a:ext cx="11125200" cy="4527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4191000" y="952500"/>
            <a:ext cx="11887200" cy="3519156"/>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2516495" cy="14502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14630400" y="190500"/>
            <a:ext cx="4095771" cy="2895600"/>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68186" y="0"/>
            <a:ext cx="5011586" cy="308610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777408" y="1195055"/>
            <a:ext cx="10767392" cy="2769989"/>
          </a:xfrm>
          <a:prstGeom prst="rect">
            <a:avLst/>
          </a:prstGeom>
        </p:spPr>
        <p:txBody>
          <a:bodyPr wrap="square" lIns="0" tIns="0" rIns="0" bIns="0" rtlCol="0" anchor="t">
            <a:spAutoFit/>
          </a:bodyPr>
          <a:lstStyle/>
          <a:p>
            <a:pPr lvl="0" algn="ctr"/>
            <a:r>
              <a:rPr lang="vi-VN" sz="6000" dirty="0">
                <a:solidFill>
                  <a:srgbClr val="000000"/>
                </a:solidFill>
                <a:latin typeface="Cambria" panose="02040503050406030204" pitchFamily="18" charset="0"/>
                <a:ea typeface="Cambria" panose="02040503050406030204" pitchFamily="18" charset="0"/>
                <a:cs typeface="Loubag"/>
                <a:sym typeface="Loubag"/>
              </a:rPr>
              <a:t>Tuy có sự khác biệt như vậy nhưng các bạn nhỏ đều được ví giống như  những gì?</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endParaRPr>
          </a:p>
        </p:txBody>
      </p:sp>
      <p:sp>
        <p:nvSpPr>
          <p:cNvPr id="12" name="Freeform 10">
            <a:extLst>
              <a:ext uri="{FF2B5EF4-FFF2-40B4-BE49-F238E27FC236}">
                <a16:creationId xmlns:a16="http://schemas.microsoft.com/office/drawing/2014/main" id="{60CFA2EA-1AA8-F80A-6E89-C176755766E5}"/>
              </a:ext>
            </a:extLst>
          </p:cNvPr>
          <p:cNvSpPr/>
          <p:nvPr/>
        </p:nvSpPr>
        <p:spPr>
          <a:xfrm>
            <a:off x="457200" y="3162300"/>
            <a:ext cx="3622296"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5BCC1A5C-DCD7-8A3C-8709-98DBBA9354E9}"/>
              </a:ext>
            </a:extLst>
          </p:cNvPr>
          <p:cNvGrpSpPr/>
          <p:nvPr/>
        </p:nvGrpSpPr>
        <p:grpSpPr>
          <a:xfrm rot="722021">
            <a:off x="5438210" y="5174585"/>
            <a:ext cx="10359097" cy="2614961"/>
            <a:chOff x="676348" y="769676"/>
            <a:chExt cx="3968803" cy="2092399"/>
          </a:xfrm>
        </p:grpSpPr>
        <p:sp>
          <p:nvSpPr>
            <p:cNvPr id="15" name="Freeform 3">
              <a:extLst>
                <a:ext uri="{FF2B5EF4-FFF2-40B4-BE49-F238E27FC236}">
                  <a16:creationId xmlns:a16="http://schemas.microsoft.com/office/drawing/2014/main" id="{6B52D482-A873-B9F1-0BD4-8F0F8C1B6DB5}"/>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34F7DC3F-4BA2-BF0D-52FA-B1DFF332EE25}"/>
                </a:ext>
              </a:extLst>
            </p:cNvPr>
            <p:cNvSpPr txBox="1"/>
            <p:nvPr/>
          </p:nvSpPr>
          <p:spPr>
            <a:xfrm rot="20877293">
              <a:off x="1005723" y="1060662"/>
              <a:ext cx="3269690" cy="1314323"/>
            </a:xfrm>
            <a:prstGeom prst="rect">
              <a:avLst/>
            </a:prstGeom>
            <a:noFill/>
          </p:spPr>
          <p:txBody>
            <a:bodyPr wrap="square" rtlCol="0">
              <a:spAutoFit/>
            </a:bodyPr>
            <a:lstStyle/>
            <a:p>
              <a:pPr marL="20955" marR="0" lvl="0" indent="0" algn="ctr" defTabSz="914400" rtl="0" eaLnBrk="1" fontAlgn="auto" latinLnBrk="0" hangingPunct="1">
                <a:lnSpc>
                  <a:spcPct val="12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Các</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bạn</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giống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như</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những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thơm</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quý</a:t>
              </a:r>
              <a:r>
                <a:rPr lang="en-US" sz="4400" b="1" dirty="0">
                  <a:solidFill>
                    <a:srgbClr val="FF0000"/>
                  </a:solidFill>
                  <a:effectLst/>
                  <a:latin typeface="Cambria" panose="02040503050406030204" pitchFamily="18" charset="0"/>
                  <a:ea typeface="Cambria" panose="02040503050406030204" pitchFamily="18" charset="0"/>
                </a:rPr>
                <a:t>…</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493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3"/>
            <a:stretch>
              <a:fillRect/>
            </a:stretch>
          </a:blipFill>
        </p:spPr>
        <p:txBody>
          <a:bodyPr/>
          <a:lstStyle/>
          <a:p>
            <a:endParaRPr lang="en-US"/>
          </a:p>
        </p:txBody>
      </p:sp>
      <p:sp>
        <p:nvSpPr>
          <p:cNvPr id="3" name="Freeform 3"/>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3"/>
            <a:stretch>
              <a:fillRect/>
            </a:stretch>
          </a:blipFill>
        </p:spPr>
        <p:txBody>
          <a:bodyPr/>
          <a:lstStyle/>
          <a:p>
            <a:endParaRPr lang="en-US"/>
          </a:p>
        </p:txBody>
      </p:sp>
      <p:sp>
        <p:nvSpPr>
          <p:cNvPr id="4" name="Freeform 4"/>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4"/>
            <a:stretch>
              <a:fillRect/>
            </a:stretch>
          </a:blipFill>
        </p:spPr>
        <p:txBody>
          <a:bodyPr/>
          <a:lstStyle/>
          <a:p>
            <a:endParaRPr lang="en-US"/>
          </a:p>
        </p:txBody>
      </p:sp>
      <p:sp>
        <p:nvSpPr>
          <p:cNvPr id="5" name="Freeform 5"/>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4"/>
            <a:stretch>
              <a:fillRect/>
            </a:stretch>
          </a:blipFill>
        </p:spPr>
        <p:txBody>
          <a:bodyPr/>
          <a:lstStyle/>
          <a:p>
            <a:endParaRPr lang="en-US"/>
          </a:p>
        </p:txBody>
      </p:sp>
      <p:sp>
        <p:nvSpPr>
          <p:cNvPr id="6" name="Freeform 6"/>
          <p:cNvSpPr/>
          <p:nvPr/>
        </p:nvSpPr>
        <p:spPr>
          <a:xfrm>
            <a:off x="11660624" y="-777479"/>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7" name="Freeform 7"/>
          <p:cNvSpPr/>
          <p:nvPr/>
        </p:nvSpPr>
        <p:spPr>
          <a:xfrm>
            <a:off x="-951790" y="-1028700"/>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8" name="Freeform 8"/>
          <p:cNvSpPr/>
          <p:nvPr/>
        </p:nvSpPr>
        <p:spPr>
          <a:xfrm>
            <a:off x="3257550" y="1677930"/>
            <a:ext cx="11772900" cy="6342650"/>
          </a:xfrm>
          <a:custGeom>
            <a:avLst/>
            <a:gdLst/>
            <a:ahLst/>
            <a:cxnLst/>
            <a:rect l="l" t="t" r="r" b="b"/>
            <a:pathLst>
              <a:path w="11772900" h="6342650">
                <a:moveTo>
                  <a:pt x="0" y="0"/>
                </a:moveTo>
                <a:lnTo>
                  <a:pt x="11772900" y="0"/>
                </a:lnTo>
                <a:lnTo>
                  <a:pt x="11772900" y="6342650"/>
                </a:lnTo>
                <a:lnTo>
                  <a:pt x="0" y="6342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42593" y="4385177"/>
            <a:ext cx="6526661" cy="6086111"/>
          </a:xfrm>
          <a:custGeom>
            <a:avLst/>
            <a:gdLst/>
            <a:ahLst/>
            <a:cxnLst/>
            <a:rect l="l" t="t" r="r" b="b"/>
            <a:pathLst>
              <a:path w="6526661" h="6086111">
                <a:moveTo>
                  <a:pt x="0" y="0"/>
                </a:moveTo>
                <a:lnTo>
                  <a:pt x="6526661" y="0"/>
                </a:lnTo>
                <a:lnTo>
                  <a:pt x="6526661" y="6086111"/>
                </a:lnTo>
                <a:lnTo>
                  <a:pt x="0" y="6086111"/>
                </a:lnTo>
                <a:lnTo>
                  <a:pt x="0" y="0"/>
                </a:lnTo>
                <a:close/>
              </a:path>
            </a:pathLst>
          </a:custGeom>
          <a:blipFill>
            <a:blip r:embed="rId8"/>
            <a:stretch>
              <a:fillRect/>
            </a:stretch>
          </a:blipFill>
        </p:spPr>
        <p:txBody>
          <a:bodyPr/>
          <a:lstStyle/>
          <a:p>
            <a:endParaRPr lang="en-US"/>
          </a:p>
        </p:txBody>
      </p:sp>
      <p:sp>
        <p:nvSpPr>
          <p:cNvPr id="10" name="Freeform 10"/>
          <p:cNvSpPr/>
          <p:nvPr/>
        </p:nvSpPr>
        <p:spPr>
          <a:xfrm flipH="1">
            <a:off x="14097000" y="3009900"/>
            <a:ext cx="3845304"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9"/>
            <a:stretch>
              <a:fillRect/>
            </a:stretch>
          </a:blipFill>
        </p:spPr>
        <p:txBody>
          <a:bodyPr/>
          <a:lstStyle/>
          <a:p>
            <a:endParaRPr lang="en-US"/>
          </a:p>
        </p:txBody>
      </p:sp>
      <p:pic>
        <p:nvPicPr>
          <p:cNvPr id="13" name="Picture 12">
            <a:extLst>
              <a:ext uri="{FF2B5EF4-FFF2-40B4-BE49-F238E27FC236}">
                <a16:creationId xmlns:a16="http://schemas.microsoft.com/office/drawing/2014/main" id="{7FD0F267-FEDA-B24C-DEDF-722471A36B49}"/>
              </a:ext>
            </a:extLst>
          </p:cNvPr>
          <p:cNvPicPr>
            <a:picLocks noChangeAspect="1"/>
          </p:cNvPicPr>
          <p:nvPr/>
        </p:nvPicPr>
        <p:blipFill>
          <a:blip r:embed="rId10"/>
          <a:stretch>
            <a:fillRect/>
          </a:stretch>
        </p:blipFill>
        <p:spPr>
          <a:xfrm>
            <a:off x="4876800" y="3086100"/>
            <a:ext cx="8608298" cy="4102964"/>
          </a:xfrm>
          <a:prstGeom prst="rect">
            <a:avLst/>
          </a:prstGeom>
        </p:spPr>
      </p:pic>
      <p:pic>
        <p:nvPicPr>
          <p:cNvPr id="14" name="Picture 13">
            <a:extLst>
              <a:ext uri="{FF2B5EF4-FFF2-40B4-BE49-F238E27FC236}">
                <a16:creationId xmlns:a16="http://schemas.microsoft.com/office/drawing/2014/main" id="{AE17C013-FA22-1B3F-4ADE-AC6C7C66832C}"/>
              </a:ext>
            </a:extLst>
          </p:cNvPr>
          <p:cNvPicPr>
            <a:picLocks noChangeAspect="1"/>
          </p:cNvPicPr>
          <p:nvPr/>
        </p:nvPicPr>
        <p:blipFill>
          <a:blip r:embed="rId11"/>
          <a:stretch>
            <a:fillRect/>
          </a:stretch>
        </p:blipFill>
        <p:spPr>
          <a:xfrm>
            <a:off x="7010400" y="342900"/>
            <a:ext cx="4374333" cy="1981200"/>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913101B2-9F47-91F1-4B83-1440631738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2516495" cy="40073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4681A910-4492-C438-4065-BA03D4AF2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390900"/>
            <a:ext cx="10473836" cy="3560373"/>
          </a:xfrm>
          <a:prstGeom prst="rect">
            <a:avLst/>
          </a:prstGeom>
        </p:spPr>
      </p:pic>
    </p:spTree>
    <p:extLst>
      <p:ext uri="{BB962C8B-B14F-4D97-AF65-F5344CB8AC3E}">
        <p14:creationId xmlns:p14="http://schemas.microsoft.com/office/powerpoint/2010/main" val="19048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7824678"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1120" y="1174529"/>
              <a:ext cx="3406483" cy="1046440"/>
            </a:xfrm>
            <a:prstGeom prst="rect">
              <a:avLst/>
            </a:prstGeom>
            <a:noFill/>
          </p:spPr>
          <p:txBody>
            <a:bodyPr wrap="square" rtlCol="0">
              <a:spAutoFit/>
            </a:bodyPr>
            <a:lstStyle/>
            <a:p>
              <a:pPr algn="ctr" defTabSz="1371600"/>
              <a:r>
                <a:rPr lang="vi-VN" sz="4800" b="1" i="0" dirty="0">
                  <a:solidFill>
                    <a:srgbClr val="000000"/>
                  </a:solidFill>
                  <a:effectLst/>
                  <a:latin typeface="Cambria" panose="02040503050406030204" pitchFamily="18" charset="0"/>
                  <a:ea typeface="Cambria" panose="02040503050406030204" pitchFamily="18" charset="0"/>
                </a:rPr>
                <a:t>a. Người được tả trong bài văn trên là ai?</a:t>
              </a:r>
              <a:endParaRPr lang="vi-VN" sz="4800" b="1" dirty="0">
                <a:solidFill>
                  <a:prstClr val="black"/>
                </a:solidFill>
                <a:latin typeface="Cambria" panose="02040503050406030204" pitchFamily="18" charset="0"/>
                <a:ea typeface="Cambria" panose="02040503050406030204" pitchFamily="18" charset="0"/>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defTabSz="1371600">
              <a:defRPr/>
            </a:pPr>
            <a:endParaRPr lang="vi-VN" sz="27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7620000" y="4152900"/>
            <a:ext cx="8774145" cy="4247317"/>
          </a:xfrm>
          <a:prstGeom prst="rect">
            <a:avLst/>
          </a:prstGeom>
          <a:noFill/>
        </p:spPr>
        <p:txBody>
          <a:bodyPr wrap="square">
            <a:spAutoFit/>
          </a:bodyPr>
          <a:lstStyle/>
          <a:p>
            <a:pPr algn="just" defTabSz="1371600"/>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được tả trong bài văn trên là Thắng, cậu bé được ví như con cá vược của thôn Bần, là người bơi giỏi trong số đám trẻ của thôn.</a:t>
            </a:r>
          </a:p>
        </p:txBody>
      </p:sp>
    </p:spTree>
    <p:extLst>
      <p:ext uri="{BB962C8B-B14F-4D97-AF65-F5344CB8AC3E}">
        <p14:creationId xmlns:p14="http://schemas.microsoft.com/office/powerpoint/2010/main" val="18415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1624</Words>
  <Application>Microsoft Office PowerPoint</Application>
  <PresentationFormat>Custom</PresentationFormat>
  <Paragraphs>73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#9Slide03 BoosterNextFYBlack</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Trang Trần</cp:lastModifiedBy>
  <cp:revision>19</cp:revision>
  <dcterms:created xsi:type="dcterms:W3CDTF">2006-08-16T00:00:00Z</dcterms:created>
  <dcterms:modified xsi:type="dcterms:W3CDTF">2026-01-20T11:37:44Z</dcterms:modified>
  <dc:identifier>DAGSGSjGnWM</dc:identifier>
</cp:coreProperties>
</file>