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2"/>
  </p:notesMasterIdLst>
  <p:sldIdLst>
    <p:sldId id="258" r:id="rId4"/>
    <p:sldId id="259" r:id="rId5"/>
    <p:sldId id="257" r:id="rId6"/>
    <p:sldId id="268" r:id="rId7"/>
    <p:sldId id="285" r:id="rId8"/>
    <p:sldId id="286" r:id="rId9"/>
    <p:sldId id="274"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B0980-1954-48EE-8522-0A9440E083F2}"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84E37-AAC3-49A8-98FC-6EAB456B2E5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033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9645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839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026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206049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96267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658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148555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010886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201295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8474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730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91611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726176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02743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176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08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755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26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67746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621402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685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75042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812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jp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6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7750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a:fillRect/>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1</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13" name="Picture 12"/>
          <p:cNvPicPr>
            <a:picLocks noChangeAspect="1"/>
          </p:cNvPicPr>
          <p:nvPr/>
        </p:nvPicPr>
        <p:blipFill>
          <a:blip r:embed="rId5"/>
          <a:stretch>
            <a:fillRect/>
          </a:stretch>
        </p:blipFill>
        <p:spPr>
          <a:xfrm>
            <a:off x="4555357" y="1433200"/>
            <a:ext cx="7509323" cy="52848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Scale>
                                      <p:cBhvr>
                                        <p:cTn id="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3"/>
                                        </p:tgtEl>
                                        <p:attrNameLst>
                                          <p:attrName>ppt_x</p:attrName>
                                          <p:attrName>ppt_y</p:attrName>
                                        </p:attrNameLst>
                                      </p:cBhvr>
                                    </p:animMotion>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4737" t="4758" r="34559" b="11319"/>
          <a:stretch>
            <a:fillRect/>
          </a:stretch>
        </p:blipFill>
        <p:spPr>
          <a:xfrm>
            <a:off x="0" y="0"/>
            <a:ext cx="12192001" cy="6858000"/>
          </a:xfrm>
          <a:prstGeom prst="rect">
            <a:avLst/>
          </a:prstGeom>
        </p:spPr>
      </p:pic>
      <p:pic>
        <p:nvPicPr>
          <p:cNvPr id="4" name="Nói lời hay làm việc tốt">
            <a:hlinkClick r:id="" action="ppaction://media"/>
            <a:extLst>
              <a:ext uri="{FF2B5EF4-FFF2-40B4-BE49-F238E27FC236}">
                <a16:creationId xmlns:a16="http://schemas.microsoft.com/office/drawing/2014/main" id="{6ED887C1-48A3-944A-CC59-2FD292201F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9643" r="26340" b="-255"/>
          <a:stretch/>
        </p:blipFill>
        <p:spPr>
          <a:xfrm>
            <a:off x="-27842" y="-1"/>
            <a:ext cx="1219200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4537" y="1719942"/>
            <a:ext cx="5665334" cy="5138057"/>
          </a:xfrm>
          <a:prstGeom prst="rect">
            <a:avLst/>
          </a:prstGeom>
        </p:spPr>
      </p:pic>
      <p:grpSp>
        <p:nvGrpSpPr>
          <p:cNvPr id="19" name="组合 18"/>
          <p:cNvGrpSpPr/>
          <p:nvPr/>
        </p:nvGrpSpPr>
        <p:grpSpPr>
          <a:xfrm>
            <a:off x="1875692" y="0"/>
            <a:ext cx="4384431" cy="2044829"/>
            <a:chOff x="8033656" y="3773347"/>
            <a:chExt cx="1422860" cy="893868"/>
          </a:xfrm>
        </p:grpSpPr>
        <p:sp>
          <p:nvSpPr>
            <p:cNvPr id="17" name="云形 16"/>
            <p:cNvSpPr/>
            <p:nvPr/>
          </p:nvSpPr>
          <p:spPr>
            <a:xfrm>
              <a:off x="8033656" y="3773347"/>
              <a:ext cx="1422860" cy="893868"/>
            </a:xfrm>
            <a:prstGeom prst="cloud">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云形 17"/>
            <p:cNvSpPr/>
            <p:nvPr/>
          </p:nvSpPr>
          <p:spPr>
            <a:xfrm>
              <a:off x="8161051" y="3883306"/>
              <a:ext cx="1168069" cy="673949"/>
            </a:xfrm>
            <a:prstGeom prst="cloud">
              <a:avLst/>
            </a:prstGeom>
            <a:solidFill>
              <a:srgbClr val="F59B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986E90E9-3F19-1948-CAC3-BF758A77ADEB}"/>
              </a:ext>
            </a:extLst>
          </p:cNvPr>
          <p:cNvPicPr>
            <a:picLocks noChangeAspect="1"/>
          </p:cNvPicPr>
          <p:nvPr/>
        </p:nvPicPr>
        <p:blipFill>
          <a:blip r:embed="rId5"/>
          <a:stretch>
            <a:fillRect/>
          </a:stretch>
        </p:blipFill>
        <p:spPr>
          <a:xfrm>
            <a:off x="2320385" y="97456"/>
            <a:ext cx="3670110" cy="1847248"/>
          </a:xfrm>
          <a:prstGeom prst="rect">
            <a:avLst/>
          </a:prstGeom>
        </p:spPr>
      </p:pic>
      <p:pic>
        <p:nvPicPr>
          <p:cNvPr id="4" name="Picture 3">
            <a:extLst>
              <a:ext uri="{FF2B5EF4-FFF2-40B4-BE49-F238E27FC236}">
                <a16:creationId xmlns:a16="http://schemas.microsoft.com/office/drawing/2014/main" id="{36DC45C9-C842-87EF-1B26-58CB53379EFA}"/>
              </a:ext>
            </a:extLst>
          </p:cNvPr>
          <p:cNvPicPr>
            <a:picLocks noChangeAspect="1"/>
          </p:cNvPicPr>
          <p:nvPr/>
        </p:nvPicPr>
        <p:blipFill>
          <a:blip r:embed="rId6"/>
          <a:stretch>
            <a:fillRect/>
          </a:stretch>
        </p:blipFill>
        <p:spPr>
          <a:xfrm>
            <a:off x="5376081" y="1691492"/>
            <a:ext cx="6815919" cy="3414056"/>
          </a:xfrm>
          <a:prstGeom prst="rect">
            <a:avLst/>
          </a:prstGeom>
        </p:spPr>
      </p:pic>
    </p:spTree>
    <p:extLst>
      <p:ext uri="{BB962C8B-B14F-4D97-AF65-F5344CB8AC3E}">
        <p14:creationId xmlns:p14="http://schemas.microsoft.com/office/powerpoint/2010/main" val="574581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2" name="Group 21"/>
          <p:cNvGrpSpPr/>
          <p:nvPr/>
        </p:nvGrpSpPr>
        <p:grpSpPr>
          <a:xfrm>
            <a:off x="1171650" y="273137"/>
            <a:ext cx="9851950" cy="895264"/>
            <a:chOff x="1272195" y="404843"/>
            <a:chExt cx="20955551" cy="661439"/>
          </a:xfrm>
        </p:grpSpPr>
        <p:sp>
          <p:nvSpPr>
            <p:cNvPr id="30" name="Flowchart: Terminator 29"/>
            <p:cNvSpPr/>
            <p:nvPr/>
          </p:nvSpPr>
          <p:spPr>
            <a:xfrm>
              <a:off x="1272195" y="406653"/>
              <a:ext cx="20955551" cy="659629"/>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Đọc sách báo viết về người tốt, việc tốt.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Flowchart: Connector 32"/>
            <p:cNvSpPr/>
            <p:nvPr/>
          </p:nvSpPr>
          <p:spPr>
            <a:xfrm>
              <a:off x="1516218" y="404843"/>
              <a:ext cx="188853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Rounded Corners 4">
            <a:extLst>
              <a:ext uri="{FF2B5EF4-FFF2-40B4-BE49-F238E27FC236}">
                <a16:creationId xmlns:a16="http://schemas.microsoft.com/office/drawing/2014/main" id="{DF739AA3-9D95-C4CD-A888-5DF4B6ED6A9C}"/>
              </a:ext>
            </a:extLst>
          </p:cNvPr>
          <p:cNvSpPr/>
          <p:nvPr/>
        </p:nvSpPr>
        <p:spPr>
          <a:xfrm>
            <a:off x="792480" y="2225040"/>
            <a:ext cx="10515600" cy="395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t>Cậu học sinh nghèo trả lại 20 triệu đồng nhặt được</a:t>
            </a:r>
          </a:p>
          <a:p>
            <a:pPr algn="just"/>
            <a:r>
              <a:rPr lang="en-US" sz="2800" dirty="0"/>
              <a:t>   </a:t>
            </a:r>
            <a:r>
              <a:rPr lang="vi-VN" sz="2800" dirty="0"/>
              <a:t>Cậu học sinh nghèo trả lại 20 triệu đồng nhặt được là câu chuyện có thật, được đăng trên báo Tiền phong ngày 15 tháng 3 năm 2015. Truyện kể về em Hà Trung Tuấn, học sinh lớp 7B Trường Trung học cơ sở Lâm Sơn, xã Nghĩa Lâm, huyện Nghĩa Đàn, tỉnh Nghệ An. Trên đường cùng mẹ từ chợ về nhà, em nhặt được một chiếc ví tiền. Ngay sau đó, em đã nhờ người liên hệ trả lại chiếc ví cho người bị mất.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Rectangle: Rounded Corners 4">
            <a:extLst>
              <a:ext uri="{FF2B5EF4-FFF2-40B4-BE49-F238E27FC236}">
                <a16:creationId xmlns:a16="http://schemas.microsoft.com/office/drawing/2014/main" id="{DF739AA3-9D95-C4CD-A888-5DF4B6ED6A9C}"/>
              </a:ext>
            </a:extLst>
          </p:cNvPr>
          <p:cNvSpPr/>
          <p:nvPr/>
        </p:nvSpPr>
        <p:spPr>
          <a:xfrm>
            <a:off x="457200" y="233680"/>
            <a:ext cx="1173480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prstClr val="black"/>
                </a:solidFill>
              </a:rPr>
              <a:t>GƯƠNG NGƯỜI TỐT VIỆC TỐT: HỌC SINH TRƯỜNG TIỂU HỌC NAM THÀNH NHẶT ĐƯỢC CỦA RƠI TRẢ NGƯỜI ĐÁNH MẤT</a:t>
            </a:r>
          </a:p>
          <a:p>
            <a:pPr lvl="0" algn="just"/>
            <a:r>
              <a:rPr lang="vi-VN" sz="2000" dirty="0">
                <a:solidFill>
                  <a:prstClr val="black"/>
                </a:solidFill>
              </a:rPr>
              <a:t>Nhớ lời dạy của Bác Hồ kính yêu phát động phong trào “Nghìn việc tốt”: “Mỗi người tốt, mỗi việc tốt là một bông hoa đẹp. Cả đất nước ta là một rừng hoa đẹp”. Cho đến nay, đã có không ít tấm gương “Người tốt việc tốt” trên cả nước. Nhiều trong số đó là các em học sinh những chủ nhân tương lai của đất nước.  Nguyễn Đình Bảo Nhi - học sinh lớp 4A trường Tiểu học Nam Thành, Thành phố Ninh Bình là một tấm gương sáng về “Người tốt, việc tốt” đáng được biểu dương.</a:t>
            </a:r>
          </a:p>
          <a:p>
            <a:pPr lvl="0" algn="just"/>
            <a:r>
              <a:rPr lang="vi-VN" sz="2000" dirty="0">
                <a:solidFill>
                  <a:prstClr val="black"/>
                </a:solidFill>
              </a:rPr>
              <a:t>Ngày 08/8/2019, trên đường đi học về em Nguyễn Đình Bảo Nhi đã nhặt được 1 cọc tiền 50 triệu đồng gần cổng trường Tiểu học Nam Thành.  Bảo Nhi đã nhanh chóng mang số tiền nói trên trao lại cho Ban Giám hiệu nhà trường và Công an phường nhờ tìm người đánh mất trả lại. Ngày 15/8, Công an phường Nam Thành, thành phố Ninh Bình đã tổ chức trao trả số tiền 50 triệu đồng cho chị Đinh Thị Kim Dung (SN 1978, trú phường Nam Thanh, thành phố Ninh Bình) do chị đánh rơi nhiều ngày trước.</a:t>
            </a:r>
          </a:p>
          <a:p>
            <a:pPr lvl="0" algn="just"/>
            <a:r>
              <a:rPr lang="vi-VN" sz="2000" dirty="0">
                <a:solidFill>
                  <a:prstClr val="black"/>
                </a:solidFill>
              </a:rPr>
              <a:t>Hành động nhặt được của rơi trả lại người mất của em Bảo Nhi là phẩm chất đạo đức cao đẹp, xứng đáng là con ngoan trò giỏi, cháu ngoan Bác Hồ. Đây tấm gương tiêu biểu về người tốt việc tốt cần được biểu dương, nhân rộng trong nhà trường và xã hội hiện nay.</a:t>
            </a:r>
          </a:p>
          <a:p>
            <a:pPr lvl="0" algn="r"/>
            <a:r>
              <a:rPr lang="vi-VN" sz="2000" dirty="0">
                <a:solidFill>
                  <a:prstClr val="black"/>
                </a:solidFill>
              </a:rPr>
              <a:t>(Báo Ninh Bình)</a:t>
            </a:r>
            <a:endParaRPr kumimoji="0" lang="en-US" sz="20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961346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2" name="Group 21"/>
          <p:cNvGrpSpPr/>
          <p:nvPr/>
        </p:nvGrpSpPr>
        <p:grpSpPr>
          <a:xfrm>
            <a:off x="1171650" y="273137"/>
            <a:ext cx="9851950" cy="895264"/>
            <a:chOff x="1272195" y="404843"/>
            <a:chExt cx="20955551" cy="661439"/>
          </a:xfrm>
        </p:grpSpPr>
        <p:sp>
          <p:nvSpPr>
            <p:cNvPr id="30" name="Flowchart: Terminator 29"/>
            <p:cNvSpPr/>
            <p:nvPr/>
          </p:nvSpPr>
          <p:spPr>
            <a:xfrm>
              <a:off x="1272195" y="406653"/>
              <a:ext cx="20955551" cy="659629"/>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mẫu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3" name="Flowchart: Connector 32"/>
            <p:cNvSpPr/>
            <p:nvPr/>
          </p:nvSpPr>
          <p:spPr>
            <a:xfrm>
              <a:off x="1516218" y="404843"/>
              <a:ext cx="188853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grpSp>
      <p:pic>
        <p:nvPicPr>
          <p:cNvPr id="4" name="Picture 3">
            <a:extLst>
              <a:ext uri="{FF2B5EF4-FFF2-40B4-BE49-F238E27FC236}">
                <a16:creationId xmlns:a16="http://schemas.microsoft.com/office/drawing/2014/main" id="{C0D2534B-D6F7-D4DA-08E4-0D4DFCDB0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6720" y="1353322"/>
            <a:ext cx="3891280" cy="5504678"/>
          </a:xfrm>
          <a:prstGeom prst="rect">
            <a:avLst/>
          </a:prstGeom>
        </p:spPr>
      </p:pic>
    </p:spTree>
    <p:extLst>
      <p:ext uri="{BB962C8B-B14F-4D97-AF65-F5344CB8AC3E}">
        <p14:creationId xmlns:p14="http://schemas.microsoft.com/office/powerpoint/2010/main" val="246399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C8336C4-B8A8-4F8B-B5C9-18F36A9EE9F5}"/>
              </a:ext>
            </a:extLst>
          </p:cNvPr>
          <p:cNvSpPr txBox="1"/>
          <p:nvPr/>
        </p:nvSpPr>
        <p:spPr>
          <a:xfrm>
            <a:off x="2865368" y="1218650"/>
            <a:ext cx="6773154" cy="2554545"/>
          </a:xfrm>
          <a:prstGeom prst="rect">
            <a:avLst/>
          </a:prstGeom>
          <a:noFill/>
        </p:spPr>
        <p:txBody>
          <a:bodyPr wrap="square" rtlCol="0">
            <a:spAutoFit/>
          </a:bodyPr>
          <a:lstStyle/>
          <a:p>
            <a:pPr lvl="0" algn="ctr">
              <a:defRPr/>
            </a:pP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3.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Dựa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vào</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phiếu</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đọc</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sách</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trao</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đổi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bạn</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về</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ý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nghĩa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của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những</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việc</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làm</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tốt</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đối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công</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đồng</a:t>
            </a:r>
            <a:endPar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字魂27号-布丁体" panose="00000500000000000000" pitchFamily="2" charset="-122"/>
              <a:cs typeface="Arial" panose="020B0604020202020204" pitchFamily="34" charset="0"/>
            </a:endParaRPr>
          </a:p>
        </p:txBody>
      </p:sp>
      <p:pic>
        <p:nvPicPr>
          <p:cNvPr id="12" name="图片 11">
            <a:extLst>
              <a:ext uri="{FF2B5EF4-FFF2-40B4-BE49-F238E27FC236}">
                <a16:creationId xmlns:a16="http://schemas.microsoft.com/office/drawing/2014/main" id="{A61D3306-24C1-4673-AB63-74594903B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290" y="3646658"/>
            <a:ext cx="3011132" cy="3587262"/>
          </a:xfrm>
          <a:prstGeom prst="rect">
            <a:avLst/>
          </a:prstGeom>
        </p:spPr>
      </p:pic>
      <p:pic>
        <p:nvPicPr>
          <p:cNvPr id="14" name="图片 13">
            <a:extLst>
              <a:ext uri="{FF2B5EF4-FFF2-40B4-BE49-F238E27FC236}">
                <a16:creationId xmlns:a16="http://schemas.microsoft.com/office/drawing/2014/main" id="{04710A01-FAC1-4DB3-9F5F-C250A5FDC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8422" y="2840573"/>
            <a:ext cx="3103578" cy="4235784"/>
          </a:xfrm>
          <a:prstGeom prst="rect">
            <a:avLst/>
          </a:prstGeom>
        </p:spPr>
      </p:pic>
    </p:spTree>
    <p:extLst>
      <p:ext uri="{BB962C8B-B14F-4D97-AF65-F5344CB8AC3E}">
        <p14:creationId xmlns:p14="http://schemas.microsoft.com/office/powerpoint/2010/main" val="227902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0"/>
            <a:ext cx="12192001" cy="6858000"/>
          </a:xfrm>
          <a:prstGeom prst="rect">
            <a:avLst/>
          </a:prstGeom>
        </p:spPr>
      </p:pic>
      <p:sp>
        <p:nvSpPr>
          <p:cNvPr id="5" name="Rounded Rectangle 4"/>
          <p:cNvSpPr/>
          <p:nvPr/>
        </p:nvSpPr>
        <p:spPr>
          <a:xfrm>
            <a:off x="424180" y="2871470"/>
            <a:ext cx="8515350" cy="2470785"/>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vi-VN" sz="4000" b="1" dirty="0" err="1">
                <a:solidFill>
                  <a:prstClr val="white"/>
                </a:solidFill>
                <a:latin typeface="Cambria" panose="02040503050406030204" pitchFamily="18" charset="0"/>
                <a:ea typeface="Cambria" panose="02040503050406030204" pitchFamily="18" charset="0"/>
              </a:rPr>
              <a:t>Về</a:t>
            </a:r>
            <a:r>
              <a:rPr lang="en-US" altLang="vi-VN" sz="4000" b="1" dirty="0">
                <a:solidFill>
                  <a:prstClr val="white"/>
                </a:solidFill>
                <a:latin typeface="Cambria" panose="02040503050406030204" pitchFamily="18" charset="0"/>
                <a:ea typeface="Cambria" panose="02040503050406030204" pitchFamily="18" charset="0"/>
              </a:rPr>
              <a:t> </a:t>
            </a:r>
            <a:r>
              <a:rPr lang="en-US" altLang="vi-VN" sz="4000" b="1" dirty="0" err="1">
                <a:solidFill>
                  <a:prstClr val="white"/>
                </a:solidFill>
                <a:latin typeface="Cambria" panose="02040503050406030204" pitchFamily="18" charset="0"/>
                <a:ea typeface="Cambria" panose="02040503050406030204" pitchFamily="18" charset="0"/>
              </a:rPr>
              <a:t>nhà</a:t>
            </a:r>
            <a:r>
              <a:rPr lang="en-US" altLang="vi-VN" sz="4000" b="1" dirty="0">
                <a:solidFill>
                  <a:prstClr val="white"/>
                </a:solidFill>
                <a:latin typeface="Cambria" panose="02040503050406030204" pitchFamily="18" charset="0"/>
                <a:ea typeface="Cambria" panose="02040503050406030204" pitchFamily="18" charset="0"/>
              </a:rPr>
              <a:t>: </a:t>
            </a:r>
            <a:r>
              <a:rPr lang="vi-VN" altLang="vi-VN" sz="4000" b="1" dirty="0">
                <a:solidFill>
                  <a:prstClr val="white"/>
                </a:solidFill>
                <a:latin typeface="Cambria" panose="02040503050406030204" pitchFamily="18" charset="0"/>
                <a:ea typeface="Cambria" panose="02040503050406030204" pitchFamily="18" charset="0"/>
              </a:rPr>
              <a:t>Chia sẻ với người thân về một việc tốt em đã làm hoặc em mong muốn được làm cho cộng</a:t>
            </a:r>
            <a:endParaRPr kumimoji="0" lang="en-US" alt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a:fillRect/>
          </a:stretch>
        </p:blipFill>
        <p:spPr>
          <a:xfrm>
            <a:off x="8939836" y="1119581"/>
            <a:ext cx="3252164" cy="5738419"/>
          </a:xfrm>
          <a:prstGeom prst="rect">
            <a:avLst/>
          </a:prstGeom>
        </p:spPr>
      </p:pic>
      <p:sp>
        <p:nvSpPr>
          <p:cNvPr id="7" name="对角圆角矩形 4"/>
          <p:cNvSpPr/>
          <p:nvPr/>
        </p:nvSpPr>
        <p:spPr>
          <a:xfrm flipH="1">
            <a:off x="424180" y="1471295"/>
            <a:ext cx="8514715" cy="116459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vo" panose="02040603050506020204" pitchFamily="18" charset="0"/>
                <a:ea typeface="+mn-ea"/>
                <a:cs typeface="+mn-cs"/>
              </a:rPr>
              <a:t>DẶN DÒ</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501</Words>
  <Application>Microsoft Office PowerPoint</Application>
  <PresentationFormat>Widescreen</PresentationFormat>
  <Paragraphs>23</Paragraphs>
  <Slides>8</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等线</vt:lpstr>
      <vt:lpstr>Arial</vt:lpstr>
      <vt:lpstr>Calibri</vt:lpstr>
      <vt:lpstr>Cambria</vt:lpstr>
      <vt:lpstr>UTM Avo</vt:lpstr>
      <vt:lpstr>UVN Mang Cau Nang</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Trang Trần</cp:lastModifiedBy>
  <cp:revision>22</cp:revision>
  <dcterms:created xsi:type="dcterms:W3CDTF">2023-04-29T03:56:00Z</dcterms:created>
  <dcterms:modified xsi:type="dcterms:W3CDTF">2026-01-20T11:25:20Z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FAEEDB96B2E3429BB4F57C86D0337BE6_12</vt:lpwstr>
  </property>
  <property fmtid="{D5CDD505-2E9C-101B-9397-08002B2CF9AE}" pid="3" name="KSOProductBuildVer">
    <vt:lpwstr>1033-12.2.0.16731</vt:lpwstr>
  </property>
</Properties>
</file>