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10" r:id="rId3"/>
    <p:sldId id="286" r:id="rId4"/>
    <p:sldId id="260" r:id="rId5"/>
    <p:sldId id="287" r:id="rId6"/>
    <p:sldId id="288" r:id="rId7"/>
    <p:sldId id="312" r:id="rId8"/>
    <p:sldId id="313" r:id="rId9"/>
    <p:sldId id="299" r:id="rId10"/>
    <p:sldId id="302" r:id="rId11"/>
    <p:sldId id="303" r:id="rId12"/>
    <p:sldId id="304"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FD75C-2365-468A-B039-536A86D77A68}" type="datetimeFigureOut">
              <a:rPr lang="en-US" smtClean="0"/>
              <a:t>13/2/2026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B31F8-6C1D-4D5C-8E46-691CAD66E6AE}" type="slidenum">
              <a:rPr lang="en-US" smtClean="0"/>
              <a:t>‹#›</a:t>
            </a:fld>
            <a:endParaRPr lang="en-US"/>
          </a:p>
        </p:txBody>
      </p:sp>
    </p:spTree>
    <p:extLst>
      <p:ext uri="{BB962C8B-B14F-4D97-AF65-F5344CB8AC3E}">
        <p14:creationId xmlns:p14="http://schemas.microsoft.com/office/powerpoint/2010/main" val="208646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47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68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4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06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10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3c71e56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3c71e56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4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01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358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8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898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35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329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7653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44120634"/>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435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75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1334334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51967" y="699441"/>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6771911" y="5013736"/>
            <a:ext cx="786701" cy="793227"/>
          </a:xfrm>
          <a:prstGeom prst="rect">
            <a:avLst/>
          </a:prstGeom>
          <a:noFill/>
          <a:ln>
            <a:noFill/>
          </a:ln>
        </p:spPr>
      </p:pic>
      <p:pic>
        <p:nvPicPr>
          <p:cNvPr id="534" name="Google Shape;534;p26"/>
          <p:cNvPicPr preferRelativeResize="0"/>
          <p:nvPr/>
        </p:nvPicPr>
        <p:blipFill>
          <a:blip r:embed="rId3">
            <a:alphaModFix/>
          </a:blip>
          <a:stretch>
            <a:fillRect/>
          </a:stretch>
        </p:blipFill>
        <p:spPr>
          <a:xfrm flipH="1">
            <a:off x="6870478" y="5709085"/>
            <a:ext cx="1217500" cy="1227601"/>
          </a:xfrm>
          <a:prstGeom prst="rect">
            <a:avLst/>
          </a:prstGeom>
          <a:noFill/>
          <a:ln>
            <a:noFill/>
          </a:ln>
        </p:spPr>
      </p:pic>
      <p:sp>
        <p:nvSpPr>
          <p:cNvPr id="535" name="Google Shape;535;p26"/>
          <p:cNvSpPr/>
          <p:nvPr/>
        </p:nvSpPr>
        <p:spPr>
          <a:xfrm>
            <a:off x="1109885" y="868613"/>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8" name="Google Shape;538;p26"/>
          <p:cNvPicPr preferRelativeResize="0"/>
          <p:nvPr/>
        </p:nvPicPr>
        <p:blipFill>
          <a:blip r:embed="rId4">
            <a:alphaModFix/>
          </a:blip>
          <a:stretch>
            <a:fillRect/>
          </a:stretch>
        </p:blipFill>
        <p:spPr>
          <a:xfrm>
            <a:off x="4992983" y="4676201"/>
            <a:ext cx="1985733" cy="2181801"/>
          </a:xfrm>
          <a:prstGeom prst="rect">
            <a:avLst/>
          </a:prstGeom>
          <a:noFill/>
          <a:ln>
            <a:noFill/>
          </a:ln>
        </p:spPr>
      </p:pic>
      <p:grpSp>
        <p:nvGrpSpPr>
          <p:cNvPr id="539" name="Google Shape;539;p26"/>
          <p:cNvGrpSpPr/>
          <p:nvPr/>
        </p:nvGrpSpPr>
        <p:grpSpPr>
          <a:xfrm>
            <a:off x="4533554" y="321920"/>
            <a:ext cx="1562445"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4" name="Google Shape;544;p26"/>
          <p:cNvGrpSpPr/>
          <p:nvPr/>
        </p:nvGrpSpPr>
        <p:grpSpPr>
          <a:xfrm rot="-6406322">
            <a:off x="1536683" y="4499611"/>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3">
            <a:alphaModFix/>
          </a:blip>
          <a:stretch>
            <a:fillRect/>
          </a:stretch>
        </p:blipFill>
        <p:spPr>
          <a:xfrm flipH="1">
            <a:off x="-24167" y="1905529"/>
            <a:ext cx="1217500" cy="1227601"/>
          </a:xfrm>
          <a:prstGeom prst="rect">
            <a:avLst/>
          </a:prstGeom>
          <a:noFill/>
          <a:ln>
            <a:noFill/>
          </a:ln>
        </p:spPr>
      </p:pic>
      <p:pic>
        <p:nvPicPr>
          <p:cNvPr id="1026" name="Picture 2" descr="HÃ¬nh áº£nh ChÄm SÃ³c Tráº» Em PNG , Clipart Tráº» Em, NgÃ y Tráº» Em Tháº¿ Giá»i, ChÄm  SÃ³c Tráº» Em PNG Khuyáº¿t Táº­t PNG miá»n phÃ­ táº£i táº­p tin PSDComment vÃ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19"/>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0576" y="3389362"/>
            <a:ext cx="3984563" cy="3984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5CB0B5-3602-FC73-4BDB-9FBB5E0D277E}"/>
              </a:ext>
            </a:extLst>
          </p:cNvPr>
          <p:cNvPicPr>
            <a:picLocks noChangeAspect="1"/>
          </p:cNvPicPr>
          <p:nvPr/>
        </p:nvPicPr>
        <p:blipFill>
          <a:blip r:embed="rId7"/>
          <a:stretch>
            <a:fillRect/>
          </a:stretch>
        </p:blipFill>
        <p:spPr>
          <a:xfrm>
            <a:off x="-1022881" y="903288"/>
            <a:ext cx="6389162" cy="1450974"/>
          </a:xfrm>
          <a:prstGeom prst="rect">
            <a:avLst/>
          </a:prstGeom>
        </p:spPr>
      </p:pic>
      <p:pic>
        <p:nvPicPr>
          <p:cNvPr id="3" name="Picture 2">
            <a:extLst>
              <a:ext uri="{FF2B5EF4-FFF2-40B4-BE49-F238E27FC236}">
                <a16:creationId xmlns:a16="http://schemas.microsoft.com/office/drawing/2014/main" id="{2C223DE4-4806-1A50-0D04-22740D062637}"/>
              </a:ext>
            </a:extLst>
          </p:cNvPr>
          <p:cNvPicPr>
            <a:picLocks noChangeAspect="1"/>
          </p:cNvPicPr>
          <p:nvPr/>
        </p:nvPicPr>
        <p:blipFill>
          <a:blip r:embed="rId8"/>
          <a:stretch>
            <a:fillRect/>
          </a:stretch>
        </p:blipFill>
        <p:spPr>
          <a:xfrm>
            <a:off x="865998" y="1818782"/>
            <a:ext cx="9126503" cy="2572735"/>
          </a:xfrm>
          <a:prstGeom prst="rect">
            <a:avLst/>
          </a:prstGeom>
        </p:spPr>
      </p:pic>
    </p:spTree>
    <p:extLst>
      <p:ext uri="{BB962C8B-B14F-4D97-AF65-F5344CB8AC3E}">
        <p14:creationId xmlns:p14="http://schemas.microsoft.com/office/powerpoint/2010/main" val="361718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endCondLst>
                                    <p:cond evt="onNext" delay="0">
                                      <p:tgtEl>
                                        <p:sldTgt/>
                                      </p:tgtEl>
                                    </p:cond>
                                  </p:end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27103" y="1489471"/>
            <a:ext cx="7226759" cy="378565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4. </a:t>
            </a:r>
            <a:r>
              <a:rPr kumimoji="0" lang="vi-VN"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Trưng bày và bình chọn bài viết yêu thích</a:t>
            </a:r>
            <a:endParaRPr kumimoji="0" lang="zh-CN" altLang="en-US"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448017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45787A-E574-462D-ABD1-A9A44F5B40BF}"/>
              </a:ext>
            </a:extLst>
          </p:cNvPr>
          <p:cNvGrpSpPr/>
          <p:nvPr/>
        </p:nvGrpSpPr>
        <p:grpSpPr>
          <a:xfrm rot="20998296">
            <a:off x="116684" y="357685"/>
            <a:ext cx="3262204" cy="3410575"/>
            <a:chOff x="-342594" y="2557391"/>
            <a:chExt cx="3262204" cy="3410575"/>
          </a:xfrm>
        </p:grpSpPr>
        <p:grpSp>
          <p:nvGrpSpPr>
            <p:cNvPr id="40" name="Group 39">
              <a:extLst>
                <a:ext uri="{FF2B5EF4-FFF2-40B4-BE49-F238E27FC236}">
                  <a16:creationId xmlns:a16="http://schemas.microsoft.com/office/drawing/2014/main" id="{C322D33A-732B-4BB0-97E3-8A209EB68373}"/>
                </a:ext>
              </a:extLst>
            </p:cNvPr>
            <p:cNvGrpSpPr/>
            <p:nvPr/>
          </p:nvGrpSpPr>
          <p:grpSpPr>
            <a:xfrm>
              <a:off x="-342594" y="2557391"/>
              <a:ext cx="3262204" cy="3410575"/>
              <a:chOff x="1055165" y="3183319"/>
              <a:chExt cx="2828934" cy="2953007"/>
            </a:xfrm>
          </p:grpSpPr>
          <p:pic>
            <p:nvPicPr>
              <p:cNvPr id="41" name="图片 7">
                <a:extLst>
                  <a:ext uri="{FF2B5EF4-FFF2-40B4-BE49-F238E27FC236}">
                    <a16:creationId xmlns:a16="http://schemas.microsoft.com/office/drawing/2014/main" id="{62FDE0FB-FD4B-4403-A52C-EC2090E03F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图片 12">
                <a:extLst>
                  <a:ext uri="{FF2B5EF4-FFF2-40B4-BE49-F238E27FC236}">
                    <a16:creationId xmlns:a16="http://schemas.microsoft.com/office/drawing/2014/main" id="{80DCCD0B-69C6-4435-9738-8D3CCAD67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165" y="3183319"/>
                <a:ext cx="927249" cy="927249"/>
              </a:xfrm>
              <a:prstGeom prst="rect">
                <a:avLst/>
              </a:prstGeom>
            </p:spPr>
          </p:pic>
        </p:grpSp>
        <p:sp>
          <p:nvSpPr>
            <p:cNvPr id="3" name="Rectangle 2">
              <a:extLst>
                <a:ext uri="{FF2B5EF4-FFF2-40B4-BE49-F238E27FC236}">
                  <a16:creationId xmlns:a16="http://schemas.microsoft.com/office/drawing/2014/main" id="{82B68A89-A8A3-4F38-B43C-ADFAA5887C09}"/>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2" name="TextBox 1">
              <a:extLst>
                <a:ext uri="{FF2B5EF4-FFF2-40B4-BE49-F238E27FC236}">
                  <a16:creationId xmlns:a16="http://schemas.microsoft.com/office/drawing/2014/main" id="{DF81FE5D-D898-4B40-BEC7-1F053873973F}"/>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1</a:t>
              </a:r>
            </a:p>
          </p:txBody>
        </p:sp>
      </p:grpSp>
      <p:sp>
        <p:nvSpPr>
          <p:cNvPr id="50" name="Arrow: Right 32">
            <a:extLst>
              <a:ext uri="{FF2B5EF4-FFF2-40B4-BE49-F238E27FC236}">
                <a16:creationId xmlns:a16="http://schemas.microsoft.com/office/drawing/2014/main" id="{5D33071B-4C56-4D44-82B7-E8F0F87AA501}"/>
              </a:ext>
            </a:extLst>
          </p:cNvPr>
          <p:cNvSpPr/>
          <p:nvPr/>
        </p:nvSpPr>
        <p:spPr>
          <a:xfrm rot="3050383">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AE9B5BDC-36DB-4D10-867B-B02EC6AFF94E}"/>
              </a:ext>
            </a:extLst>
          </p:cNvPr>
          <p:cNvGrpSpPr/>
          <p:nvPr/>
        </p:nvGrpSpPr>
        <p:grpSpPr>
          <a:xfrm>
            <a:off x="4808651" y="36322"/>
            <a:ext cx="3253659" cy="3323221"/>
            <a:chOff x="371557" y="2644744"/>
            <a:chExt cx="3253659" cy="3323221"/>
          </a:xfrm>
        </p:grpSpPr>
        <p:grpSp>
          <p:nvGrpSpPr>
            <p:cNvPr id="29" name="Group 28">
              <a:extLst>
                <a:ext uri="{FF2B5EF4-FFF2-40B4-BE49-F238E27FC236}">
                  <a16:creationId xmlns:a16="http://schemas.microsoft.com/office/drawing/2014/main" id="{5A38CA74-A782-4EE4-943D-ED71E6F4712F}"/>
                </a:ext>
              </a:extLst>
            </p:cNvPr>
            <p:cNvGrpSpPr/>
            <p:nvPr/>
          </p:nvGrpSpPr>
          <p:grpSpPr>
            <a:xfrm>
              <a:off x="371557" y="2644744"/>
              <a:ext cx="3253659" cy="3323221"/>
              <a:chOff x="1674466" y="3258953"/>
              <a:chExt cx="2821524" cy="2877373"/>
            </a:xfrm>
          </p:grpSpPr>
          <p:pic>
            <p:nvPicPr>
              <p:cNvPr id="55" name="图片 7">
                <a:extLst>
                  <a:ext uri="{FF2B5EF4-FFF2-40B4-BE49-F238E27FC236}">
                    <a16:creationId xmlns:a16="http://schemas.microsoft.com/office/drawing/2014/main" id="{9B198216-716C-4CE6-947A-E39E20BBC9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图片 12">
                <a:extLst>
                  <a:ext uri="{FF2B5EF4-FFF2-40B4-BE49-F238E27FC236}">
                    <a16:creationId xmlns:a16="http://schemas.microsoft.com/office/drawing/2014/main" id="{DF5D83A3-DFA9-4185-97D5-135F86103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72" y="3258953"/>
                <a:ext cx="932018" cy="932018"/>
              </a:xfrm>
              <a:prstGeom prst="rect">
                <a:avLst/>
              </a:prstGeom>
            </p:spPr>
          </p:pic>
        </p:grpSp>
        <p:sp>
          <p:nvSpPr>
            <p:cNvPr id="53" name="Rectangle 52">
              <a:extLst>
                <a:ext uri="{FF2B5EF4-FFF2-40B4-BE49-F238E27FC236}">
                  <a16:creationId xmlns:a16="http://schemas.microsoft.com/office/drawing/2014/main" id="{F7F3B1DA-74C1-4C0F-B3D6-CB00D66F2B45}"/>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168F4A92-9EAA-49F6-8E19-D7581C8361ED}"/>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2</a:t>
              </a:r>
            </a:p>
          </p:txBody>
        </p:sp>
      </p:grpSp>
      <p:sp>
        <p:nvSpPr>
          <p:cNvPr id="51" name="Arrow: Right 33">
            <a:extLst>
              <a:ext uri="{FF2B5EF4-FFF2-40B4-BE49-F238E27FC236}">
                <a16:creationId xmlns:a16="http://schemas.microsoft.com/office/drawing/2014/main" id="{ABFB06C2-614A-40FE-BC81-1AC2671A00CB}"/>
              </a:ext>
            </a:extLst>
          </p:cNvPr>
          <p:cNvSpPr/>
          <p:nvPr/>
        </p:nvSpPr>
        <p:spPr>
          <a:xfrm rot="5400000">
            <a:off x="5648055" y="36955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C2AE3D30-41BB-4703-84BD-593943E75F9F}"/>
              </a:ext>
            </a:extLst>
          </p:cNvPr>
          <p:cNvGrpSpPr/>
          <p:nvPr/>
        </p:nvGrpSpPr>
        <p:grpSpPr>
          <a:xfrm rot="1244366">
            <a:off x="8522324" y="328970"/>
            <a:ext cx="3270616" cy="3468615"/>
            <a:chOff x="371557" y="2499349"/>
            <a:chExt cx="3270616" cy="3468615"/>
          </a:xfrm>
        </p:grpSpPr>
        <p:grpSp>
          <p:nvGrpSpPr>
            <p:cNvPr id="58" name="Group 57">
              <a:extLst>
                <a:ext uri="{FF2B5EF4-FFF2-40B4-BE49-F238E27FC236}">
                  <a16:creationId xmlns:a16="http://schemas.microsoft.com/office/drawing/2014/main" id="{E30877E8-77C6-4DF2-A6EE-DA1D08C67AF3}"/>
                </a:ext>
              </a:extLst>
            </p:cNvPr>
            <p:cNvGrpSpPr/>
            <p:nvPr/>
          </p:nvGrpSpPr>
          <p:grpSpPr>
            <a:xfrm>
              <a:off x="371557" y="2499349"/>
              <a:ext cx="3270616" cy="3468615"/>
              <a:chOff x="1674466" y="3133065"/>
              <a:chExt cx="2836229" cy="3003261"/>
            </a:xfrm>
          </p:grpSpPr>
          <p:pic>
            <p:nvPicPr>
              <p:cNvPr id="61" name="图片 7">
                <a:extLst>
                  <a:ext uri="{FF2B5EF4-FFF2-40B4-BE49-F238E27FC236}">
                    <a16:creationId xmlns:a16="http://schemas.microsoft.com/office/drawing/2014/main" id="{4868F831-BCC0-41DD-8451-AB2D2C52A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2" name="图片 12">
                <a:extLst>
                  <a:ext uri="{FF2B5EF4-FFF2-40B4-BE49-F238E27FC236}">
                    <a16:creationId xmlns:a16="http://schemas.microsoft.com/office/drawing/2014/main" id="{238F1624-004B-4325-9BFB-3A8D7F47F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677" y="3133065"/>
                <a:ext cx="932018" cy="932018"/>
              </a:xfrm>
              <a:prstGeom prst="rect">
                <a:avLst/>
              </a:prstGeom>
            </p:spPr>
          </p:pic>
        </p:grpSp>
        <p:sp>
          <p:nvSpPr>
            <p:cNvPr id="59" name="Rectangle 58">
              <a:extLst>
                <a:ext uri="{FF2B5EF4-FFF2-40B4-BE49-F238E27FC236}">
                  <a16:creationId xmlns:a16="http://schemas.microsoft.com/office/drawing/2014/main" id="{C515180A-3CAC-4D56-910E-334E53455060}"/>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60" name="TextBox 59">
              <a:extLst>
                <a:ext uri="{FF2B5EF4-FFF2-40B4-BE49-F238E27FC236}">
                  <a16:creationId xmlns:a16="http://schemas.microsoft.com/office/drawing/2014/main" id="{CF74D95C-EF41-40FF-B851-FF4941E2CDB0}"/>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3</a:t>
              </a:r>
            </a:p>
          </p:txBody>
        </p:sp>
      </p:grpSp>
      <p:sp>
        <p:nvSpPr>
          <p:cNvPr id="52" name="Arrow: Right 34">
            <a:extLst>
              <a:ext uri="{FF2B5EF4-FFF2-40B4-BE49-F238E27FC236}">
                <a16:creationId xmlns:a16="http://schemas.microsoft.com/office/drawing/2014/main" id="{DA13BAE0-6DE3-4688-A903-97B92FFB78E4}"/>
              </a:ext>
            </a:extLst>
          </p:cNvPr>
          <p:cNvSpPr/>
          <p:nvPr/>
        </p:nvSpPr>
        <p:spPr>
          <a:xfrm rot="7428539">
            <a:off x="8023555" y="387737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矩形: 圆角 1">
            <a:extLst>
              <a:ext uri="{FF2B5EF4-FFF2-40B4-BE49-F238E27FC236}">
                <a16:creationId xmlns:a16="http://schemas.microsoft.com/office/drawing/2014/main" id="{D25C45D3-4D5C-4F05-8167-769903634B3A}"/>
              </a:ext>
            </a:extLst>
          </p:cNvPr>
          <p:cNvSpPr/>
          <p:nvPr/>
        </p:nvSpPr>
        <p:spPr>
          <a:xfrm>
            <a:off x="2477805" y="4411560"/>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rgbClr val="FC7898">
                  <a:lumMod val="75000"/>
                </a:srgbClr>
              </a:solidFill>
              <a:effectLst>
                <a:outerShdw blurRad="12700" dist="38100" dir="2700000" algn="tl" rotWithShape="0">
                  <a:srgbClr val="4BACC6">
                    <a:lumMod val="60000"/>
                    <a:lumOff val="40000"/>
                  </a:srgbClr>
                </a:outerShdw>
              </a:effectLst>
              <a:uLnTx/>
              <a:uFillTx/>
              <a:latin typeface="Arial"/>
              <a:ea typeface="+mn-ea"/>
              <a:cs typeface="+mn-cs"/>
            </a:endParaRPr>
          </a:p>
        </p:txBody>
      </p:sp>
      <p:pic>
        <p:nvPicPr>
          <p:cNvPr id="7" name="Picture 6">
            <a:extLst>
              <a:ext uri="{FF2B5EF4-FFF2-40B4-BE49-F238E27FC236}">
                <a16:creationId xmlns:a16="http://schemas.microsoft.com/office/drawing/2014/main" id="{F229D12E-64A8-6289-53E2-2EA331140448}"/>
              </a:ext>
            </a:extLst>
          </p:cNvPr>
          <p:cNvPicPr>
            <a:picLocks noChangeAspect="1"/>
          </p:cNvPicPr>
          <p:nvPr/>
        </p:nvPicPr>
        <p:blipFill>
          <a:blip r:embed="rId4"/>
          <a:stretch>
            <a:fillRect/>
          </a:stretch>
        </p:blipFill>
        <p:spPr>
          <a:xfrm>
            <a:off x="3165471" y="4707552"/>
            <a:ext cx="5956308" cy="1938696"/>
          </a:xfrm>
          <a:prstGeom prst="rect">
            <a:avLst/>
          </a:prstGeom>
        </p:spPr>
      </p:pic>
    </p:spTree>
    <p:extLst>
      <p:ext uri="{BB962C8B-B14F-4D97-AF65-F5344CB8AC3E}">
        <p14:creationId xmlns:p14="http://schemas.microsoft.com/office/powerpoint/2010/main" val="73060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1" name="TextBox 10">
            <a:extLst>
              <a:ext uri="{FF2B5EF4-FFF2-40B4-BE49-F238E27FC236}">
                <a16:creationId xmlns:a16="http://schemas.microsoft.com/office/drawing/2014/main" id="{7263FCAE-510F-4201-ABE8-4FEB6D617A44}"/>
              </a:ext>
            </a:extLst>
          </p:cNvPr>
          <p:cNvSpPr txBox="1"/>
          <p:nvPr/>
        </p:nvSpPr>
        <p:spPr>
          <a:xfrm>
            <a:off x="237459" y="448561"/>
            <a:ext cx="79445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Trình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bày</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kết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quả</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trước</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lớp</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và</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nêu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lí</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do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yêu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thích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bài</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viết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của</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bạn</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4990595" y="885329"/>
            <a:ext cx="6998780" cy="6013639"/>
          </a:xfrm>
          <a:prstGeom prst="rect">
            <a:avLst/>
          </a:prstGeom>
        </p:spPr>
      </p:pic>
    </p:spTree>
    <p:extLst>
      <p:ext uri="{BB962C8B-B14F-4D97-AF65-F5344CB8AC3E}">
        <p14:creationId xmlns:p14="http://schemas.microsoft.com/office/powerpoint/2010/main" val="280112368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7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40"/>
          <p:cNvGrpSpPr/>
          <p:nvPr/>
        </p:nvGrpSpPr>
        <p:grpSpPr>
          <a:xfrm>
            <a:off x="2659873" y="555934"/>
            <a:ext cx="1532403" cy="770015"/>
            <a:chOff x="1994846" y="416950"/>
            <a:chExt cx="1149302" cy="577511"/>
          </a:xfrm>
        </p:grpSpPr>
        <p:sp>
          <p:nvSpPr>
            <p:cNvPr id="965" name="Google Shape;965;p40"/>
            <p:cNvSpPr/>
            <p:nvPr/>
          </p:nvSpPr>
          <p:spPr>
            <a:xfrm>
              <a:off x="1994846" y="416950"/>
              <a:ext cx="1149302" cy="577511"/>
            </a:xfrm>
            <a:custGeom>
              <a:avLst/>
              <a:gdLst/>
              <a:ahLst/>
              <a:cxnLst/>
              <a:rect l="l" t="t" r="r" b="b"/>
              <a:pathLst>
                <a:path w="7435" h="3736" extrusionOk="0">
                  <a:moveTo>
                    <a:pt x="3812" y="1"/>
                  </a:moveTo>
                  <a:cubicBezTo>
                    <a:pt x="2391" y="1"/>
                    <a:pt x="1000" y="20"/>
                    <a:pt x="613" y="29"/>
                  </a:cubicBezTo>
                  <a:cubicBezTo>
                    <a:pt x="236" y="38"/>
                    <a:pt x="1007" y="607"/>
                    <a:pt x="1040" y="728"/>
                  </a:cubicBezTo>
                  <a:cubicBezTo>
                    <a:pt x="1074" y="851"/>
                    <a:pt x="1" y="1178"/>
                    <a:pt x="38" y="1313"/>
                  </a:cubicBezTo>
                  <a:cubicBezTo>
                    <a:pt x="76" y="1449"/>
                    <a:pt x="916" y="1757"/>
                    <a:pt x="939" y="1838"/>
                  </a:cubicBezTo>
                  <a:cubicBezTo>
                    <a:pt x="960" y="1920"/>
                    <a:pt x="18" y="2312"/>
                    <a:pt x="66" y="2488"/>
                  </a:cubicBezTo>
                  <a:cubicBezTo>
                    <a:pt x="115" y="2665"/>
                    <a:pt x="878" y="2834"/>
                    <a:pt x="900" y="2915"/>
                  </a:cubicBezTo>
                  <a:cubicBezTo>
                    <a:pt x="923" y="2997"/>
                    <a:pt x="172"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8" y="2788"/>
                  </a:cubicBezTo>
                  <a:cubicBezTo>
                    <a:pt x="6584" y="2788"/>
                    <a:pt x="6581" y="2789"/>
                    <a:pt x="6578" y="2789"/>
                  </a:cubicBezTo>
                  <a:cubicBezTo>
                    <a:pt x="6573" y="2791"/>
                    <a:pt x="6568" y="2792"/>
                    <a:pt x="6565" y="2792"/>
                  </a:cubicBezTo>
                  <a:cubicBezTo>
                    <a:pt x="6486" y="2792"/>
                    <a:pt x="7005" y="2379"/>
                    <a:pt x="7074" y="2256"/>
                  </a:cubicBezTo>
                  <a:cubicBezTo>
                    <a:pt x="7147" y="2127"/>
                    <a:pt x="6619" y="1908"/>
                    <a:pt x="6596" y="1827"/>
                  </a:cubicBezTo>
                  <a:cubicBezTo>
                    <a:pt x="6573" y="1745"/>
                    <a:pt x="7214" y="1341"/>
                    <a:pt x="7180" y="1219"/>
                  </a:cubicBezTo>
                  <a:cubicBezTo>
                    <a:pt x="7147" y="1098"/>
                    <a:pt x="6791" y="816"/>
                    <a:pt x="6769"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966;p40"/>
            <p:cNvSpPr/>
            <p:nvPr/>
          </p:nvSpPr>
          <p:spPr>
            <a:xfrm>
              <a:off x="2477293" y="488676"/>
              <a:ext cx="294629" cy="54412"/>
            </a:xfrm>
            <a:custGeom>
              <a:avLst/>
              <a:gdLst/>
              <a:ahLst/>
              <a:cxnLst/>
              <a:rect l="l" t="t" r="r" b="b"/>
              <a:pathLst>
                <a:path w="1906" h="352" extrusionOk="0">
                  <a:moveTo>
                    <a:pt x="1251" y="0"/>
                  </a:moveTo>
                  <a:cubicBezTo>
                    <a:pt x="899" y="0"/>
                    <a:pt x="547" y="14"/>
                    <a:pt x="196" y="41"/>
                  </a:cubicBezTo>
                  <a:cubicBezTo>
                    <a:pt x="1" y="56"/>
                    <a:pt x="24" y="352"/>
                    <a:pt x="212" y="352"/>
                  </a:cubicBezTo>
                  <a:cubicBezTo>
                    <a:pt x="217" y="352"/>
                    <a:pt x="222" y="352"/>
                    <a:pt x="227" y="351"/>
                  </a:cubicBezTo>
                  <a:cubicBezTo>
                    <a:pt x="582" y="324"/>
                    <a:pt x="937" y="311"/>
                    <a:pt x="1292" y="311"/>
                  </a:cubicBezTo>
                  <a:cubicBezTo>
                    <a:pt x="1430" y="311"/>
                    <a:pt x="1568" y="313"/>
                    <a:pt x="1706" y="317"/>
                  </a:cubicBezTo>
                  <a:cubicBezTo>
                    <a:pt x="1708" y="317"/>
                    <a:pt x="1710" y="317"/>
                    <a:pt x="1712" y="317"/>
                  </a:cubicBezTo>
                  <a:cubicBezTo>
                    <a:pt x="1905" y="317"/>
                    <a:pt x="1872" y="13"/>
                    <a:pt x="1676" y="7"/>
                  </a:cubicBezTo>
                  <a:cubicBezTo>
                    <a:pt x="1534" y="2"/>
                    <a:pt x="1392" y="0"/>
                    <a:pt x="1251"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967;p40"/>
            <p:cNvSpPr/>
            <p:nvPr/>
          </p:nvSpPr>
          <p:spPr>
            <a:xfrm>
              <a:off x="2799594" y="491149"/>
              <a:ext cx="127992" cy="50239"/>
            </a:xfrm>
            <a:custGeom>
              <a:avLst/>
              <a:gdLst/>
              <a:ahLst/>
              <a:cxnLst/>
              <a:rect l="l" t="t" r="r" b="b"/>
              <a:pathLst>
                <a:path w="828" h="325" extrusionOk="0">
                  <a:moveTo>
                    <a:pt x="495" y="1"/>
                  </a:moveTo>
                  <a:cubicBezTo>
                    <a:pt x="395" y="1"/>
                    <a:pt x="295" y="4"/>
                    <a:pt x="195" y="13"/>
                  </a:cubicBezTo>
                  <a:cubicBezTo>
                    <a:pt x="1" y="29"/>
                    <a:pt x="24" y="324"/>
                    <a:pt x="210" y="324"/>
                  </a:cubicBezTo>
                  <a:cubicBezTo>
                    <a:pt x="215" y="324"/>
                    <a:pt x="220" y="324"/>
                    <a:pt x="225" y="324"/>
                  </a:cubicBezTo>
                  <a:cubicBezTo>
                    <a:pt x="324" y="315"/>
                    <a:pt x="424" y="309"/>
                    <a:pt x="524" y="309"/>
                  </a:cubicBezTo>
                  <a:cubicBezTo>
                    <a:pt x="561" y="309"/>
                    <a:pt x="597" y="310"/>
                    <a:pt x="634" y="312"/>
                  </a:cubicBezTo>
                  <a:cubicBezTo>
                    <a:pt x="638" y="312"/>
                    <a:pt x="641" y="312"/>
                    <a:pt x="645" y="312"/>
                  </a:cubicBezTo>
                  <a:cubicBezTo>
                    <a:pt x="725" y="312"/>
                    <a:pt x="799" y="272"/>
                    <a:pt x="815"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85" name="Google Shape;985;p40"/>
          <p:cNvGrpSpPr/>
          <p:nvPr/>
        </p:nvGrpSpPr>
        <p:grpSpPr>
          <a:xfrm>
            <a:off x="6191502" y="555934"/>
            <a:ext cx="1040471" cy="1085567"/>
            <a:chOff x="4643626" y="416950"/>
            <a:chExt cx="780353" cy="814175"/>
          </a:xfrm>
        </p:grpSpPr>
        <p:pic>
          <p:nvPicPr>
            <p:cNvPr id="986" name="Google Shape;986;p40"/>
            <p:cNvPicPr preferRelativeResize="0"/>
            <p:nvPr/>
          </p:nvPicPr>
          <p:blipFill>
            <a:blip r:embed="rId3">
              <a:alphaModFix/>
            </a:blip>
            <a:stretch>
              <a:fillRect/>
            </a:stretch>
          </p:blipFill>
          <p:spPr>
            <a:xfrm flipH="1">
              <a:off x="4643626" y="416950"/>
              <a:ext cx="620999" cy="626150"/>
            </a:xfrm>
            <a:prstGeom prst="rect">
              <a:avLst/>
            </a:prstGeom>
            <a:noFill/>
            <a:ln>
              <a:noFill/>
            </a:ln>
          </p:spPr>
        </p:pic>
        <p:pic>
          <p:nvPicPr>
            <p:cNvPr id="987" name="Google Shape;987;p40"/>
            <p:cNvPicPr preferRelativeResize="0"/>
            <p:nvPr/>
          </p:nvPicPr>
          <p:blipFill>
            <a:blip r:embed="rId3">
              <a:alphaModFix/>
            </a:blip>
            <a:stretch>
              <a:fillRect/>
            </a:stretch>
          </p:blipFill>
          <p:spPr>
            <a:xfrm flipH="1">
              <a:off x="5129421" y="934125"/>
              <a:ext cx="294557" cy="297000"/>
            </a:xfrm>
            <a:prstGeom prst="rect">
              <a:avLst/>
            </a:prstGeom>
            <a:noFill/>
            <a:ln>
              <a:noFill/>
            </a:ln>
          </p:spPr>
        </p:pic>
      </p:grpSp>
      <p:pic>
        <p:nvPicPr>
          <p:cNvPr id="988" name="Google Shape;988;p40"/>
          <p:cNvPicPr preferRelativeResize="0"/>
          <p:nvPr/>
        </p:nvPicPr>
        <p:blipFill>
          <a:blip r:embed="rId4">
            <a:alphaModFix/>
          </a:blip>
          <a:stretch>
            <a:fillRect/>
          </a:stretch>
        </p:blipFill>
        <p:spPr>
          <a:xfrm flipH="1">
            <a:off x="7332185" y="4090248"/>
            <a:ext cx="2549532" cy="507600"/>
          </a:xfrm>
          <a:prstGeom prst="rect">
            <a:avLst/>
          </a:prstGeom>
          <a:noFill/>
          <a:ln>
            <a:noFill/>
          </a:ln>
        </p:spPr>
      </p:pic>
      <p:grpSp>
        <p:nvGrpSpPr>
          <p:cNvPr id="989" name="Google Shape;989;p40"/>
          <p:cNvGrpSpPr/>
          <p:nvPr/>
        </p:nvGrpSpPr>
        <p:grpSpPr>
          <a:xfrm>
            <a:off x="7578476" y="1443500"/>
            <a:ext cx="2081789" cy="2405625"/>
            <a:chOff x="5764475" y="2830625"/>
            <a:chExt cx="331925" cy="383550"/>
          </a:xfrm>
        </p:grpSpPr>
        <p:sp>
          <p:nvSpPr>
            <p:cNvPr id="990" name="Google Shape;990;p40"/>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1" name="Google Shape;991;p40"/>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992;p40"/>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3" name="Google Shape;993;p40"/>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4" name="Google Shape;994;p40"/>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40"/>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40"/>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40"/>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40"/>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40"/>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40"/>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40"/>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40"/>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40"/>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40"/>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40"/>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40"/>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40"/>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08" name="Google Shape;1008;p40"/>
          <p:cNvGrpSpPr/>
          <p:nvPr/>
        </p:nvGrpSpPr>
        <p:grpSpPr>
          <a:xfrm rot="-501681">
            <a:off x="9403426" y="1998231"/>
            <a:ext cx="1316716" cy="1938839"/>
            <a:chOff x="2600025" y="2569575"/>
            <a:chExt cx="344125" cy="506700"/>
          </a:xfrm>
        </p:grpSpPr>
        <p:sp>
          <p:nvSpPr>
            <p:cNvPr id="1009" name="Google Shape;1009;p4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4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4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4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4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4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4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4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4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4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4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4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4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4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4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4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4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4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4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4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4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4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4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B301644E-ADD6-A717-281A-E9F19CB88B38}"/>
              </a:ext>
            </a:extLst>
          </p:cNvPr>
          <p:cNvPicPr>
            <a:picLocks noChangeAspect="1"/>
          </p:cNvPicPr>
          <p:nvPr/>
        </p:nvPicPr>
        <p:blipFill>
          <a:blip r:embed="rId5"/>
          <a:stretch>
            <a:fillRect/>
          </a:stretch>
        </p:blipFill>
        <p:spPr>
          <a:xfrm>
            <a:off x="1312737" y="1153447"/>
            <a:ext cx="4346825" cy="5084505"/>
          </a:xfrm>
          <a:prstGeom prst="rect">
            <a:avLst/>
          </a:prstGeom>
        </p:spPr>
      </p:pic>
    </p:spTree>
    <p:extLst>
      <p:ext uri="{BB962C8B-B14F-4D97-AF65-F5344CB8AC3E}">
        <p14:creationId xmlns:p14="http://schemas.microsoft.com/office/powerpoint/2010/main" val="286022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pic>
        <p:nvPicPr>
          <p:cNvPr id="2" name="Picture 1">
            <a:extLst>
              <a:ext uri="{FF2B5EF4-FFF2-40B4-BE49-F238E27FC236}">
                <a16:creationId xmlns:a16="http://schemas.microsoft.com/office/drawing/2014/main" id="{F18AE208-015B-7869-9369-40DBF2493A1A}"/>
              </a:ext>
            </a:extLst>
          </p:cNvPr>
          <p:cNvPicPr>
            <a:picLocks noChangeAspect="1"/>
          </p:cNvPicPr>
          <p:nvPr/>
        </p:nvPicPr>
        <p:blipFill>
          <a:blip r:embed="rId6"/>
          <a:stretch>
            <a:fillRect/>
          </a:stretch>
        </p:blipFill>
        <p:spPr>
          <a:xfrm>
            <a:off x="2987144" y="737086"/>
            <a:ext cx="6389162" cy="6120914"/>
          </a:xfrm>
          <a:prstGeom prst="rect">
            <a:avLst/>
          </a:prstGeom>
        </p:spPr>
      </p:pic>
    </p:spTree>
    <p:extLst>
      <p:ext uri="{BB962C8B-B14F-4D97-AF65-F5344CB8AC3E}">
        <p14:creationId xmlns:p14="http://schemas.microsoft.com/office/powerpoint/2010/main" val="325203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F97158A-DD45-4277-8B5E-0DF0A20EEB38}"/>
              </a:ext>
            </a:extLst>
          </p:cNvPr>
          <p:cNvPicPr>
            <a:picLocks noChangeAspect="1"/>
          </p:cNvPicPr>
          <p:nvPr/>
        </p:nvPicPr>
        <p:blipFill rotWithShape="1">
          <a:blip r:embed="rId3">
            <a:extLst>
              <a:ext uri="{28A0092B-C50C-407E-A947-70E740481C1C}">
                <a14:useLocalDpi xmlns:a14="http://schemas.microsoft.com/office/drawing/2010/main" val="0"/>
              </a:ext>
            </a:extLst>
          </a:blip>
          <a:srcRect t="16457" b="19667"/>
          <a:stretch/>
        </p:blipFill>
        <p:spPr>
          <a:xfrm>
            <a:off x="645952" y="73463"/>
            <a:ext cx="10900095" cy="6501143"/>
          </a:xfrm>
          <a:prstGeom prst="rect">
            <a:avLst/>
          </a:prstGeom>
        </p:spPr>
      </p:pic>
      <p:sp>
        <p:nvSpPr>
          <p:cNvPr id="921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1"/>
            <a:ext cx="6283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a:ln>
                  <a:noFill/>
                </a:ln>
                <a:solidFill>
                  <a:srgbClr val="FF0066"/>
                </a:solidFill>
                <a:effectLst/>
                <a:uLnTx/>
                <a:uFillTx/>
                <a:latin typeface="Cambria" panose="02040503050406030204" pitchFamily="18" charset="0"/>
                <a:ea typeface="Cambria" panose="02040503050406030204" pitchFamily="18" charset="0"/>
                <a:cs typeface="Arial"/>
                <a:sym typeface="Arial"/>
              </a:rPr>
              <a:t>    </a:t>
            </a:r>
          </a:p>
        </p:txBody>
      </p:sp>
      <p:sp>
        <p:nvSpPr>
          <p:cNvPr id="9223" name="Text Box 4">
            <a:extLst>
              <a:ext uri="{FF2B5EF4-FFF2-40B4-BE49-F238E27FC236}">
                <a16:creationId xmlns:a16="http://schemas.microsoft.com/office/drawing/2014/main" id="{4D56D302-1CC2-4089-9846-C6C2724F6049}"/>
              </a:ext>
            </a:extLst>
          </p:cNvPr>
          <p:cNvSpPr txBox="1">
            <a:spLocks noChangeArrowheads="1"/>
          </p:cNvSpPr>
          <p:nvPr/>
        </p:nvSpPr>
        <p:spPr bwMode="auto">
          <a:xfrm>
            <a:off x="2493055" y="1674688"/>
            <a:ext cx="72197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vi-VN" altLang="en-US" sz="4800" b="1" dirty="0">
                <a:solidFill>
                  <a:sysClr val="windowText" lastClr="000000"/>
                </a:solidFill>
                <a:latin typeface="Cambria" panose="02040503050406030204" pitchFamily="18" charset="0"/>
                <a:ea typeface="Cambria" panose="02040503050406030204" pitchFamily="18" charset="0"/>
                <a:cs typeface="Arial"/>
                <a:sym typeface="Arial"/>
              </a:rPr>
              <a:t>Đề bài: </a:t>
            </a:r>
            <a:r>
              <a:rPr lang="vi-VN" altLang="en-US" sz="4800" b="1" dirty="0">
                <a:solidFill>
                  <a:srgbClr val="FF0000"/>
                </a:solidFill>
                <a:latin typeface="Cambria" panose="02040503050406030204" pitchFamily="18" charset="0"/>
                <a:ea typeface="Cambria" panose="02040503050406030204" pitchFamily="18" charset="0"/>
                <a:cs typeface="Arial"/>
                <a:sym typeface="Arial"/>
              </a:rPr>
              <a:t>Viết đoạn văn nêu tình cảm, cảm xúc của em về một nhân vật trong câu chuyện hoặc bài thơ đã đọc, đã nghe.</a:t>
            </a:r>
          </a:p>
        </p:txBody>
      </p:sp>
    </p:spTree>
    <p:extLst>
      <p:ext uri="{BB962C8B-B14F-4D97-AF65-F5344CB8AC3E}">
        <p14:creationId xmlns:p14="http://schemas.microsoft.com/office/powerpoint/2010/main" val="318352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randombar(horizontal)">
                                      <p:cBhvr>
                                        <p:cTn id="13"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47273" y="1725485"/>
            <a:ext cx="6387619" cy="3785652"/>
          </a:xfrm>
          <a:prstGeom prst="rect">
            <a:avLst/>
          </a:prstGeom>
          <a:noFill/>
        </p:spPr>
        <p:txBody>
          <a:bodyPr wrap="square" rtlCol="0">
            <a:spAutoFit/>
          </a:bodyPr>
          <a:lstStyle/>
          <a:p>
            <a:pPr lvl="0" algn="ctr" defTabSz="609585"/>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1. Nghe </a:t>
            </a:r>
            <a:r>
              <a:rPr lang="en-US" altLang="zh-CN" sz="80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thầy</a:t>
            </a:r>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zh-CN" sz="80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cô</a:t>
            </a:r>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zh-CN" sz="80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nhận</a:t>
            </a:r>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zh-CN" sz="80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xét</a:t>
            </a:r>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zh-CN" sz="80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chung</a:t>
            </a:r>
            <a:r>
              <a:rPr lang="en-US" altLang="zh-CN" sz="8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endParaRPr kumimoji="0" lang="zh-CN" altLang="en-US" sz="8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99442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1" u="none" strike="noStrike" kern="0" cap="none" spc="0" normalizeH="0" baseline="0" noProof="0">
                <a:ln>
                  <a:noFill/>
                </a:ln>
                <a:solidFill>
                  <a:srgbClr val="FF0066"/>
                </a:solidFill>
                <a:effectLst/>
                <a:uLnTx/>
                <a:uFillTx/>
                <a:latin typeface="HP001 4 hàng" panose="020B0603050302020204" pitchFamily="34" charset="0"/>
                <a:ea typeface="+mn-ea"/>
                <a:cs typeface="+mn-cs"/>
              </a:rPr>
              <a:t>    </a:t>
            </a:r>
          </a:p>
        </p:txBody>
      </p:sp>
      <p:grpSp>
        <p:nvGrpSpPr>
          <p:cNvPr id="30" name="Group 29">
            <a:extLst>
              <a:ext uri="{FF2B5EF4-FFF2-40B4-BE49-F238E27FC236}">
                <a16:creationId xmlns:a16="http://schemas.microsoft.com/office/drawing/2014/main" id="{618A212F-79D6-416C-BD15-2CDAA26E2013}"/>
              </a:ext>
            </a:extLst>
          </p:cNvPr>
          <p:cNvGrpSpPr/>
          <p:nvPr/>
        </p:nvGrpSpPr>
        <p:grpSpPr>
          <a:xfrm>
            <a:off x="419551" y="2655888"/>
            <a:ext cx="6085364" cy="3944937"/>
            <a:chOff x="678552" y="2068805"/>
            <a:chExt cx="5862589" cy="3563872"/>
          </a:xfrm>
        </p:grpSpPr>
        <p:sp>
          <p:nvSpPr>
            <p:cNvPr id="31" name="Rectangle: Rounded Corners 30">
              <a:extLst>
                <a:ext uri="{FF2B5EF4-FFF2-40B4-BE49-F238E27FC236}">
                  <a16:creationId xmlns:a16="http://schemas.microsoft.com/office/drawing/2014/main" id="{E62D16C6-B264-4E1A-B275-F22B9A04B8C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32" name="Rectangle 5">
              <a:extLst>
                <a:ext uri="{FF2B5EF4-FFF2-40B4-BE49-F238E27FC236}">
                  <a16:creationId xmlns:a16="http://schemas.microsoft.com/office/drawing/2014/main" id="{8D6004F4-F304-4F6A-8E9C-393F1F2554A3}"/>
                </a:ext>
              </a:extLst>
            </p:cNvPr>
            <p:cNvSpPr>
              <a:spLocks noChangeArrowheads="1"/>
            </p:cNvSpPr>
            <p:nvPr/>
          </p:nvSpPr>
          <p:spPr bwMode="auto">
            <a:xfrm>
              <a:off x="845440" y="2479074"/>
              <a:ext cx="5547164" cy="275266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en-US" altLang="en-US" sz="3200" dirty="0">
                  <a:solidFill>
                    <a:srgbClr val="002060"/>
                  </a:solidFill>
                  <a:latin typeface="Arial" panose="020B0604020202020204" pitchFamily="34" charset="0"/>
                  <a:cs typeface="Arial" panose="020B0604020202020204" pitchFamily="34" charset="0"/>
                </a:rPr>
                <a:t>C</a:t>
              </a:r>
              <a:r>
                <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họn được nhân vật tiêu biểu, nêu được đặc điểm nổi bật của nhân vật (hình dáng, hành động, lời nói, phẩm chất,…) thể hiện được cảm xúc của bản thân về nhân vật…</a:t>
              </a:r>
            </a:p>
          </p:txBody>
        </p:sp>
      </p:grpSp>
      <p:pic>
        <p:nvPicPr>
          <p:cNvPr id="28" name="图片 7">
            <a:extLst>
              <a:ext uri="{FF2B5EF4-FFF2-40B4-BE49-F238E27FC236}">
                <a16:creationId xmlns:a16="http://schemas.microsoft.com/office/drawing/2014/main" id="{D90C5816-E19B-43E2-B460-F0798BCC4A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6162" y="1067254"/>
            <a:ext cx="1844951" cy="2001715"/>
          </a:xfrm>
          <a:prstGeom prst="rect">
            <a:avLst/>
          </a:prstGeom>
        </p:spPr>
      </p:pic>
      <p:pic>
        <p:nvPicPr>
          <p:cNvPr id="33" name="图片 8">
            <a:extLst>
              <a:ext uri="{FF2B5EF4-FFF2-40B4-BE49-F238E27FC236}">
                <a16:creationId xmlns:a16="http://schemas.microsoft.com/office/drawing/2014/main" id="{372F767C-F91D-4BA1-9717-AB258D1CE4C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495829" y="4107840"/>
            <a:ext cx="2572881" cy="2686489"/>
          </a:xfrm>
          <a:prstGeom prst="rect">
            <a:avLst/>
          </a:prstGeom>
        </p:spPr>
      </p:pic>
      <p:grpSp>
        <p:nvGrpSpPr>
          <p:cNvPr id="34" name="Group 33">
            <a:extLst>
              <a:ext uri="{FF2B5EF4-FFF2-40B4-BE49-F238E27FC236}">
                <a16:creationId xmlns:a16="http://schemas.microsoft.com/office/drawing/2014/main" id="{00F1B8C4-3B49-4DA7-9352-CFE4533651D9}"/>
              </a:ext>
            </a:extLst>
          </p:cNvPr>
          <p:cNvGrpSpPr/>
          <p:nvPr/>
        </p:nvGrpSpPr>
        <p:grpSpPr>
          <a:xfrm>
            <a:off x="6999856" y="858645"/>
            <a:ext cx="4973069" cy="2260659"/>
            <a:chOff x="7355303" y="1404642"/>
            <a:chExt cx="4106665" cy="2260659"/>
          </a:xfrm>
        </p:grpSpPr>
        <p:sp>
          <p:nvSpPr>
            <p:cNvPr id="35" name="Rectangle: Rounded Corners 34">
              <a:extLst>
                <a:ext uri="{FF2B5EF4-FFF2-40B4-BE49-F238E27FC236}">
                  <a16:creationId xmlns:a16="http://schemas.microsoft.com/office/drawing/2014/main" id="{79B2DB5F-DC95-4F13-8B9B-676CA409F47E}"/>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3BCFF"/>
                </a:solidFill>
                <a:effectLst/>
                <a:uLnTx/>
                <a:uFillTx/>
                <a:latin typeface="Arial"/>
                <a:ea typeface="+mn-ea"/>
                <a:cs typeface="+mn-cs"/>
              </a:endParaRPr>
            </a:p>
          </p:txBody>
        </p:sp>
        <p:sp>
          <p:nvSpPr>
            <p:cNvPr id="36" name="Rectangle 5">
              <a:extLst>
                <a:ext uri="{FF2B5EF4-FFF2-40B4-BE49-F238E27FC236}">
                  <a16:creationId xmlns:a16="http://schemas.microsoft.com/office/drawing/2014/main" id="{2309578B-51EC-43A0-A43E-48623A23DE67}"/>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t>
              </a:r>
              <a:r>
                <a:rPr kumimoji="0" lang="vi-VN"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iết lạc sang hướng kể về nhân vật, không thể hiện được rõ cảm xúc về nhân vật, dùng từ ngữ chưa chính xác, câu sai ngữ pháp (thiếu chủ ngữ, vị ngữ,…)</a:t>
              </a: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29CBC650-7CF3-FDA6-F8F3-30953BB883BC}"/>
              </a:ext>
            </a:extLst>
          </p:cNvPr>
          <p:cNvPicPr>
            <a:picLocks noChangeAspect="1"/>
          </p:cNvPicPr>
          <p:nvPr/>
        </p:nvPicPr>
        <p:blipFill>
          <a:blip r:embed="rId4"/>
          <a:stretch>
            <a:fillRect/>
          </a:stretch>
        </p:blipFill>
        <p:spPr>
          <a:xfrm>
            <a:off x="1697559" y="1614254"/>
            <a:ext cx="4072481" cy="981541"/>
          </a:xfrm>
          <a:prstGeom prst="rect">
            <a:avLst/>
          </a:prstGeom>
        </p:spPr>
      </p:pic>
      <p:pic>
        <p:nvPicPr>
          <p:cNvPr id="5" name="Picture 4">
            <a:extLst>
              <a:ext uri="{FF2B5EF4-FFF2-40B4-BE49-F238E27FC236}">
                <a16:creationId xmlns:a16="http://schemas.microsoft.com/office/drawing/2014/main" id="{5813C9D7-70ED-4389-83BF-3C7119E7A5B9}"/>
              </a:ext>
            </a:extLst>
          </p:cNvPr>
          <p:cNvPicPr>
            <a:picLocks noChangeAspect="1"/>
          </p:cNvPicPr>
          <p:nvPr/>
        </p:nvPicPr>
        <p:blipFill>
          <a:blip r:embed="rId5"/>
          <a:stretch>
            <a:fillRect/>
          </a:stretch>
        </p:blipFill>
        <p:spPr>
          <a:xfrm>
            <a:off x="7495236" y="3147012"/>
            <a:ext cx="4078577" cy="1097375"/>
          </a:xfrm>
          <a:prstGeom prst="rect">
            <a:avLst/>
          </a:prstGeom>
        </p:spPr>
      </p:pic>
    </p:spTree>
    <p:extLst>
      <p:ext uri="{BB962C8B-B14F-4D97-AF65-F5344CB8AC3E}">
        <p14:creationId xmlns:p14="http://schemas.microsoft.com/office/powerpoint/2010/main" val="29310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ppt_w</p:attrName>
                                        </p:attrNameLst>
                                      </p:cBhvr>
                                      <p:tavLst>
                                        <p:tav tm="0" fmla="#ppt_w*sin(2.5*pi*$)">
                                          <p:val>
                                            <p:fltVal val="0"/>
                                          </p:val>
                                        </p:tav>
                                        <p:tav tm="100000">
                                          <p:val>
                                            <p:fltVal val="1"/>
                                          </p:val>
                                        </p:tav>
                                      </p:tavLst>
                                    </p:anim>
                                    <p:anim calcmode="lin" valueType="num">
                                      <p:cBhvr>
                                        <p:cTn id="9" dur="1000" fill="hold"/>
                                        <p:tgtEl>
                                          <p:spTgt spid="28"/>
                                        </p:tgtEl>
                                        <p:attrNameLst>
                                          <p:attrName>ppt_h</p:attrName>
                                        </p:attrNameLst>
                                      </p:cBhvr>
                                      <p:tavLst>
                                        <p:tav tm="0">
                                          <p:val>
                                            <p:strVal val="#ppt_h"/>
                                          </p:val>
                                        </p:tav>
                                        <p:tav tm="100000">
                                          <p:val>
                                            <p:strVal val="#ppt_h"/>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
                                        <p:tgtEl>
                                          <p:spTgt spid="30"/>
                                        </p:tgtEl>
                                      </p:cBhvr>
                                    </p:animEffect>
                                    <p:anim calcmode="lin" valueType="num">
                                      <p:cBhvr>
                                        <p:cTn id="18" dur="400" fill="hold"/>
                                        <p:tgtEl>
                                          <p:spTgt spid="30"/>
                                        </p:tgtEl>
                                        <p:attrNameLst>
                                          <p:attrName>ppt_x</p:attrName>
                                        </p:attrNameLst>
                                      </p:cBhvr>
                                      <p:tavLst>
                                        <p:tav tm="0">
                                          <p:val>
                                            <p:strVal val="#ppt_x"/>
                                          </p:val>
                                        </p:tav>
                                        <p:tav tm="100000">
                                          <p:val>
                                            <p:strVal val="#ppt_x"/>
                                          </p:val>
                                        </p:tav>
                                      </p:tavLst>
                                    </p:anim>
                                    <p:anim calcmode="lin" valueType="num">
                                      <p:cBhvr>
                                        <p:cTn id="19" dur="400" fill="hold"/>
                                        <p:tgtEl>
                                          <p:spTgt spid="30"/>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ppt_w</p:attrName>
                                        </p:attrNameLst>
                                      </p:cBhvr>
                                      <p:tavLst>
                                        <p:tav tm="0" fmla="#ppt_w*sin(2.5*pi*$)">
                                          <p:val>
                                            <p:fltVal val="0"/>
                                          </p:val>
                                        </p:tav>
                                        <p:tav tm="100000">
                                          <p:val>
                                            <p:fltVal val="1"/>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
                                        <p:tgtEl>
                                          <p:spTgt spid="34"/>
                                        </p:tgtEl>
                                      </p:cBhvr>
                                    </p:animEffect>
                                    <p:anim calcmode="lin" valueType="num">
                                      <p:cBhvr>
                                        <p:cTn id="37" dur="400" fill="hold"/>
                                        <p:tgtEl>
                                          <p:spTgt spid="34"/>
                                        </p:tgtEl>
                                        <p:attrNameLst>
                                          <p:attrName>ppt_x</p:attrName>
                                        </p:attrNameLst>
                                      </p:cBhvr>
                                      <p:tavLst>
                                        <p:tav tm="0">
                                          <p:val>
                                            <p:strVal val="#ppt_x"/>
                                          </p:val>
                                        </p:tav>
                                        <p:tav tm="100000">
                                          <p:val>
                                            <p:strVal val="#ppt_x"/>
                                          </p:val>
                                        </p:tav>
                                      </p:tavLst>
                                    </p:anim>
                                    <p:anim calcmode="lin" valueType="num">
                                      <p:cBhvr>
                                        <p:cTn id="38" dur="400" fill="hold"/>
                                        <p:tgtEl>
                                          <p:spTgt spid="3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4154984"/>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2.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hoặc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nghe</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bài</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viết</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của</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bạn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nêu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những</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điều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em</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muốn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tập</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6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388162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7022323" y="2771111"/>
            <a:ext cx="4756394" cy="4086889"/>
          </a:xfrm>
          <a:prstGeom prst="rect">
            <a:avLst/>
          </a:prstGeom>
        </p:spPr>
      </p:pic>
      <p:grpSp>
        <p:nvGrpSpPr>
          <p:cNvPr id="2" name="Group 1">
            <a:extLst>
              <a:ext uri="{FF2B5EF4-FFF2-40B4-BE49-F238E27FC236}">
                <a16:creationId xmlns:a16="http://schemas.microsoft.com/office/drawing/2014/main" id="{45FE68EB-60DE-0EC5-4632-DFA0199F866F}"/>
              </a:ext>
            </a:extLst>
          </p:cNvPr>
          <p:cNvGrpSpPr/>
          <p:nvPr/>
        </p:nvGrpSpPr>
        <p:grpSpPr>
          <a:xfrm>
            <a:off x="1714950" y="417514"/>
            <a:ext cx="8933999" cy="935036"/>
            <a:chOff x="678552" y="2068805"/>
            <a:chExt cx="5862589" cy="3563872"/>
          </a:xfrm>
        </p:grpSpPr>
        <p:sp>
          <p:nvSpPr>
            <p:cNvPr id="3" name="Rectangle: Rounded Corners 2">
              <a:extLst>
                <a:ext uri="{FF2B5EF4-FFF2-40B4-BE49-F238E27FC236}">
                  <a16:creationId xmlns:a16="http://schemas.microsoft.com/office/drawing/2014/main" id="{D29C2DB4-DAB7-0812-C8BF-091F3B95338C}"/>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4" name="Rectangle 5">
              <a:extLst>
                <a:ext uri="{FF2B5EF4-FFF2-40B4-BE49-F238E27FC236}">
                  <a16:creationId xmlns:a16="http://schemas.microsoft.com/office/drawing/2014/main" id="{D41D4A04-A80C-D864-5583-9195DFBAE0FE}"/>
                </a:ext>
              </a:extLst>
            </p:cNvPr>
            <p:cNvSpPr>
              <a:spLocks noChangeArrowheads="1"/>
            </p:cNvSpPr>
            <p:nvPr/>
          </p:nvSpPr>
          <p:spPr bwMode="auto">
            <a:xfrm>
              <a:off x="845440" y="2479074"/>
              <a:ext cx="5547164" cy="9731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Em học được điều gì từ bài viết của bạn?</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685FEBD4-93B0-39DD-A4EE-7C8CDC2AAB65}"/>
              </a:ext>
            </a:extLst>
          </p:cNvPr>
          <p:cNvGrpSpPr/>
          <p:nvPr/>
        </p:nvGrpSpPr>
        <p:grpSpPr>
          <a:xfrm>
            <a:off x="686250" y="1589089"/>
            <a:ext cx="8933999" cy="935036"/>
            <a:chOff x="678552" y="2068805"/>
            <a:chExt cx="5862589" cy="3563872"/>
          </a:xfrm>
        </p:grpSpPr>
        <p:sp>
          <p:nvSpPr>
            <p:cNvPr id="7" name="Rectangle: Rounded Corners 6">
              <a:extLst>
                <a:ext uri="{FF2B5EF4-FFF2-40B4-BE49-F238E27FC236}">
                  <a16:creationId xmlns:a16="http://schemas.microsoft.com/office/drawing/2014/main" id="{FBCB5643-EC23-AD04-0BAA-0331B440A6E8}"/>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5">
              <a:extLst>
                <a:ext uri="{FF2B5EF4-FFF2-40B4-BE49-F238E27FC236}">
                  <a16:creationId xmlns:a16="http://schemas.microsoft.com/office/drawing/2014/main" id="{1BD1B34F-8682-5B4F-998E-895BEF54290B}"/>
                </a:ext>
              </a:extLst>
            </p:cNvPr>
            <p:cNvSpPr>
              <a:spLocks noChangeArrowheads="1"/>
            </p:cNvSpPr>
            <p:nvPr/>
          </p:nvSpPr>
          <p:spPr bwMode="auto">
            <a:xfrm>
              <a:off x="740761" y="2479073"/>
              <a:ext cx="5651844" cy="222885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Trong bài làm của bạn câu nào là câu chủ đề?</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4546FE8A-267E-AA15-958C-36BAADC2378A}"/>
              </a:ext>
            </a:extLst>
          </p:cNvPr>
          <p:cNvGrpSpPr/>
          <p:nvPr/>
        </p:nvGrpSpPr>
        <p:grpSpPr>
          <a:xfrm>
            <a:off x="333825" y="2839728"/>
            <a:ext cx="8933999" cy="1217921"/>
            <a:chOff x="678552" y="2009868"/>
            <a:chExt cx="5862589" cy="4105796"/>
          </a:xfrm>
        </p:grpSpPr>
        <p:sp>
          <p:nvSpPr>
            <p:cNvPr id="10" name="Rectangle: Rounded Corners 9">
              <a:extLst>
                <a:ext uri="{FF2B5EF4-FFF2-40B4-BE49-F238E27FC236}">
                  <a16:creationId xmlns:a16="http://schemas.microsoft.com/office/drawing/2014/main" id="{041AB202-2CEE-3AD2-3D08-425F02FAADD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12" name="Rectangle 5">
              <a:extLst>
                <a:ext uri="{FF2B5EF4-FFF2-40B4-BE49-F238E27FC236}">
                  <a16:creationId xmlns:a16="http://schemas.microsoft.com/office/drawing/2014/main" id="{CCB504BD-A678-391F-3727-FA68A4B1B42D}"/>
                </a:ext>
              </a:extLst>
            </p:cNvPr>
            <p:cNvSpPr>
              <a:spLocks noChangeArrowheads="1"/>
            </p:cNvSpPr>
            <p:nvPr/>
          </p:nvSpPr>
          <p:spPr bwMode="auto">
            <a:xfrm>
              <a:off x="765763" y="2009868"/>
              <a:ext cx="5651844" cy="41057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Các câu trong đoạn văn có bám sát vào câu chủ đề của đoạn không? Vì sao?</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626260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304698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96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3. </a:t>
            </a:r>
            <a:r>
              <a:rPr kumimoji="0" lang="en-US" altLang="zh-CN" sz="96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Chỉnh</a:t>
            </a:r>
            <a:r>
              <a:rPr kumimoji="0" lang="en-US" altLang="zh-CN" sz="9600"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zh-CN" sz="9600"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sửa</a:t>
            </a:r>
            <a:r>
              <a:rPr kumimoji="0" lang="en-US" altLang="zh-CN" sz="9600"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zh-CN" sz="9600"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bài</a:t>
            </a:r>
            <a:r>
              <a:rPr kumimoji="0" lang="en-US" altLang="zh-CN" sz="9600"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zh-CN" sz="9600"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viết</a:t>
            </a:r>
            <a:endParaRPr kumimoji="0" lang="zh-CN" altLang="en-US" sz="96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mbria" panose="02040503050406030204" pitchFamily="18"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91571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29DFB1-BB05-4494-B25E-8A06BD62C2D6}"/>
              </a:ext>
            </a:extLst>
          </p:cNvPr>
          <p:cNvGrpSpPr/>
          <p:nvPr/>
        </p:nvGrpSpPr>
        <p:grpSpPr>
          <a:xfrm>
            <a:off x="621474" y="1301698"/>
            <a:ext cx="6844281" cy="2584502"/>
            <a:chOff x="973276" y="169003"/>
            <a:chExt cx="9977377" cy="2777050"/>
          </a:xfrm>
        </p:grpSpPr>
        <p:grpSp>
          <p:nvGrpSpPr>
            <p:cNvPr id="13" name="Group 12">
              <a:extLst>
                <a:ext uri="{FF2B5EF4-FFF2-40B4-BE49-F238E27FC236}">
                  <a16:creationId xmlns:a16="http://schemas.microsoft.com/office/drawing/2014/main"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id="{CCC16F87-72B7-4E1D-B590-0DF1DFDCE8D1}"/>
                </a:ext>
              </a:extLst>
            </p:cNvPr>
            <p:cNvSpPr txBox="1">
              <a:spLocks noChangeArrowheads="1"/>
            </p:cNvSpPr>
            <p:nvPr/>
          </p:nvSpPr>
          <p:spPr bwMode="auto">
            <a:xfrm>
              <a:off x="1583961" y="546432"/>
              <a:ext cx="8783774" cy="89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lang="en-US" altLang="en-US" sz="4000" b="1" dirty="0">
                  <a:solidFill>
                    <a:srgbClr val="FC7898">
                      <a:lumMod val="75000"/>
                    </a:srgbClr>
                  </a:solidFill>
                  <a:latin typeface="Cambria" panose="02040503050406030204" pitchFamily="18" charset="0"/>
                  <a:ea typeface="Cambria" panose="02040503050406030204" pitchFamily="18" charset="0"/>
                </a:rPr>
                <a:t>S</a:t>
              </a:r>
              <a:r>
                <a:rPr kumimoji="0" lang="vi-VN" altLang="en-US" sz="40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ửa lỗi, viết lại những câu văn mà các em muốn chỉnh sửa cho hay hơn.</a:t>
              </a:r>
            </a:p>
          </p:txBody>
        </p:sp>
      </p:grpSp>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3" name="Picture 2">
            <a:extLst>
              <a:ext uri="{FF2B5EF4-FFF2-40B4-BE49-F238E27FC236}">
                <a16:creationId xmlns:a16="http://schemas.microsoft.com/office/drawing/2014/main" id="{B64A1F82-CC3F-4B43-A050-472127596A79}"/>
              </a:ext>
            </a:extLst>
          </p:cNvPr>
          <p:cNvPicPr>
            <a:picLocks noChangeAspect="1"/>
          </p:cNvPicPr>
          <p:nvPr/>
        </p:nvPicPr>
        <p:blipFill>
          <a:blip r:embed="rId2"/>
          <a:stretch>
            <a:fillRect/>
          </a:stretch>
        </p:blipFill>
        <p:spPr>
          <a:xfrm>
            <a:off x="6617860" y="1322352"/>
            <a:ext cx="5535648" cy="5535648"/>
          </a:xfrm>
          <a:prstGeom prst="rect">
            <a:avLst/>
          </a:prstGeom>
        </p:spPr>
      </p:pic>
    </p:spTree>
    <p:extLst>
      <p:ext uri="{BB962C8B-B14F-4D97-AF65-F5344CB8AC3E}">
        <p14:creationId xmlns:p14="http://schemas.microsoft.com/office/powerpoint/2010/main" val="492976780"/>
      </p:ext>
    </p:extLst>
  </p:cSld>
  <p:clrMapOvr>
    <a:masterClrMapping/>
  </p:clrMapOvr>
  <p:transition>
    <p:fade/>
  </p:transition>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247</Words>
  <Application>Microsoft Office PowerPoint</Application>
  <PresentationFormat>Widescreen</PresentationFormat>
  <Paragraphs>17</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Amatic SC</vt:lpstr>
      <vt:lpstr>Arial</vt:lpstr>
      <vt:lpstr>Calibri</vt:lpstr>
      <vt:lpstr>Cambria</vt:lpstr>
      <vt:lpstr>HP001 4 hàng</vt:lpstr>
      <vt:lpstr>Montserrat</vt:lpstr>
      <vt:lpstr>Roboto</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19</cp:revision>
  <dcterms:created xsi:type="dcterms:W3CDTF">2023-12-07T05:52:58Z</dcterms:created>
  <dcterms:modified xsi:type="dcterms:W3CDTF">2026-02-13T08:08:03Z</dcterms:modified>
</cp:coreProperties>
</file>