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</p:sldMasterIdLst>
  <p:notesMasterIdLst>
    <p:notesMasterId r:id="rId17"/>
  </p:notesMasterIdLst>
  <p:sldIdLst>
    <p:sldId id="257" r:id="rId4"/>
    <p:sldId id="264" r:id="rId5"/>
    <p:sldId id="268" r:id="rId6"/>
    <p:sldId id="271" r:id="rId7"/>
    <p:sldId id="278" r:id="rId8"/>
    <p:sldId id="273" r:id="rId9"/>
    <p:sldId id="274" r:id="rId10"/>
    <p:sldId id="280" r:id="rId11"/>
    <p:sldId id="282" r:id="rId12"/>
    <p:sldId id="284" r:id="rId13"/>
    <p:sldId id="286" r:id="rId14"/>
    <p:sldId id="260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9D8"/>
    <a:srgbClr val="FC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E34CD-B90E-403E-88EB-1EA0B1D6368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18C2-49D2-4506-A9B3-BA3F23A3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3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51F82-ED0F-4BA9-A816-6BB34E15B3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64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463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93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45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5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2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81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863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81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158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36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22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35" y="1191493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8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09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08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0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95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84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9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31" y="1191493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9" rIns="91427" bIns="45719" rtlCol="0" anchor="ctr"/>
          <a:lstStyle/>
          <a:p>
            <a:pPr algn="ctr" defTabSz="914218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0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8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5"/>
            <a:ext cx="12192000" cy="6857999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DD2DE94-BE36-46D0-945C-3539F9DDF3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0002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0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121890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20" indent="-304720" algn="l" defTabSz="121890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173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21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8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0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3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60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6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1"/>
            <a:ext cx="12192000" cy="6857999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2AAF2D6-00A7-48F5-BB9B-858FBBDE1AC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0002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8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18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731CB7-5627-403A-83F6-3C39A5A08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"/>
            <a:ext cx="12192000" cy="6857999"/>
          </a:xfrm>
          <a:prstGeom prst="rect">
            <a:avLst/>
          </a:prstGeom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F0C4A66-50D3-48A4-A22F-79727AB89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30" t="38990" r="14256" b="9293"/>
          <a:stretch/>
        </p:blipFill>
        <p:spPr>
          <a:xfrm>
            <a:off x="6165276" y="1388003"/>
            <a:ext cx="4572000" cy="4777275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7613" y="844145"/>
            <a:ext cx="1264065" cy="1264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06531B-F7EC-43E7-8C3D-74F94A4CF2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1259" y="1957442"/>
            <a:ext cx="3895682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567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Bài</a:t>
            </a: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5</a:t>
            </a: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8300" y="444501"/>
            <a:ext cx="9928225" cy="2546350"/>
            <a:chOff x="2520262" y="2553497"/>
            <a:chExt cx="8711880" cy="4092307"/>
          </a:xfrm>
        </p:grpSpPr>
        <p:grpSp>
          <p:nvGrpSpPr>
            <p:cNvPr id="10" name="Group 9"/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+mn-cs"/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+mn-cs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20262" y="2553497"/>
              <a:ext cx="8711880" cy="1039788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3EA874-4D08-3AC7-82D4-99F25A8EBFDB}"/>
              </a:ext>
            </a:extLst>
          </p:cNvPr>
          <p:cNvSpPr txBox="1"/>
          <p:nvPr/>
        </p:nvSpPr>
        <p:spPr>
          <a:xfrm>
            <a:off x="2028825" y="613995"/>
            <a:ext cx="92569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218900"/>
            <a:r>
              <a:rPr lang="vi-VN" sz="2800" b="1" i="1" dirty="0">
                <a:solidFill>
                  <a:srgbClr val="ED7D31">
                    <a:lumMod val="50000"/>
                  </a:srgbClr>
                </a:solidFill>
                <a:latin typeface="+mj-lt"/>
                <a:ea typeface="Cambria" panose="02040503050406030204" pitchFamily="18" charset="0"/>
              </a:rPr>
              <a:t>Biết 8 cục pin như nhau nặng 1680 g. Mỗi rô-bốt chưa nắp pin có cân nặng 2000 g.</a:t>
            </a:r>
          </a:p>
          <a:p>
            <a:pPr lvl="0" algn="just" defTabSz="1218900"/>
            <a:r>
              <a:rPr lang="vi-VN" sz="2800" b="1" i="1" dirty="0">
                <a:solidFill>
                  <a:srgbClr val="ED7D31">
                    <a:lumMod val="50000"/>
                  </a:srgbClr>
                </a:solidFill>
                <a:latin typeface="+mj-lt"/>
                <a:ea typeface="Cambria" panose="02040503050406030204" pitchFamily="18" charset="0"/>
              </a:rPr>
              <a:t>a) Mỗi cục pin cân nặng bao nhiêu gam?</a:t>
            </a:r>
          </a:p>
          <a:p>
            <a:pPr lvl="0" algn="just" defTabSz="1218900"/>
            <a:r>
              <a:rPr lang="vi-VN" sz="2800" b="1" i="1" dirty="0">
                <a:solidFill>
                  <a:srgbClr val="ED7D31">
                    <a:lumMod val="50000"/>
                  </a:srgbClr>
                </a:solidFill>
                <a:latin typeface="+mj-lt"/>
                <a:ea typeface="Cambria" panose="02040503050406030204" pitchFamily="18" charset="0"/>
              </a:rPr>
              <a:t>b) Sau khi lắp số pin như hình vẽ, rô-bốt nào nhẹ nhất và cân nặng bao nhiêu ki-lô-gam?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91D68-3840-41F1-B5C9-5F1B2A8B7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424" y="3619499"/>
            <a:ext cx="6238875" cy="24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567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A606F-4EFA-4C62-AE97-239D1FA3D006}"/>
              </a:ext>
            </a:extLst>
          </p:cNvPr>
          <p:cNvSpPr txBox="1"/>
          <p:nvPr/>
        </p:nvSpPr>
        <p:spPr>
          <a:xfrm>
            <a:off x="876300" y="1019175"/>
            <a:ext cx="102203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Cân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nặng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mỗi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cục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pin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1680 : 8 = 210 (g)</a:t>
            </a:r>
          </a:p>
          <a:p>
            <a:pPr algn="ctr"/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b) 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Cân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nặng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của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Rô-bốt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A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210 x 5 = 1050 (g)</a:t>
            </a:r>
          </a:p>
          <a:p>
            <a:pPr algn="ctr"/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Cân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nặng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của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Rô-bốt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B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210 x 6 = 1260 (g)</a:t>
            </a:r>
          </a:p>
          <a:p>
            <a:pPr algn="ctr"/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Cân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nặng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của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Rô-bốt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C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210 x 8 = 1680 (g)</a:t>
            </a:r>
          </a:p>
          <a:p>
            <a:pPr algn="ctr"/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: a) 210 gam;</a:t>
            </a:r>
          </a:p>
          <a:p>
            <a:pPr algn="ctr"/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                               b)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Rô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bốt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A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nhẹ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+mj-lt"/>
                <a:ea typeface="Cambria" panose="02040503050406030204" pitchFamily="18" charset="0"/>
              </a:rPr>
              <a:t>nhất</a:t>
            </a:r>
            <a:endParaRPr lang="en-US" sz="3200" b="1" i="0" dirty="0">
              <a:solidFill>
                <a:srgbClr val="7030A0"/>
              </a:solidFill>
              <a:effectLst/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567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  <a:latin typeface="Arial"/>
              </a:rPr>
              <a:t>B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498799" y="2771740"/>
            <a:ext cx="3759200" cy="4064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83347" y="889001"/>
            <a:ext cx="9531927" cy="3438090"/>
            <a:chOff x="2265932" y="2832186"/>
            <a:chExt cx="9548469" cy="4040785"/>
          </a:xfrm>
        </p:grpSpPr>
        <p:grpSp>
          <p:nvGrpSpPr>
            <p:cNvPr id="5" name="Group 4"/>
            <p:cNvGrpSpPr/>
            <p:nvPr/>
          </p:nvGrpSpPr>
          <p:grpSpPr>
            <a:xfrm>
              <a:off x="2938668" y="2832186"/>
              <a:ext cx="8419895" cy="3821134"/>
              <a:chOff x="3260330" y="2736116"/>
              <a:chExt cx="8159953" cy="3630910"/>
            </a:xfrm>
          </p:grpSpPr>
          <p:sp>
            <p:nvSpPr>
              <p:cNvPr id="7" name="Cloud 11"/>
              <p:cNvSpPr/>
              <p:nvPr/>
            </p:nvSpPr>
            <p:spPr>
              <a:xfrm>
                <a:off x="3480822" y="2823726"/>
                <a:ext cx="7939461" cy="3543300"/>
              </a:xfrm>
              <a:prstGeom prst="wedgeEllipse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8" name="Cloud 3"/>
              <p:cNvSpPr/>
              <p:nvPr/>
            </p:nvSpPr>
            <p:spPr>
              <a:xfrm>
                <a:off x="3260330" y="2736116"/>
                <a:ext cx="7949753" cy="3544858"/>
              </a:xfrm>
              <a:prstGeom prst="wedgeEllipse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6" name="Rectangle 10"/>
            <p:cNvSpPr/>
            <p:nvPr/>
          </p:nvSpPr>
          <p:spPr>
            <a:xfrm>
              <a:off x="2265932" y="3058019"/>
              <a:ext cx="9548469" cy="3814952"/>
            </a:xfrm>
            <a:prstGeom prst="wedgeEllipseCallout">
              <a:avLst/>
            </a:prstGeom>
          </p:spPr>
          <p:txBody>
            <a:bodyPr wrap="square">
              <a:spAutoFit/>
            </a:bodyPr>
            <a:lstStyle/>
            <a:p>
              <a:pPr algn="ctr" defTabSz="1218900"/>
              <a:r>
                <a:rPr lang="en-GB" sz="48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GB" sz="48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48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8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48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8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GB" sz="48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8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8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48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GB" sz="48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8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4800" b="1" i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609585" indent="-609585" algn="ctr" defTabSz="1218900">
                <a:buFontTx/>
                <a:buChar char="-"/>
              </a:pPr>
              <a:endParaRPr lang="vi-VN" sz="4800" b="1" i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6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459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  <a:latin typeface="Arial"/>
              </a:rPr>
              <a:t>B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37767" y="907710"/>
            <a:ext cx="9245600" cy="4368800"/>
            <a:chOff x="1978325" y="680782"/>
            <a:chExt cx="6934200" cy="3276600"/>
          </a:xfrm>
        </p:grpSpPr>
        <p:grpSp>
          <p:nvGrpSpPr>
            <p:cNvPr id="9" name="Group 8"/>
            <p:cNvGrpSpPr/>
            <p:nvPr/>
          </p:nvGrpSpPr>
          <p:grpSpPr>
            <a:xfrm>
              <a:off x="1978325" y="680782"/>
              <a:ext cx="6934200" cy="3276600"/>
              <a:chOff x="2520262" y="2553497"/>
              <a:chExt cx="8711880" cy="40923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84226" y="2779523"/>
                <a:ext cx="8383954" cy="3866281"/>
                <a:chOff x="3013743" y="2686074"/>
                <a:chExt cx="8125122" cy="3673809"/>
              </a:xfrm>
            </p:grpSpPr>
            <p:sp>
              <p:nvSpPr>
                <p:cNvPr id="12" name="Cloud 11"/>
                <p:cNvSpPr/>
                <p:nvPr/>
              </p:nvSpPr>
              <p:spPr>
                <a:xfrm>
                  <a:off x="3199403" y="2816583"/>
                  <a:ext cx="7939462" cy="3543300"/>
                </a:xfrm>
                <a:prstGeom prst="roundRect">
                  <a:avLst/>
                </a:prstGeom>
                <a:solidFill>
                  <a:srgbClr val="43A7EC"/>
                </a:solidFill>
                <a:ln w="28575">
                  <a:solidFill>
                    <a:srgbClr val="43A7EC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900"/>
                  <a:endParaRPr lang="en-GB" sz="24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3" name="Cloud 3"/>
                <p:cNvSpPr/>
                <p:nvPr/>
              </p:nvSpPr>
              <p:spPr>
                <a:xfrm>
                  <a:off x="3013743" y="2686074"/>
                  <a:ext cx="8125122" cy="3544858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900"/>
                  <a:endParaRPr lang="en-GB" sz="1867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2520262" y="2553497"/>
                <a:ext cx="8711880" cy="606039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8900"/>
                <a:endParaRPr lang="vi-VN" sz="3200" b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3EA874-4D08-3AC7-82D4-99F25A8EBFDB}"/>
                </a:ext>
              </a:extLst>
            </p:cNvPr>
            <p:cNvSpPr txBox="1"/>
            <p:nvPr/>
          </p:nvSpPr>
          <p:spPr>
            <a:xfrm>
              <a:off x="2225821" y="1226854"/>
              <a:ext cx="6298714" cy="26084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09585" indent="-609585" algn="just" defTabSz="1218900">
                <a:buFontTx/>
                <a:buChar char="-"/>
              </a:pPr>
              <a:r>
                <a:rPr lang="en-GB" sz="44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GB" sz="4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lang="en-GB" sz="4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u="none" strike="noStrike" spc="0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4400" b="1" i="0" u="none" strike="noStrike" spc="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0" u="none" strike="noStrike" spc="0" dirty="0" err="1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áp</a:t>
              </a:r>
              <a:r>
                <a:rPr lang="vi-VN" sz="4400" b="1" i="0" u="none" strike="noStrike" spc="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dụng được </a:t>
              </a:r>
              <a:r>
                <a:rPr lang="vi-VN" sz="4400" b="1" i="0" u="none" strike="noStrike" spc="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Palatino Linotype" panose="02040502050505030304" pitchFamily="18" charset="0"/>
                </a:rPr>
                <a:t>phép </a:t>
              </a:r>
              <a:r>
                <a:rPr lang="vi-VN" sz="4400" b="1" i="0" u="none" strike="noStrike" spc="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 và phép chia vào các tình huống</a:t>
              </a:r>
              <a:r>
                <a:rPr lang="vi-VN" sz="44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thực tế.</a:t>
              </a:r>
              <a:endParaRPr lang="en-GB" sz="4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609585" indent="-609585" algn="just" defTabSz="1218900">
                <a:buFontTx/>
                <a:buChar char="-"/>
              </a:pPr>
              <a:r>
                <a:rPr lang="en-GB" sz="44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GB" sz="4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GB" sz="4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GB" sz="4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4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GB" sz="44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</a:t>
              </a:r>
              <a:r>
                <a:rPr lang="en-GB" sz="4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GB" sz="4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chung</a:t>
              </a:r>
              <a:r>
                <a:rPr lang="en-GB" sz="4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 </a:t>
              </a:r>
              <a:r>
                <a:rPr lang="en-GB" sz="44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GB" sz="4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2)</a:t>
              </a:r>
              <a:endParaRPr lang="vi-VN" sz="4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498799" y="2771740"/>
            <a:ext cx="3759200" cy="4064000"/>
          </a:xfrm>
          <a:prstGeom prst="rect">
            <a:avLst/>
          </a:prstGeom>
        </p:spPr>
      </p:pic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37"/>
            <a:ext cx="3859675" cy="2418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2398" y="-177475"/>
            <a:ext cx="4324471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330" y="255866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  <a:latin typeface="Arial"/>
              </a:rPr>
              <a:t>B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2719" y="513709"/>
            <a:ext cx="9685356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00"/>
            <a:r>
              <a:rPr lang="en-US" sz="3733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mbria" pitchFamily="18" charset="0"/>
              </a:rPr>
              <a:t>Đặt</a:t>
            </a:r>
            <a:r>
              <a:rPr lang="en-US" sz="3733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mbria" pitchFamily="18" charset="0"/>
              </a:rPr>
              <a:t> </a:t>
            </a:r>
            <a:r>
              <a:rPr lang="en-US" sz="3733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mbria" pitchFamily="18" charset="0"/>
              </a:rPr>
              <a:t>tính</a:t>
            </a:r>
            <a:r>
              <a:rPr lang="en-US" sz="3733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mbria" pitchFamily="18" charset="0"/>
              </a:rPr>
              <a:t> </a:t>
            </a:r>
            <a:r>
              <a:rPr lang="en-US" sz="3733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mbria" pitchFamily="18" charset="0"/>
              </a:rPr>
              <a:t>rồi</a:t>
            </a:r>
            <a:r>
              <a:rPr lang="en-US" sz="3733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mbria" pitchFamily="18" charset="0"/>
              </a:rPr>
              <a:t> </a:t>
            </a:r>
            <a:r>
              <a:rPr lang="en-US" sz="3733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mbria" pitchFamily="18" charset="0"/>
              </a:rPr>
              <a:t>tính</a:t>
            </a:r>
            <a:r>
              <a:rPr lang="en-US" sz="3733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mbria" pitchFamily="18" charset="0"/>
              </a:rPr>
              <a:t>:</a:t>
            </a: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15" y="241252"/>
            <a:ext cx="185195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1: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0" y="3989257"/>
            <a:ext cx="2207182" cy="238614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05F42E-47AB-C52C-514B-1EB0D29A541F}"/>
              </a:ext>
            </a:extLst>
          </p:cNvPr>
          <p:cNvSpPr/>
          <p:nvPr/>
        </p:nvSpPr>
        <p:spPr>
          <a:xfrm>
            <a:off x="1398359" y="1810972"/>
            <a:ext cx="2123440" cy="816975"/>
          </a:xfrm>
          <a:prstGeom prst="roundRect">
            <a:avLst/>
          </a:prstGeom>
          <a:solidFill>
            <a:srgbClr val="FCE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+mj-lt"/>
              </a:rPr>
              <a:t>3 507 x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0D24B7-0F43-133A-79E1-7D46B6623ECF}"/>
              </a:ext>
            </a:extLst>
          </p:cNvPr>
          <p:cNvSpPr/>
          <p:nvPr/>
        </p:nvSpPr>
        <p:spPr>
          <a:xfrm>
            <a:off x="3949198" y="1800812"/>
            <a:ext cx="2123440" cy="816975"/>
          </a:xfrm>
          <a:prstGeom prst="roundRect">
            <a:avLst/>
          </a:prstGeom>
          <a:solidFill>
            <a:srgbClr val="FCE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+mj-lt"/>
              </a:rPr>
              <a:t>4 806 : 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BF9244-CD67-C751-1F64-64D4A062A0BE}"/>
              </a:ext>
            </a:extLst>
          </p:cNvPr>
          <p:cNvSpPr/>
          <p:nvPr/>
        </p:nvSpPr>
        <p:spPr>
          <a:xfrm>
            <a:off x="6500038" y="1766733"/>
            <a:ext cx="2123440" cy="816975"/>
          </a:xfrm>
          <a:prstGeom prst="roundRect">
            <a:avLst/>
          </a:prstGeom>
          <a:solidFill>
            <a:srgbClr val="FCE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+mj-lt"/>
              </a:rPr>
              <a:t>1 041 x 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C46DED-7BE8-67AD-4FE9-4113462C81E7}"/>
              </a:ext>
            </a:extLst>
          </p:cNvPr>
          <p:cNvSpPr/>
          <p:nvPr/>
        </p:nvSpPr>
        <p:spPr>
          <a:xfrm>
            <a:off x="8868499" y="1766733"/>
            <a:ext cx="2123440" cy="816975"/>
          </a:xfrm>
          <a:prstGeom prst="roundRect">
            <a:avLst/>
          </a:prstGeom>
          <a:solidFill>
            <a:srgbClr val="FCE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+mj-lt"/>
              </a:rPr>
              <a:t>7 168 : 7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F0CE57-F2C8-E6BD-3C7D-1B68DD0B3B22}"/>
              </a:ext>
            </a:extLst>
          </p:cNvPr>
          <p:cNvGrpSpPr/>
          <p:nvPr/>
        </p:nvGrpSpPr>
        <p:grpSpPr>
          <a:xfrm>
            <a:off x="1236082" y="2977051"/>
            <a:ext cx="3523563" cy="1623573"/>
            <a:chOff x="9436645" y="2420625"/>
            <a:chExt cx="3002356" cy="16235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FA0CD7-6991-A97A-43DA-C45F275E2678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kumimoji="0" lang="vi-VN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A802CB-6A88-45E9-2D44-BEA8F2DC8CF5}"/>
                </a:ext>
              </a:extLst>
            </p:cNvPr>
            <p:cNvSpPr txBox="1"/>
            <p:nvPr/>
          </p:nvSpPr>
          <p:spPr>
            <a:xfrm>
              <a:off x="9836366" y="2420625"/>
              <a:ext cx="17354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3 507</a:t>
              </a:r>
              <a:endParaRPr kumimoji="0" lang="vi-VN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763A0F-C7F2-A99D-E568-81BA6E9C3EA6}"/>
                </a:ext>
              </a:extLst>
            </p:cNvPr>
            <p:cNvSpPr txBox="1"/>
            <p:nvPr/>
          </p:nvSpPr>
          <p:spPr>
            <a:xfrm>
              <a:off x="9884104" y="2919746"/>
              <a:ext cx="25548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       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 </a:t>
              </a:r>
              <a:endParaRPr kumimoji="0" lang="vi-VN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5959AB-5120-DBAC-5A24-255953CC4876}"/>
                </a:ext>
              </a:extLst>
            </p:cNvPr>
            <p:cNvSpPr txBox="1"/>
            <p:nvPr/>
          </p:nvSpPr>
          <p:spPr>
            <a:xfrm>
              <a:off x="9436645" y="2746589"/>
              <a:ext cx="47153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x</a:t>
              </a:r>
              <a:endParaRPr kumimoji="0" lang="vi-VN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22AA41-E035-D945-00BF-86FE4C72A6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B3C2B9F-7F99-C215-4C20-6443A44C5401}"/>
              </a:ext>
            </a:extLst>
          </p:cNvPr>
          <p:cNvSpPr txBox="1"/>
          <p:nvPr/>
        </p:nvSpPr>
        <p:spPr>
          <a:xfrm>
            <a:off x="2568260" y="4170157"/>
            <a:ext cx="3975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DEBA9F-9478-C681-3329-F81A628F61FF}"/>
              </a:ext>
            </a:extLst>
          </p:cNvPr>
          <p:cNvSpPr txBox="1"/>
          <p:nvPr/>
        </p:nvSpPr>
        <p:spPr>
          <a:xfrm>
            <a:off x="2341030" y="4164876"/>
            <a:ext cx="2584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BD774B-8B11-3CAC-F47E-688B7E172CD6}"/>
              </a:ext>
            </a:extLst>
          </p:cNvPr>
          <p:cNvSpPr txBox="1"/>
          <p:nvPr/>
        </p:nvSpPr>
        <p:spPr>
          <a:xfrm>
            <a:off x="2082613" y="4175385"/>
            <a:ext cx="2584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BDEF9-3AF5-47F7-1137-6BC1CF9EBC46}"/>
              </a:ext>
            </a:extLst>
          </p:cNvPr>
          <p:cNvSpPr txBox="1"/>
          <p:nvPr/>
        </p:nvSpPr>
        <p:spPr>
          <a:xfrm>
            <a:off x="1739115" y="4170157"/>
            <a:ext cx="2584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B0BE8A-5D2B-3590-333A-70BEF62F1A5C}"/>
              </a:ext>
            </a:extLst>
          </p:cNvPr>
          <p:cNvGrpSpPr/>
          <p:nvPr/>
        </p:nvGrpSpPr>
        <p:grpSpPr>
          <a:xfrm>
            <a:off x="3851141" y="2998685"/>
            <a:ext cx="2386231" cy="1631502"/>
            <a:chOff x="314482" y="1441024"/>
            <a:chExt cx="1825646" cy="1631502"/>
          </a:xfrm>
        </p:grpSpPr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34180509-8574-F55A-D354-4A1D129BC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72097CD2-2B9F-BC44-D02C-DBDCD0656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82" y="1479959"/>
              <a:ext cx="118981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4 806</a:t>
              </a:r>
            </a:p>
          </p:txBody>
        </p: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id="{9178A8A8-3A1B-23AC-C471-D16E77D87F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47713" cy="1485848"/>
              <a:chOff x="2299" y="1296"/>
              <a:chExt cx="471" cy="68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FC6995A-BDA9-69A6-A521-96B2075ECA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71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CC7D504-10AD-ACD7-EC9E-D951B1F24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E18ACBC-B7DB-2260-E5EE-132F70CCF8C0}"/>
              </a:ext>
            </a:extLst>
          </p:cNvPr>
          <p:cNvSpPr txBox="1"/>
          <p:nvPr/>
        </p:nvSpPr>
        <p:spPr>
          <a:xfrm>
            <a:off x="5231495" y="361995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F2DA09-2574-2380-407F-CA0D3064D4E8}"/>
              </a:ext>
            </a:extLst>
          </p:cNvPr>
          <p:cNvSpPr txBox="1"/>
          <p:nvPr/>
        </p:nvSpPr>
        <p:spPr>
          <a:xfrm>
            <a:off x="4346932" y="345221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0A65CD-BBAC-5962-F680-096E443143DC}"/>
              </a:ext>
            </a:extLst>
          </p:cNvPr>
          <p:cNvSpPr txBox="1"/>
          <p:nvPr/>
        </p:nvSpPr>
        <p:spPr>
          <a:xfrm>
            <a:off x="4604095" y="344813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3A8F93-F83B-C9BA-034B-962890123B05}"/>
              </a:ext>
            </a:extLst>
          </p:cNvPr>
          <p:cNvSpPr txBox="1"/>
          <p:nvPr/>
        </p:nvSpPr>
        <p:spPr>
          <a:xfrm>
            <a:off x="5497300" y="3615156"/>
            <a:ext cx="388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F4207A-54CA-BC59-457B-66A371228E2C}"/>
              </a:ext>
            </a:extLst>
          </p:cNvPr>
          <p:cNvSpPr txBox="1"/>
          <p:nvPr/>
        </p:nvSpPr>
        <p:spPr>
          <a:xfrm>
            <a:off x="4597310" y="391222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2AABFE-5A4A-85C4-28D3-066892D1E13E}"/>
              </a:ext>
            </a:extLst>
          </p:cNvPr>
          <p:cNvSpPr txBox="1"/>
          <p:nvPr/>
        </p:nvSpPr>
        <p:spPr>
          <a:xfrm>
            <a:off x="5779231" y="3615156"/>
            <a:ext cx="388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937061-49FA-23C0-6AEE-3AD7E30AE740}"/>
              </a:ext>
            </a:extLst>
          </p:cNvPr>
          <p:cNvSpPr txBox="1"/>
          <p:nvPr/>
        </p:nvSpPr>
        <p:spPr>
          <a:xfrm>
            <a:off x="4853124" y="390814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237852-E665-3B7B-872F-7538CFDB467C}"/>
              </a:ext>
            </a:extLst>
          </p:cNvPr>
          <p:cNvSpPr txBox="1"/>
          <p:nvPr/>
        </p:nvSpPr>
        <p:spPr>
          <a:xfrm>
            <a:off x="4830749" y="445107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B4154DC-5554-A961-18F6-A34F2A62C00D}"/>
              </a:ext>
            </a:extLst>
          </p:cNvPr>
          <p:cNvCxnSpPr/>
          <p:nvPr/>
        </p:nvCxnSpPr>
        <p:spPr>
          <a:xfrm>
            <a:off x="1789474" y="4152990"/>
            <a:ext cx="1176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1EC250D-EE5F-6E4C-90C9-91896346DB3F}"/>
              </a:ext>
            </a:extLst>
          </p:cNvPr>
          <p:cNvGrpSpPr/>
          <p:nvPr/>
        </p:nvGrpSpPr>
        <p:grpSpPr>
          <a:xfrm>
            <a:off x="6625397" y="2869183"/>
            <a:ext cx="3410864" cy="1602685"/>
            <a:chOff x="9460270" y="2441513"/>
            <a:chExt cx="2906328" cy="160268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18628B6-2E59-1B32-2475-41FB238FD93F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B4269E-A36C-838F-676E-1B17BE9A0295}"/>
                </a:ext>
              </a:extLst>
            </p:cNvPr>
            <p:cNvSpPr txBox="1"/>
            <p:nvPr/>
          </p:nvSpPr>
          <p:spPr>
            <a:xfrm>
              <a:off x="9794050" y="2441513"/>
              <a:ext cx="1735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1 041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F6E72E7-D9B0-352B-8022-E177F0C882DB}"/>
                </a:ext>
              </a:extLst>
            </p:cNvPr>
            <p:cNvSpPr txBox="1"/>
            <p:nvPr/>
          </p:nvSpPr>
          <p:spPr>
            <a:xfrm>
              <a:off x="9811701" y="2944909"/>
              <a:ext cx="25548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        5 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79EFA26-1BAE-B856-CBA8-9622C4516314}"/>
                </a:ext>
              </a:extLst>
            </p:cNvPr>
            <p:cNvSpPr txBox="1"/>
            <p:nvPr/>
          </p:nvSpPr>
          <p:spPr>
            <a:xfrm>
              <a:off x="9460270" y="2721725"/>
              <a:ext cx="7994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x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DCD432-68F3-E4B1-516D-7239DC872C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245E786-719E-E06D-6FC3-924DA74978B9}"/>
              </a:ext>
            </a:extLst>
          </p:cNvPr>
          <p:cNvSpPr txBox="1"/>
          <p:nvPr/>
        </p:nvSpPr>
        <p:spPr>
          <a:xfrm>
            <a:off x="8038150" y="4106000"/>
            <a:ext cx="39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ACF7D7-A7FC-91E1-D7B0-343C0E9FAF59}"/>
              </a:ext>
            </a:extLst>
          </p:cNvPr>
          <p:cNvSpPr txBox="1"/>
          <p:nvPr/>
        </p:nvSpPr>
        <p:spPr>
          <a:xfrm>
            <a:off x="7768537" y="4106000"/>
            <a:ext cx="258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001EEC-E32E-BB73-91AE-5AD07E8C3846}"/>
              </a:ext>
            </a:extLst>
          </p:cNvPr>
          <p:cNvSpPr txBox="1"/>
          <p:nvPr/>
        </p:nvSpPr>
        <p:spPr>
          <a:xfrm>
            <a:off x="7507292" y="4106000"/>
            <a:ext cx="258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E97B84-A3D1-7DBB-FE4C-95DE4A326AFD}"/>
              </a:ext>
            </a:extLst>
          </p:cNvPr>
          <p:cNvSpPr txBox="1"/>
          <p:nvPr/>
        </p:nvSpPr>
        <p:spPr>
          <a:xfrm>
            <a:off x="7099162" y="4105585"/>
            <a:ext cx="258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D28E0D-A06F-E0A9-81D5-47C9607765E0}"/>
              </a:ext>
            </a:extLst>
          </p:cNvPr>
          <p:cNvCxnSpPr/>
          <p:nvPr/>
        </p:nvCxnSpPr>
        <p:spPr>
          <a:xfrm>
            <a:off x="7228370" y="4106000"/>
            <a:ext cx="1176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3085633-107E-48B1-6200-2AB663637A12}"/>
              </a:ext>
            </a:extLst>
          </p:cNvPr>
          <p:cNvGrpSpPr/>
          <p:nvPr/>
        </p:nvGrpSpPr>
        <p:grpSpPr>
          <a:xfrm>
            <a:off x="8744262" y="2880325"/>
            <a:ext cx="2489006" cy="1375402"/>
            <a:chOff x="312049" y="1441024"/>
            <a:chExt cx="1904278" cy="1631502"/>
          </a:xfrm>
        </p:grpSpPr>
        <p:sp>
          <p:nvSpPr>
            <p:cNvPr id="56" name="TextBox 43">
              <a:extLst>
                <a:ext uri="{FF2B5EF4-FFF2-40B4-BE49-F238E27FC236}">
                  <a16:creationId xmlns:a16="http://schemas.microsoft.com/office/drawing/2014/main" id="{2DECD23E-A3CD-B9A3-ADE6-6232FC962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83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57" name="TextBox 49">
              <a:extLst>
                <a:ext uri="{FF2B5EF4-FFF2-40B4-BE49-F238E27FC236}">
                  <a16:creationId xmlns:a16="http://schemas.microsoft.com/office/drawing/2014/main" id="{6485B129-527B-8155-90D6-2EF4FDD47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49" y="1524801"/>
              <a:ext cx="1815586" cy="83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7 168</a:t>
              </a:r>
            </a:p>
          </p:txBody>
        </p:sp>
        <p:grpSp>
          <p:nvGrpSpPr>
            <p:cNvPr id="58" name="Group 66">
              <a:extLst>
                <a:ext uri="{FF2B5EF4-FFF2-40B4-BE49-F238E27FC236}">
                  <a16:creationId xmlns:a16="http://schemas.microsoft.com/office/drawing/2014/main" id="{3EA83F02-E6EB-7EF2-A8CB-6B66EC70E3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823913" cy="1485848"/>
              <a:chOff x="2299" y="1296"/>
              <a:chExt cx="519" cy="681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27D9BBA-137D-1578-FC80-35BCD576D3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9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9BC782F-8371-61F0-F2D8-0F1E82D38E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1C6EC92-4CC7-46D8-91D0-E03D11661612}"/>
              </a:ext>
            </a:extLst>
          </p:cNvPr>
          <p:cNvSpPr txBox="1"/>
          <p:nvPr/>
        </p:nvSpPr>
        <p:spPr>
          <a:xfrm>
            <a:off x="10190675" y="3511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E7495F-6A9E-7E04-973F-8804314C340F}"/>
              </a:ext>
            </a:extLst>
          </p:cNvPr>
          <p:cNvSpPr txBox="1"/>
          <p:nvPr/>
        </p:nvSpPr>
        <p:spPr>
          <a:xfrm>
            <a:off x="8752298" y="33915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9C170AB-640B-570D-3890-69A9F169D3FD}"/>
              </a:ext>
            </a:extLst>
          </p:cNvPr>
          <p:cNvSpPr txBox="1"/>
          <p:nvPr/>
        </p:nvSpPr>
        <p:spPr>
          <a:xfrm>
            <a:off x="9168089" y="33720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56D6201-F75E-A991-0FEA-2CFB389C0018}"/>
              </a:ext>
            </a:extLst>
          </p:cNvPr>
          <p:cNvSpPr txBox="1"/>
          <p:nvPr/>
        </p:nvSpPr>
        <p:spPr>
          <a:xfrm>
            <a:off x="10453958" y="351518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500E252-C35B-B7FE-EAEB-652AFB6809B5}"/>
              </a:ext>
            </a:extLst>
          </p:cNvPr>
          <p:cNvSpPr txBox="1"/>
          <p:nvPr/>
        </p:nvSpPr>
        <p:spPr>
          <a:xfrm>
            <a:off x="9196664" y="3794130"/>
            <a:ext cx="528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35CB5A3-F515-AD8C-2F5A-8CA455C580B1}"/>
              </a:ext>
            </a:extLst>
          </p:cNvPr>
          <p:cNvSpPr txBox="1"/>
          <p:nvPr/>
        </p:nvSpPr>
        <p:spPr>
          <a:xfrm>
            <a:off x="10716576" y="351654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971F38-6C0F-6EA8-4638-FA83B0569894}"/>
              </a:ext>
            </a:extLst>
          </p:cNvPr>
          <p:cNvSpPr txBox="1"/>
          <p:nvPr/>
        </p:nvSpPr>
        <p:spPr>
          <a:xfrm>
            <a:off x="9492280" y="379211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AEAED09-777A-3E14-C0DE-19B27FC58BDE}"/>
              </a:ext>
            </a:extLst>
          </p:cNvPr>
          <p:cNvSpPr txBox="1"/>
          <p:nvPr/>
        </p:nvSpPr>
        <p:spPr>
          <a:xfrm>
            <a:off x="9499547" y="4256074"/>
            <a:ext cx="51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3AD2109-546B-A70A-2D96-009934834CEE}"/>
              </a:ext>
            </a:extLst>
          </p:cNvPr>
          <p:cNvSpPr txBox="1"/>
          <p:nvPr/>
        </p:nvSpPr>
        <p:spPr>
          <a:xfrm>
            <a:off x="9777864" y="4256774"/>
            <a:ext cx="51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8F70B39-8D3C-633B-80C8-A6A6CF2E40F4}"/>
              </a:ext>
            </a:extLst>
          </p:cNvPr>
          <p:cNvSpPr txBox="1"/>
          <p:nvPr/>
        </p:nvSpPr>
        <p:spPr>
          <a:xfrm>
            <a:off x="10973751" y="352607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A6D84D9-38A9-EBBA-9E7F-FE9A0EAE12C7}"/>
              </a:ext>
            </a:extLst>
          </p:cNvPr>
          <p:cNvSpPr txBox="1"/>
          <p:nvPr/>
        </p:nvSpPr>
        <p:spPr>
          <a:xfrm>
            <a:off x="9818504" y="4780649"/>
            <a:ext cx="51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351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6" grpId="0" animBg="1"/>
      <p:bldP spid="7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  <a:latin typeface="+mj-lt"/>
              </a:rPr>
              <a:t>B</a:t>
            </a:r>
            <a:endParaRPr lang="en-US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9142" y="887339"/>
            <a:ext cx="99442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00"/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mbria" pitchFamily="18" charset="0"/>
              </a:rPr>
              <a:t>Máy bay A đang bay ở độ cao 6504 m. Máy bay A đang bay ở độ cao gấp đôi máy bay B. Máy bay B đang bay ở độ cao gấp 3 lần độ cao máy bay C. Hỏi máy bay C đang bay ở độ cao bao nhiêu mét?</a:t>
            </a: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+mj-lt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4267" dirty="0">
                <a:solidFill>
                  <a:prstClr val="black"/>
                </a:solidFill>
                <a:latin typeface="+mj-lt"/>
              </a:rPr>
              <a:t>2</a:t>
            </a:r>
            <a:r>
              <a:rPr lang="en-GB" sz="4267" dirty="0">
                <a:solidFill>
                  <a:prstClr val="black"/>
                </a:solidFill>
                <a:latin typeface="+mj-lt"/>
              </a:rPr>
              <a:t>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32702" y="4258494"/>
            <a:ext cx="1958138" cy="21169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DE2915-8D94-FA4F-BF7D-9E7A721BC2B8}"/>
              </a:ext>
            </a:extLst>
          </p:cNvPr>
          <p:cNvGrpSpPr/>
          <p:nvPr/>
        </p:nvGrpSpPr>
        <p:grpSpPr>
          <a:xfrm>
            <a:off x="1678701" y="3222456"/>
            <a:ext cx="9502967" cy="1962007"/>
            <a:chOff x="2515017" y="2832186"/>
            <a:chExt cx="8843546" cy="48450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6773ADC-86D9-8DB7-3FD2-564F2F2F57EA}"/>
                </a:ext>
              </a:extLst>
            </p:cNvPr>
            <p:cNvGrpSpPr/>
            <p:nvPr/>
          </p:nvGrpSpPr>
          <p:grpSpPr>
            <a:xfrm>
              <a:off x="2938668" y="2832186"/>
              <a:ext cx="8419895" cy="3821134"/>
              <a:chOff x="3260330" y="2736116"/>
              <a:chExt cx="8159953" cy="3630910"/>
            </a:xfrm>
          </p:grpSpPr>
          <p:sp>
            <p:nvSpPr>
              <p:cNvPr id="8" name="Cloud 11">
                <a:extLst>
                  <a:ext uri="{FF2B5EF4-FFF2-40B4-BE49-F238E27FC236}">
                    <a16:creationId xmlns:a16="http://schemas.microsoft.com/office/drawing/2014/main" id="{A40BC7D2-D485-002A-D48E-12B73FBC4030}"/>
                  </a:ext>
                </a:extLst>
              </p:cNvPr>
              <p:cNvSpPr/>
              <p:nvPr/>
            </p:nvSpPr>
            <p:spPr>
              <a:xfrm>
                <a:off x="3480822" y="2823726"/>
                <a:ext cx="7939461" cy="3543300"/>
              </a:xfrm>
              <a:prstGeom prst="wedgeEllipse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00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9" name="Cloud 3">
                <a:extLst>
                  <a:ext uri="{FF2B5EF4-FFF2-40B4-BE49-F238E27FC236}">
                    <a16:creationId xmlns:a16="http://schemas.microsoft.com/office/drawing/2014/main" id="{94EA2EE9-9F1A-6EFD-957F-95E3D36345BC}"/>
                  </a:ext>
                </a:extLst>
              </p:cNvPr>
              <p:cNvSpPr/>
              <p:nvPr/>
            </p:nvSpPr>
            <p:spPr>
              <a:xfrm>
                <a:off x="3260330" y="2736116"/>
                <a:ext cx="7949753" cy="3544858"/>
              </a:xfrm>
              <a:prstGeom prst="wedgeEllipse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00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C5A5D3F0-CF26-01B4-D5A6-0B2C678D4507}"/>
                </a:ext>
              </a:extLst>
            </p:cNvPr>
            <p:cNvSpPr/>
            <p:nvPr/>
          </p:nvSpPr>
          <p:spPr>
            <a:xfrm>
              <a:off x="2515017" y="2867849"/>
              <a:ext cx="8608145" cy="4809353"/>
            </a:xfrm>
            <a:prstGeom prst="wedgeEllipseCallout">
              <a:avLst/>
            </a:prstGeom>
          </p:spPr>
          <p:txBody>
            <a:bodyPr wrap="square">
              <a:spAutoFit/>
            </a:bodyPr>
            <a:lstStyle/>
            <a:p>
              <a:pPr algn="just" defTabSz="1218900"/>
              <a:r>
                <a:rPr lang="vi-VN" sz="2800" b="1" i="1" dirty="0">
                  <a:solidFill>
                    <a:srgbClr val="70AD47">
                      <a:lumMod val="75000"/>
                    </a:srgbClr>
                  </a:solidFill>
                  <a:latin typeface="+mj-lt"/>
                  <a:ea typeface="Cambria" panose="02040503050406030204" pitchFamily="18" charset="0"/>
                </a:rPr>
                <a:t>Bước 1: Tìm độ </a:t>
              </a:r>
              <a:r>
                <a:rPr lang="en-US" sz="2800" b="1" i="1" dirty="0" err="1">
                  <a:solidFill>
                    <a:srgbClr val="70AD47">
                      <a:lumMod val="75000"/>
                    </a:srgbClr>
                  </a:solidFill>
                  <a:latin typeface="+mj-lt"/>
                  <a:ea typeface="Cambria" panose="02040503050406030204" pitchFamily="18" charset="0"/>
                </a:rPr>
                <a:t>cao</a:t>
              </a:r>
              <a:r>
                <a:rPr lang="en-US" sz="2800" b="1" i="1" dirty="0">
                  <a:solidFill>
                    <a:srgbClr val="70AD47">
                      <a:lumMod val="75000"/>
                    </a:srgbClr>
                  </a:solidFill>
                  <a:latin typeface="+mj-lt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70AD47">
                      <a:lumMod val="75000"/>
                    </a:srgbClr>
                  </a:solidFill>
                  <a:latin typeface="+mj-lt"/>
                  <a:ea typeface="Cambria" panose="02040503050406030204" pitchFamily="18" charset="0"/>
                </a:rPr>
                <a:t>máy</a:t>
              </a:r>
              <a:r>
                <a:rPr lang="en-US" sz="2800" b="1" i="1" dirty="0">
                  <a:solidFill>
                    <a:srgbClr val="70AD47">
                      <a:lumMod val="75000"/>
                    </a:srgbClr>
                  </a:solidFill>
                  <a:latin typeface="+mj-lt"/>
                  <a:ea typeface="Cambria" panose="02040503050406030204" pitchFamily="18" charset="0"/>
                </a:rPr>
                <a:t> bay B.</a:t>
              </a:r>
              <a:endParaRPr lang="vi-VN" sz="2800" b="1" i="1" dirty="0">
                <a:solidFill>
                  <a:srgbClr val="70AD47">
                    <a:lumMod val="75000"/>
                  </a:srgbClr>
                </a:solidFill>
                <a:latin typeface="+mj-lt"/>
                <a:ea typeface="Cambria" panose="02040503050406030204" pitchFamily="18" charset="0"/>
              </a:endParaRPr>
            </a:p>
            <a:p>
              <a:pPr algn="just" defTabSz="1218900"/>
              <a:r>
                <a:rPr lang="vi-VN" sz="2800" b="1" i="1" dirty="0">
                  <a:solidFill>
                    <a:srgbClr val="70AD47">
                      <a:lumMod val="75000"/>
                    </a:srgbClr>
                  </a:solidFill>
                  <a:latin typeface="+mj-lt"/>
                  <a:ea typeface="Cambria" panose="02040503050406030204" pitchFamily="18" charset="0"/>
                </a:rPr>
                <a:t>Bước 2: Tìm độ </a:t>
              </a:r>
              <a:r>
                <a:rPr lang="en-US" sz="2800" b="1" i="1" dirty="0" err="1">
                  <a:solidFill>
                    <a:srgbClr val="70AD47">
                      <a:lumMod val="75000"/>
                    </a:srgbClr>
                  </a:solidFill>
                  <a:latin typeface="+mj-lt"/>
                  <a:ea typeface="Cambria" panose="02040503050406030204" pitchFamily="18" charset="0"/>
                </a:rPr>
                <a:t>cao</a:t>
              </a:r>
              <a:r>
                <a:rPr lang="en-US" sz="2800" b="1" i="1" dirty="0">
                  <a:solidFill>
                    <a:srgbClr val="70AD47">
                      <a:lumMod val="75000"/>
                    </a:srgbClr>
                  </a:solidFill>
                  <a:latin typeface="+mj-lt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70AD47">
                      <a:lumMod val="75000"/>
                    </a:srgbClr>
                  </a:solidFill>
                  <a:latin typeface="+mj-lt"/>
                  <a:ea typeface="Cambria" panose="02040503050406030204" pitchFamily="18" charset="0"/>
                </a:rPr>
                <a:t>máy</a:t>
              </a:r>
              <a:r>
                <a:rPr lang="en-US" sz="2800" b="1" i="1" dirty="0">
                  <a:solidFill>
                    <a:srgbClr val="70AD47">
                      <a:lumMod val="75000"/>
                    </a:srgbClr>
                  </a:solidFill>
                  <a:latin typeface="+mj-lt"/>
                  <a:ea typeface="Cambria" panose="02040503050406030204" pitchFamily="18" charset="0"/>
                </a:rPr>
                <a:t> bay C.</a:t>
              </a:r>
              <a:endParaRPr lang="vi-VN" sz="2800" b="1" i="1" dirty="0">
                <a:solidFill>
                  <a:srgbClr val="70AD47">
                    <a:lumMod val="75000"/>
                  </a:srgbClr>
                </a:solidFill>
                <a:latin typeface="+mj-lt"/>
                <a:ea typeface="Cambria" panose="02040503050406030204" pitchFamily="18" charset="0"/>
              </a:endParaRPr>
            </a:p>
            <a:p>
              <a:pPr marL="609585" indent="-609585" algn="just" defTabSz="1218900">
                <a:buFontTx/>
                <a:buChar char="-"/>
              </a:pPr>
              <a:endParaRPr lang="vi-VN" sz="2800" b="1" i="1" dirty="0">
                <a:solidFill>
                  <a:srgbClr val="70AD47">
                    <a:lumMod val="75000"/>
                  </a:srgbClr>
                </a:solidFill>
                <a:latin typeface="+mj-lt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2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567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  <a:latin typeface="+mj-lt"/>
              </a:rPr>
              <a:t>B</a:t>
            </a:r>
            <a:endParaRPr lang="en-US" sz="24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+mj-lt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4267" dirty="0">
                <a:solidFill>
                  <a:prstClr val="black"/>
                </a:solidFill>
                <a:latin typeface="+mj-lt"/>
              </a:rPr>
              <a:t>2</a:t>
            </a:r>
            <a:r>
              <a:rPr lang="en-GB" sz="4267" dirty="0">
                <a:solidFill>
                  <a:prstClr val="black"/>
                </a:solidFill>
                <a:latin typeface="+mj-lt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40000" y="1092199"/>
            <a:ext cx="9245600" cy="3962402"/>
            <a:chOff x="2520262" y="2553497"/>
            <a:chExt cx="8711880" cy="4092307"/>
          </a:xfrm>
        </p:grpSpPr>
        <p:grpSp>
          <p:nvGrpSpPr>
            <p:cNvPr id="10" name="Group 9"/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1867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20262" y="2553497"/>
              <a:ext cx="8711880" cy="4043909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algn="ctr" defTabSz="1218900"/>
              <a:r>
                <a:rPr lang="vi-VN" sz="3733" b="1" u="sng" dirty="0">
                  <a:solidFill>
                    <a:srgbClr val="7030A0"/>
                  </a:solidFill>
                  <a:latin typeface="+mj-lt"/>
                  <a:ea typeface="Cambria" panose="02040503050406030204" pitchFamily="18" charset="0"/>
                </a:rPr>
                <a:t>Bài giải</a:t>
              </a:r>
            </a:p>
            <a:p>
              <a:pPr algn="ctr" defTabSz="1218900"/>
              <a:r>
                <a:rPr lang="vi-VN" sz="3733" b="1" dirty="0">
                  <a:solidFill>
                    <a:srgbClr val="7030A0"/>
                  </a:solidFill>
                  <a:latin typeface="+mj-lt"/>
                  <a:ea typeface="Cambria" panose="02040503050406030204" pitchFamily="18" charset="0"/>
                </a:rPr>
                <a:t>Độ cao của máy bay B là:</a:t>
              </a:r>
            </a:p>
            <a:p>
              <a:pPr algn="ctr" defTabSz="1218900"/>
              <a:r>
                <a:rPr lang="vi-VN" sz="3733" b="1" dirty="0">
                  <a:solidFill>
                    <a:srgbClr val="7030A0"/>
                  </a:solidFill>
                  <a:latin typeface="+mj-lt"/>
                  <a:ea typeface="Cambria" panose="02040503050406030204" pitchFamily="18" charset="0"/>
                </a:rPr>
                <a:t>6 504 : 2 = 3 252 (m)</a:t>
              </a:r>
            </a:p>
            <a:p>
              <a:pPr algn="ctr" defTabSz="1218900"/>
              <a:r>
                <a:rPr lang="vi-VN" sz="3733" b="1" dirty="0">
                  <a:solidFill>
                    <a:srgbClr val="7030A0"/>
                  </a:solidFill>
                  <a:latin typeface="+mj-lt"/>
                  <a:ea typeface="Cambria" panose="02040503050406030204" pitchFamily="18" charset="0"/>
                </a:rPr>
                <a:t>Độ cao của máy bay C là:</a:t>
              </a:r>
            </a:p>
            <a:p>
              <a:pPr algn="ctr" defTabSz="1218900"/>
              <a:r>
                <a:rPr lang="vi-VN" sz="3733" b="1" dirty="0">
                  <a:solidFill>
                    <a:srgbClr val="7030A0"/>
                  </a:solidFill>
                  <a:latin typeface="+mj-lt"/>
                  <a:ea typeface="Cambria" panose="02040503050406030204" pitchFamily="18" charset="0"/>
                </a:rPr>
                <a:t>3 252 : 3 = 1 084 (m)</a:t>
              </a:r>
            </a:p>
            <a:p>
              <a:pPr algn="ctr" defTabSz="1218900"/>
              <a:r>
                <a:rPr lang="vi-VN" sz="3733" b="1" dirty="0">
                  <a:solidFill>
                    <a:srgbClr val="7030A0"/>
                  </a:solidFill>
                  <a:latin typeface="+mj-lt"/>
                  <a:ea typeface="Cambria" panose="02040503050406030204" pitchFamily="18" charset="0"/>
                </a:rPr>
                <a:t>Đáp số: 1 084 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38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567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2 457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cs typeface="+mn-cs"/>
              </a:rPr>
              <a:t>Bài</a:t>
            </a: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cs typeface="+mn-cs"/>
              </a:rPr>
              <a:t> 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cs typeface="+mn-cs"/>
              </a:rPr>
              <a:t>3</a:t>
            </a: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cs typeface="+mn-cs"/>
              </a:rPr>
              <a:t>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1B2C61-AF32-4AC5-9996-716203D0B205}"/>
              </a:ext>
            </a:extLst>
          </p:cNvPr>
          <p:cNvSpPr/>
          <p:nvPr/>
        </p:nvSpPr>
        <p:spPr>
          <a:xfrm>
            <a:off x="2066924" y="495300"/>
            <a:ext cx="1190625" cy="609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D7BAB8-708B-4A25-8365-5C0ED1C66448}"/>
              </a:ext>
            </a:extLst>
          </p:cNvPr>
          <p:cNvGrpSpPr/>
          <p:nvPr/>
        </p:nvGrpSpPr>
        <p:grpSpPr>
          <a:xfrm>
            <a:off x="4505325" y="561975"/>
            <a:ext cx="5219700" cy="1864539"/>
            <a:chOff x="4505325" y="561975"/>
            <a:chExt cx="5219700" cy="18645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F34D80-83D4-4627-8ED6-CFD483EC37B8}"/>
                </a:ext>
              </a:extLst>
            </p:cNvPr>
            <p:cNvSpPr txBox="1"/>
            <p:nvPr/>
          </p:nvSpPr>
          <p:spPr>
            <a:xfrm>
              <a:off x="4505325" y="561975"/>
              <a:ext cx="5219700" cy="184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          × 4 = 1668</a:t>
              </a:r>
            </a:p>
            <a:p>
              <a:pPr algn="just">
                <a:lnSpc>
                  <a:spcPct val="150000"/>
                </a:lnSpc>
              </a:pPr>
              <a:r>
                <a:rPr lang="pt-BR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            : 3 = 819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E41A51-49F8-46E2-81CD-1E68E0B0CF8B}"/>
                </a:ext>
              </a:extLst>
            </p:cNvPr>
            <p:cNvSpPr/>
            <p:nvPr/>
          </p:nvSpPr>
          <p:spPr>
            <a:xfrm>
              <a:off x="5105400" y="771525"/>
              <a:ext cx="1038225" cy="68466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FC86AC-8A1D-45DB-A978-F00EBBDDF864}"/>
                </a:ext>
              </a:extLst>
            </p:cNvPr>
            <p:cNvSpPr/>
            <p:nvPr/>
          </p:nvSpPr>
          <p:spPr>
            <a:xfrm>
              <a:off x="5067300" y="1743076"/>
              <a:ext cx="1256498" cy="68343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37601B-79B8-459D-81EB-058C13FDC4D6}"/>
              </a:ext>
            </a:extLst>
          </p:cNvPr>
          <p:cNvGrpSpPr/>
          <p:nvPr/>
        </p:nvGrpSpPr>
        <p:grpSpPr>
          <a:xfrm>
            <a:off x="923925" y="2962275"/>
            <a:ext cx="5219700" cy="1843582"/>
            <a:chOff x="4505325" y="561975"/>
            <a:chExt cx="5219700" cy="18435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F249B2-27E6-44D7-A568-F7B80B85C1B4}"/>
                </a:ext>
              </a:extLst>
            </p:cNvPr>
            <p:cNvSpPr txBox="1"/>
            <p:nvPr/>
          </p:nvSpPr>
          <p:spPr>
            <a:xfrm>
              <a:off x="4505325" y="561975"/>
              <a:ext cx="5219700" cy="184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lnSpc>
                  <a:spcPct val="150000"/>
                </a:lnSpc>
                <a:buAutoNum type="alphaLcParenR"/>
              </a:pPr>
              <a:r>
                <a:rPr lang="pt-BR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× x 4 = 1 668</a:t>
              </a:r>
            </a:p>
            <a:p>
              <a:pPr algn="just">
                <a:lnSpc>
                  <a:spcPct val="150000"/>
                </a:lnSpc>
              </a:pPr>
              <a:endPara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DD5BA2-6551-4058-B0DB-6A85500E995D}"/>
                </a:ext>
              </a:extLst>
            </p:cNvPr>
            <p:cNvSpPr/>
            <p:nvPr/>
          </p:nvSpPr>
          <p:spPr>
            <a:xfrm>
              <a:off x="5105400" y="771525"/>
              <a:ext cx="657225" cy="619125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24D5A0C-63E8-4AA1-9E9F-06ACDEAE25E7}"/>
              </a:ext>
            </a:extLst>
          </p:cNvPr>
          <p:cNvSpPr txBox="1"/>
          <p:nvPr/>
        </p:nvSpPr>
        <p:spPr>
          <a:xfrm>
            <a:off x="1731668" y="4044910"/>
            <a:ext cx="3419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1668 : 4= 417</a:t>
            </a: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9917BB-67EE-4477-A7C7-17E7DD88F003}"/>
              </a:ext>
            </a:extLst>
          </p:cNvPr>
          <p:cNvGrpSpPr/>
          <p:nvPr/>
        </p:nvGrpSpPr>
        <p:grpSpPr>
          <a:xfrm>
            <a:off x="6067425" y="2867025"/>
            <a:ext cx="5219700" cy="1843582"/>
            <a:chOff x="4505325" y="561975"/>
            <a:chExt cx="5219700" cy="18435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22015F-75AF-43CD-8607-418486B95AFF}"/>
                </a:ext>
              </a:extLst>
            </p:cNvPr>
            <p:cNvSpPr txBox="1"/>
            <p:nvPr/>
          </p:nvSpPr>
          <p:spPr>
            <a:xfrm>
              <a:off x="4505325" y="561975"/>
              <a:ext cx="5219700" cy="184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       : 3 = 819</a:t>
              </a:r>
            </a:p>
            <a:p>
              <a:pPr algn="just">
                <a:lnSpc>
                  <a:spcPct val="150000"/>
                </a:lnSpc>
              </a:pPr>
              <a:endPara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2BF9BA-1A26-4143-874A-98B7D470CDAC}"/>
                </a:ext>
              </a:extLst>
            </p:cNvPr>
            <p:cNvSpPr/>
            <p:nvPr/>
          </p:nvSpPr>
          <p:spPr>
            <a:xfrm>
              <a:off x="5105400" y="771525"/>
              <a:ext cx="657225" cy="619125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D104B1A-9EE2-46E9-BD04-C1981A1FFA18}"/>
              </a:ext>
            </a:extLst>
          </p:cNvPr>
          <p:cNvSpPr txBox="1"/>
          <p:nvPr/>
        </p:nvSpPr>
        <p:spPr>
          <a:xfrm>
            <a:off x="6096000" y="4050346"/>
            <a:ext cx="351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819 x 3 = 2 457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C71E4-9EA1-2E75-4963-A2ED496CD279}"/>
              </a:ext>
            </a:extLst>
          </p:cNvPr>
          <p:cNvSpPr txBox="1"/>
          <p:nvPr/>
        </p:nvSpPr>
        <p:spPr>
          <a:xfrm>
            <a:off x="5158104" y="792481"/>
            <a:ext cx="89431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B5BFE-8F0E-9477-E79E-0C54C0B513C7}"/>
              </a:ext>
            </a:extLst>
          </p:cNvPr>
          <p:cNvSpPr txBox="1"/>
          <p:nvPr/>
        </p:nvSpPr>
        <p:spPr>
          <a:xfrm>
            <a:off x="5068293" y="1764145"/>
            <a:ext cx="122663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2 457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567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2400" dirty="0">
                <a:solidFill>
                  <a:prstClr val="white"/>
                </a:solidFill>
                <a:latin typeface="+mj-lt"/>
              </a:rPr>
              <a:t>B</a:t>
            </a:r>
            <a:endParaRPr lang="en-US" sz="24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+mj-lt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4267" dirty="0">
                <a:solidFill>
                  <a:prstClr val="black"/>
                </a:solidFill>
                <a:latin typeface="+mj-lt"/>
              </a:rPr>
              <a:t>4</a:t>
            </a:r>
            <a:r>
              <a:rPr lang="en-GB" sz="4267" dirty="0">
                <a:solidFill>
                  <a:prstClr val="black"/>
                </a:solidFill>
                <a:latin typeface="+mj-lt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3185067"/>
            <a:ext cx="1810781" cy="32284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76400" y="444501"/>
            <a:ext cx="9890125" cy="2546350"/>
            <a:chOff x="2520262" y="2553497"/>
            <a:chExt cx="8711880" cy="4092307"/>
          </a:xfrm>
        </p:grpSpPr>
        <p:grpSp>
          <p:nvGrpSpPr>
            <p:cNvPr id="10" name="Group 9"/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1867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20262" y="2553497"/>
              <a:ext cx="8711880" cy="1039788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algn="ctr" defTabSz="1218900"/>
              <a:endParaRPr lang="vi-VN" sz="3200" b="1" dirty="0">
                <a:solidFill>
                  <a:srgbClr val="4472C4"/>
                </a:solidFill>
                <a:latin typeface="+mj-lt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3EA874-4D08-3AC7-82D4-99F25A8EBFDB}"/>
              </a:ext>
            </a:extLst>
          </p:cNvPr>
          <p:cNvSpPr txBox="1"/>
          <p:nvPr/>
        </p:nvSpPr>
        <p:spPr>
          <a:xfrm>
            <a:off x="2080024" y="613995"/>
            <a:ext cx="92057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900"/>
            <a:r>
              <a:rPr lang="vi-VN" sz="2800" b="1" i="1" dirty="0">
                <a:solidFill>
                  <a:srgbClr val="ED7D31">
                    <a:lumMod val="50000"/>
                  </a:srgbClr>
                </a:solidFill>
                <a:latin typeface="+mj-lt"/>
                <a:ea typeface="Cambria" panose="02040503050406030204" pitchFamily="18" charset="0"/>
              </a:rPr>
              <a:t>a) Hai con cà cuống A và B cùng bơi đến chỗ cụm rong. Cà cuống A bơi theo đường gấp khúc gồm 4 đoạn thằng bằng nhau, cà cuống B bơi theo đường gấp khúc gồm 3 đoạn thẳng bằng nhau. Hỏi quãng đường bơi của cà cuống nào ngắn hơn?</a:t>
            </a:r>
            <a:endParaRPr lang="en-US" sz="2800" dirty="0">
              <a:solidFill>
                <a:srgbClr val="ED7D31">
                  <a:lumMod val="50000"/>
                </a:srgb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4E2F6-4492-4A11-B10E-E19E2DBA0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721" y="3314515"/>
            <a:ext cx="7212330" cy="30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459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endParaRPr lang="en-US" sz="24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latin typeface="+mj-lt"/>
              </a:rPr>
              <a:t>Bài</a:t>
            </a:r>
            <a:r>
              <a:rPr lang="en-GB" sz="4267" dirty="0">
                <a:latin typeface="+mj-lt"/>
              </a:rPr>
              <a:t> </a:t>
            </a:r>
            <a:r>
              <a:rPr lang="en-US" sz="4267" dirty="0">
                <a:latin typeface="+mj-lt"/>
              </a:rPr>
              <a:t>4</a:t>
            </a:r>
            <a:r>
              <a:rPr lang="en-GB" sz="4267" dirty="0">
                <a:latin typeface="+mj-lt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389702" y="3429000"/>
            <a:ext cx="1725890" cy="307708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96416" y="938998"/>
            <a:ext cx="9245600" cy="4368800"/>
            <a:chOff x="2520262" y="2553497"/>
            <a:chExt cx="8711880" cy="4092307"/>
          </a:xfrm>
        </p:grpSpPr>
        <p:grpSp>
          <p:nvGrpSpPr>
            <p:cNvPr id="10" name="Group 9"/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1867">
                  <a:solidFill>
                    <a:srgbClr val="7030A0"/>
                  </a:solidFill>
                  <a:latin typeface="+mj-lt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20262" y="2553497"/>
              <a:ext cx="8711880" cy="606039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algn="ctr" defTabSz="1218900"/>
              <a:endParaRPr lang="vi-VN" sz="3200" b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3EA874-4D08-3AC7-82D4-99F25A8EBFDB}"/>
              </a:ext>
            </a:extLst>
          </p:cNvPr>
          <p:cNvSpPr txBox="1"/>
          <p:nvPr/>
        </p:nvSpPr>
        <p:spPr>
          <a:xfrm>
            <a:off x="2420073" y="1401893"/>
            <a:ext cx="839828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900"/>
            <a:r>
              <a:rPr lang="vi-VN" sz="3200" b="1" i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a) Quãng đường bơi của cà cuống A là: </a:t>
            </a:r>
          </a:p>
          <a:p>
            <a:pPr algn="ctr" defTabSz="1218900"/>
            <a:r>
              <a:rPr lang="vi-VN" sz="3200" b="1" i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515 x 4 = 2060 (m)</a:t>
            </a:r>
          </a:p>
          <a:p>
            <a:pPr algn="ctr" defTabSz="1218900"/>
            <a:r>
              <a:rPr lang="vi-VN" sz="3200" b="1" i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Quãng đường bơi của cà cuống B là: </a:t>
            </a:r>
          </a:p>
          <a:p>
            <a:pPr algn="ctr" defTabSz="1218900"/>
            <a:r>
              <a:rPr lang="vi-VN" sz="3200" b="1" i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928 x 3 = 2784 (m)</a:t>
            </a:r>
          </a:p>
          <a:p>
            <a:pPr algn="just" defTabSz="1218900"/>
            <a:r>
              <a:rPr lang="vi-VN" sz="3200" b="1" i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Vì 2060 m &lt; 2784 m nên quãng đường bơi của cà cuống A ngắn hơn quãng đường bơi của cà cuống B.</a:t>
            </a:r>
            <a:endParaRPr lang="vi-VN" sz="3200" b="1" dirty="0">
              <a:solidFill>
                <a:srgbClr val="7030A0"/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3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567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49" y="260086"/>
            <a:ext cx="179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308633" y="3302000"/>
            <a:ext cx="1791236" cy="3193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55546" y="444500"/>
            <a:ext cx="9910980" cy="3193585"/>
            <a:chOff x="2520262" y="2553497"/>
            <a:chExt cx="8711880" cy="4092307"/>
          </a:xfrm>
        </p:grpSpPr>
        <p:grpSp>
          <p:nvGrpSpPr>
            <p:cNvPr id="10" name="Group 9"/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+mn-cs"/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+mn-cs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20262" y="2553497"/>
              <a:ext cx="8711880" cy="1039788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3EA874-4D08-3AC7-82D4-99F25A8EBFDB}"/>
              </a:ext>
            </a:extLst>
          </p:cNvPr>
          <p:cNvSpPr txBox="1"/>
          <p:nvPr/>
        </p:nvSpPr>
        <p:spPr>
          <a:xfrm>
            <a:off x="2060022" y="613995"/>
            <a:ext cx="92257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218900"/>
            <a:r>
              <a:rPr lang="vi-VN" sz="3600" b="1" i="1" dirty="0">
                <a:solidFill>
                  <a:srgbClr val="ED7D31">
                    <a:lumMod val="50000"/>
                  </a:srgbClr>
                </a:solidFill>
                <a:latin typeface="+mj-lt"/>
                <a:ea typeface="Cambria" panose="02040503050406030204" pitchFamily="18" charset="0"/>
              </a:rPr>
              <a:t>Quãng đường bơi của tôm là đường gấp khúc gồm 5 đoạn dài bằng nhau. Biết quãng đường tôm bơi dài bằng quãng đường bơi của cà cuống A. Mỗi đoạn của đường gấp khúc đó dài </a:t>
            </a:r>
            <a:r>
              <a:rPr lang="en-US" sz="3600" b="1" i="1" dirty="0">
                <a:solidFill>
                  <a:srgbClr val="ED7D31">
                    <a:lumMod val="50000"/>
                  </a:srgbClr>
                </a:solidFill>
                <a:latin typeface="+mj-lt"/>
                <a:ea typeface="Cambria" panose="02040503050406030204" pitchFamily="18" charset="0"/>
              </a:rPr>
              <a:t>..</a:t>
            </a:r>
            <a:r>
              <a:rPr lang="vi-VN" sz="3600" b="1" i="1" dirty="0">
                <a:solidFill>
                  <a:srgbClr val="ED7D31">
                    <a:lumMod val="50000"/>
                  </a:srgbClr>
                </a:solidFill>
                <a:latin typeface="+mj-lt"/>
                <a:ea typeface="Cambria" panose="02040503050406030204" pitchFamily="18" charset="0"/>
              </a:rPr>
              <a:t>?</a:t>
            </a:r>
            <a:r>
              <a:rPr lang="en-US" sz="3600" b="1" i="1" dirty="0">
                <a:solidFill>
                  <a:srgbClr val="ED7D31">
                    <a:lumMod val="50000"/>
                  </a:srgbClr>
                </a:solidFill>
                <a:latin typeface="+mj-lt"/>
                <a:ea typeface="Cambria" panose="02040503050406030204" pitchFamily="18" charset="0"/>
              </a:rPr>
              <a:t>..</a:t>
            </a:r>
            <a:r>
              <a:rPr lang="vi-VN" sz="3600" b="1" i="1" dirty="0">
                <a:solidFill>
                  <a:srgbClr val="ED7D31">
                    <a:lumMod val="50000"/>
                  </a:srgbClr>
                </a:solidFill>
                <a:latin typeface="+mj-lt"/>
                <a:ea typeface="Cambria" panose="02040503050406030204" pitchFamily="18" charset="0"/>
              </a:rPr>
              <a:t> cm.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41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459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75C85FC3-88E3-4559-A31B-96A0D59A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cs typeface="+mn-cs"/>
              </a:rPr>
              <a:t>Bài</a:t>
            </a: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cs typeface="+mn-cs"/>
              </a:rPr>
              <a:t>4</a:t>
            </a: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cs typeface="+mn-cs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37767" y="907709"/>
            <a:ext cx="9245600" cy="4368800"/>
            <a:chOff x="2520262" y="2553497"/>
            <a:chExt cx="8711880" cy="4092307"/>
          </a:xfrm>
        </p:grpSpPr>
        <p:grpSp>
          <p:nvGrpSpPr>
            <p:cNvPr id="10" name="Group 9"/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20262" y="2553497"/>
              <a:ext cx="8711880" cy="606039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3EA874-4D08-3AC7-82D4-99F25A8EBFDB}"/>
              </a:ext>
            </a:extLst>
          </p:cNvPr>
          <p:cNvSpPr txBox="1"/>
          <p:nvPr/>
        </p:nvSpPr>
        <p:spPr>
          <a:xfrm>
            <a:off x="2981195" y="1394656"/>
            <a:ext cx="87281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218900"/>
            <a:r>
              <a:rPr lang="vi-VN" sz="3200" b="1" i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b) Vì quãng đường bơi của tôm bằng quãng đường bơi của cà cuống A nên quãng đường bơi của tôm dài: 2060m</a:t>
            </a:r>
          </a:p>
          <a:p>
            <a:pPr lvl="0" algn="ctr" defTabSz="1218900"/>
            <a:r>
              <a:rPr lang="vi-VN" sz="3200" b="1" i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Độ dài mỗi đoạn của đường gấp khúc đó là: </a:t>
            </a:r>
          </a:p>
          <a:p>
            <a:pPr lvl="0" algn="ctr" defTabSz="1218900"/>
            <a:r>
              <a:rPr lang="vi-VN" sz="3200" b="1" i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2060 : 5 = 412 (m)</a:t>
            </a:r>
            <a:endParaRPr lang="en-US" sz="3200" b="1" i="1" dirty="0">
              <a:solidFill>
                <a:srgbClr val="7030A0"/>
              </a:solidFill>
              <a:latin typeface="+mj-lt"/>
              <a:ea typeface="Cambria" panose="02040503050406030204" pitchFamily="18" charset="0"/>
            </a:endParaRPr>
          </a:p>
          <a:p>
            <a:pPr lvl="0" algn="ctr" defTabSz="1218900"/>
            <a:r>
              <a:rPr lang="pt-BR" sz="3200" b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Đáp số: 412 m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670</Words>
  <Application>Microsoft Office PowerPoint</Application>
  <PresentationFormat>Widescreen</PresentationFormat>
  <Paragraphs>124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SVN-Berkshire Swash</vt:lpstr>
      <vt:lpstr>Office 主题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DIEP NGUYEN</cp:lastModifiedBy>
  <cp:revision>46</cp:revision>
  <dcterms:created xsi:type="dcterms:W3CDTF">2022-11-23T01:38:25Z</dcterms:created>
  <dcterms:modified xsi:type="dcterms:W3CDTF">2026-03-19T07:02:19Z</dcterms:modified>
</cp:coreProperties>
</file>