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7609" r:id="rId2"/>
    <p:sldId id="7563" r:id="rId3"/>
    <p:sldId id="7594" r:id="rId4"/>
    <p:sldId id="7595" r:id="rId5"/>
    <p:sldId id="7583" r:id="rId6"/>
    <p:sldId id="7631" r:id="rId7"/>
    <p:sldId id="7618" r:id="rId8"/>
    <p:sldId id="7619" r:id="rId9"/>
    <p:sldId id="7620" r:id="rId10"/>
    <p:sldId id="7635" r:id="rId11"/>
    <p:sldId id="7621" r:id="rId12"/>
    <p:sldId id="7573" r:id="rId13"/>
    <p:sldId id="76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42FBB-A2D9-4578-A20F-DDB46879FAE7}"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FEDCA-226C-4C9F-9822-F5D159021F52}" type="slidenum">
              <a:rPr lang="en-US" smtClean="0"/>
              <a:t>‹#›</a:t>
            </a:fld>
            <a:endParaRPr lang="en-US"/>
          </a:p>
        </p:txBody>
      </p:sp>
    </p:spTree>
    <p:extLst>
      <p:ext uri="{BB962C8B-B14F-4D97-AF65-F5344CB8AC3E}">
        <p14:creationId xmlns:p14="http://schemas.microsoft.com/office/powerpoint/2010/main" val="347374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1443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6717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3419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7706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291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8215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2114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1403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31575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00574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96793"/>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26304"/>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22464"/>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02038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593763"/>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50110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65561"/>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29779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989120"/>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040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4032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99892"/>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A150170-5DFD-450A-BE45-E205F09B2ABE}"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pic>
        <p:nvPicPr>
          <p:cNvPr id="9" name="Picture 8" descr="A picture containing shape&#10;&#10;Description automatically generated">
            <a:extLst>
              <a:ext uri="{FF2B5EF4-FFF2-40B4-BE49-F238E27FC236}">
                <a16:creationId xmlns:a16="http://schemas.microsoft.com/office/drawing/2014/main" id="{27F0D32C-2D45-43D2-8C1F-3829FC7C61D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57326" y="295274"/>
            <a:ext cx="1133475" cy="1133475"/>
          </a:xfrm>
          <a:prstGeom prst="rect">
            <a:avLst/>
          </a:prstGeom>
        </p:spPr>
      </p:pic>
    </p:spTree>
    <p:extLst>
      <p:ext uri="{BB962C8B-B14F-4D97-AF65-F5344CB8AC3E}">
        <p14:creationId xmlns:p14="http://schemas.microsoft.com/office/powerpoint/2010/main" val="3415126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random/>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0.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1.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13.wdp"/><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2.wdp"/><Relationship Id="rId11" Type="http://schemas.openxmlformats.org/officeDocument/2006/relationships/image" Target="../media/image35.png"/><Relationship Id="rId5" Type="http://schemas.openxmlformats.org/officeDocument/2006/relationships/image" Target="../media/image34.png"/><Relationship Id="rId10" Type="http://schemas.microsoft.com/office/2007/relationships/hdphoto" Target="../media/hdphoto3.wdp"/><Relationship Id="rId4" Type="http://schemas.openxmlformats.org/officeDocument/2006/relationships/notesSlide" Target="../notesSlides/notesSlide9.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microsoft.com/office/2007/relationships/hdphoto" Target="../media/hdphoto6.wdp"/><Relationship Id="rId4" Type="http://schemas.microsoft.com/office/2007/relationships/hdphoto" Target="../media/hdphoto4.wdp"/><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5.wdp"/><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15.png"/><Relationship Id="rId12" Type="http://schemas.microsoft.com/office/2007/relationships/hdphoto" Target="../media/hdphoto4.wdp"/><Relationship Id="rId2" Type="http://schemas.openxmlformats.org/officeDocument/2006/relationships/image" Target="../media/image20.jpg"/><Relationship Id="rId1" Type="http://schemas.openxmlformats.org/officeDocument/2006/relationships/slideLayout" Target="../slideLayouts/slideLayout13.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22.png"/><Relationship Id="rId10" Type="http://schemas.microsoft.com/office/2007/relationships/hdphoto" Target="../media/hdphoto6.wdp"/><Relationship Id="rId4" Type="http://schemas.microsoft.com/office/2007/relationships/hdphoto" Target="../media/hdphoto7.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9.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1.png"/><Relationship Id="rId7" Type="http://schemas.openxmlformats.org/officeDocument/2006/relationships/image" Target="../media/image16.png"/><Relationship Id="rId12" Type="http://schemas.microsoft.com/office/2007/relationships/hdphoto" Target="../media/hdphoto4.wdp"/><Relationship Id="rId2" Type="http://schemas.openxmlformats.org/officeDocument/2006/relationships/image" Target="../media/image20.jpg"/><Relationship Id="rId1" Type="http://schemas.openxmlformats.org/officeDocument/2006/relationships/slideLayout" Target="../slideLayouts/slideLayout13.xml"/><Relationship Id="rId6" Type="http://schemas.microsoft.com/office/2007/relationships/hdphoto" Target="../media/hdphoto5.wdp"/><Relationship Id="rId11" Type="http://schemas.openxmlformats.org/officeDocument/2006/relationships/image" Target="../media/image12.png"/><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7.wdp"/><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0.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698" y="0"/>
            <a:ext cx="12169470" cy="6858000"/>
          </a:xfrm>
          <a:prstGeom prst="rect">
            <a:avLst/>
          </a:prstGeom>
        </p:spPr>
      </p:pic>
      <p:pic>
        <p:nvPicPr>
          <p:cNvPr id="17" name="图片 3">
            <a:extLst>
              <a:ext uri="{FF2B5EF4-FFF2-40B4-BE49-F238E27FC236}">
                <a16:creationId xmlns:a16="http://schemas.microsoft.com/office/drawing/2014/main" id="{57DC500A-8B63-4699-AB8E-9F7FC3118B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981712"/>
            <a:ext cx="12192000" cy="1876288"/>
          </a:xfrm>
          <a:prstGeom prst="rect">
            <a:avLst/>
          </a:prstGeom>
        </p:spPr>
      </p:pic>
      <p:pic>
        <p:nvPicPr>
          <p:cNvPr id="18"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A84F981C-1013-4161-B465-E515D32AEEF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1450935" y="5352868"/>
            <a:ext cx="3286793" cy="1752956"/>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58024" y="-204577"/>
            <a:ext cx="2593976" cy="1927225"/>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A140F834-C47F-4790-86EB-FBD7F78A56C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9424154" y="5218374"/>
            <a:ext cx="3286793" cy="17529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D01FADF6-6FB3-4489-9723-C8A63E4F6A7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375314" y="5402918"/>
            <a:ext cx="3286793" cy="17529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40CCC7B9-73D4-425D-A138-E933090A87F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3453201" y="5352868"/>
            <a:ext cx="3286793" cy="17529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4A6ABCAA-D40D-4C37-8C3D-4196BF4A6FF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5455467" y="5352868"/>
            <a:ext cx="3286793" cy="17529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8">
            <a:extLst>
              <a:ext uri="{BEBA8EAE-BF5A-486C-A8C5-ECC9F3942E4B}">
                <a14:imgProps xmlns:a14="http://schemas.microsoft.com/office/drawing/2010/main">
                  <a14:imgLayer r:embed="rId9">
                    <a14:imgEffect>
                      <a14:backgroundRemoval t="0" b="100000" l="10000" r="90000">
                        <a14:foregroundMark x1="73721" y1="72707" x2="76047" y2="72036"/>
                        <a14:foregroundMark x1="76512" y1="65101" x2="79767" y2="64653"/>
                        <a14:foregroundMark x1="66512" y1="58613" x2="74651" y2="64430"/>
                        <a14:foregroundMark x1="35814" y1="95302" x2="33953" y2="90157"/>
                        <a14:foregroundMark x1="55814" y1="95078" x2="59070" y2="91946"/>
                        <a14:foregroundMark x1="62093" y1="21477" x2="62326" y2="18345"/>
                        <a14:foregroundMark x1="62791" y1="17897" x2="65349" y2="13870"/>
                        <a14:foregroundMark x1="66279" y1="13423" x2="71163" y2="8949"/>
                        <a14:foregroundMark x1="62558" y1="8725" x2="67209" y2="5593"/>
                        <a14:foregroundMark x1="70465" y1="5145" x2="72326" y2="6040"/>
                        <a14:foregroundMark x1="59535" y1="22148" x2="59535" y2="19016"/>
                        <a14:foregroundMark x1="59535" y1="18568" x2="59767" y2="15213"/>
                        <a14:backgroundMark x1="37209" y1="40045" x2="45581" y2="36689"/>
                        <a14:backgroundMark x1="63488" y1="13647" x2="65814" y2="10067"/>
                        <a14:backgroundMark x1="68837" y1="19911" x2="76047" y2="11186"/>
                        <a14:backgroundMark x1="74419" y1="20358" x2="83953" y2="27517"/>
                        <a14:backgroundMark x1="77209" y1="17002" x2="85116" y2="17002"/>
                        <a14:backgroundMark x1="10930" y1="56823" x2="29070" y2="43177"/>
                        <a14:backgroundMark x1="13721" y1="91946" x2="22326" y2="96421"/>
                        <a14:backgroundMark x1="33256" y1="89262" x2="38837" y2="84787"/>
                        <a14:backgroundMark x1="29070" y1="91946" x2="31395" y2="97987"/>
                        <a14:backgroundMark x1="41628" y1="96868" x2="48605" y2="87025"/>
                        <a14:backgroundMark x1="49302" y1="96421" x2="60000" y2="97763"/>
                        <a14:backgroundMark x1="57209" y1="81655" x2="66512" y2="90157"/>
                        <a14:backgroundMark x1="78605" y1="11409" x2="79767" y2="17002"/>
                        <a14:backgroundMark x1="73721" y1="2461" x2="79070" y2="5817"/>
                        <a14:backgroundMark x1="61628" y1="14318" x2="61628" y2="17226"/>
                        <a14:backgroundMark x1="61163" y1="17897" x2="61395" y2="20805"/>
                      </a14:backgroundRemoval>
                    </a14:imgEffect>
                  </a14:imgLayer>
                </a14:imgProps>
              </a:ext>
            </a:extLst>
          </a:blip>
          <a:stretch>
            <a:fillRect/>
          </a:stretch>
        </p:blipFill>
        <p:spPr>
          <a:xfrm>
            <a:off x="2102934" y="4654019"/>
            <a:ext cx="2018641" cy="2098448"/>
          </a:xfrm>
          <a:prstGeom prst="rect">
            <a:avLst/>
          </a:prstGeom>
        </p:spPr>
      </p:pic>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ackgroundRemoval t="0" b="100000" l="0" r="97331">
                        <a14:foregroundMark x1="56515" y1="90084" x2="58085" y2="84370"/>
                        <a14:backgroundMark x1="28414" y1="54286" x2="31083" y2="54790"/>
                        <a14:backgroundMark x1="34851" y1="52437" x2="40659" y2="49244"/>
                        <a14:backgroundMark x1="3768" y1="11092" x2="10675" y2="8403"/>
                        <a14:backgroundMark x1="21664" y1="3697" x2="27002" y2="10420"/>
                        <a14:backgroundMark x1="45369" y1="16134" x2="49608" y2="22689"/>
                        <a14:backgroundMark x1="69702" y1="26555" x2="78022" y2="29916"/>
                        <a14:backgroundMark x1="40188" y1="10924" x2="46154" y2="14958"/>
                        <a14:backgroundMark x1="4867" y1="5210" x2="6279" y2="672"/>
                        <a14:backgroundMark x1="7692" y1="4706" x2="10047" y2="3697"/>
                      </a14:backgroundRemoval>
                    </a14:imgEffect>
                  </a14:imgLayer>
                </a14:imgProps>
              </a:ext>
            </a:extLst>
          </a:blip>
          <a:stretch>
            <a:fillRect/>
          </a:stretch>
        </p:blipFill>
        <p:spPr>
          <a:xfrm>
            <a:off x="9117574" y="4252728"/>
            <a:ext cx="2791604" cy="2607542"/>
          </a:xfrm>
          <a:prstGeom prst="rect">
            <a:avLst/>
          </a:prstGeom>
        </p:spPr>
      </p:pic>
      <p:pic>
        <p:nvPicPr>
          <p:cNvPr id="25"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9697D3F1-EAD1-4285-8E34-6E939561BD5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7437508" y="5312527"/>
            <a:ext cx="3286793" cy="1752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anh mục 5 bộ sách giáo khoa lớp 1 mới | Bộ sách lớp 1 mới">
            <a:extLst>
              <a:ext uri="{FF2B5EF4-FFF2-40B4-BE49-F238E27FC236}">
                <a16:creationId xmlns:a16="http://schemas.microsoft.com/office/drawing/2014/main" id="{CBD1067E-CD8C-4662-A6BF-A73A6977D44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163708"/>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C4F5DB32-658C-4EE2-A745-C0F00AE67F9E}"/>
              </a:ext>
            </a:extLst>
          </p:cNvPr>
          <p:cNvGrpSpPr/>
          <p:nvPr/>
        </p:nvGrpSpPr>
        <p:grpSpPr>
          <a:xfrm>
            <a:off x="10134519" y="0"/>
            <a:ext cx="2057481" cy="2506155"/>
            <a:chOff x="111884" y="1341945"/>
            <a:chExt cx="2354690" cy="3659022"/>
          </a:xfrm>
        </p:grpSpPr>
        <p:pic>
          <p:nvPicPr>
            <p:cNvPr id="28" name="그림 77">
              <a:extLst>
                <a:ext uri="{FF2B5EF4-FFF2-40B4-BE49-F238E27FC236}">
                  <a16:creationId xmlns:a16="http://schemas.microsoft.com/office/drawing/2014/main" id="{88AEA495-0C84-4BD6-BECD-880D21EB98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29" name="TextBox 28">
              <a:extLst>
                <a:ext uri="{FF2B5EF4-FFF2-40B4-BE49-F238E27FC236}">
                  <a16:creationId xmlns:a16="http://schemas.microsoft.com/office/drawing/2014/main" id="{2DB848C0-5172-4A47-9998-B2E7386F2537}"/>
                </a:ext>
              </a:extLst>
            </p:cNvPr>
            <p:cNvSpPr txBox="1"/>
            <p:nvPr/>
          </p:nvSpPr>
          <p:spPr>
            <a:xfrm>
              <a:off x="244975" y="4056358"/>
              <a:ext cx="2113737" cy="944609"/>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mj-lt"/>
                  <a:cs typeface="+mn-cs"/>
                </a:rPr>
                <a:t>TOÁN 3</a:t>
              </a:r>
              <a:endParaRPr kumimoji="0" lang="ko-KR" altLang="en-US" sz="32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mj-lt"/>
                <a:cs typeface="+mn-cs"/>
              </a:endParaRPr>
            </a:p>
          </p:txBody>
        </p:sp>
      </p:grpSp>
      <p:pic>
        <p:nvPicPr>
          <p:cNvPr id="9" name="Picture 8">
            <a:extLst>
              <a:ext uri="{FF2B5EF4-FFF2-40B4-BE49-F238E27FC236}">
                <a16:creationId xmlns:a16="http://schemas.microsoft.com/office/drawing/2014/main" id="{37B307C0-3653-4DE6-9545-A949A70A9F66}"/>
              </a:ext>
            </a:extLst>
          </p:cNvPr>
          <p:cNvPicPr>
            <a:picLocks noChangeAspect="1"/>
          </p:cNvPicPr>
          <p:nvPr/>
        </p:nvPicPr>
        <p:blipFill>
          <a:blip r:embed="rId14"/>
          <a:stretch>
            <a:fillRect/>
          </a:stretch>
        </p:blipFill>
        <p:spPr>
          <a:xfrm>
            <a:off x="338609" y="2519870"/>
            <a:ext cx="11095682" cy="1475360"/>
          </a:xfrm>
          <a:prstGeom prst="rect">
            <a:avLst/>
          </a:prstGeom>
        </p:spPr>
      </p:pic>
      <p:pic>
        <p:nvPicPr>
          <p:cNvPr id="10" name="Picture 9">
            <a:extLst>
              <a:ext uri="{FF2B5EF4-FFF2-40B4-BE49-F238E27FC236}">
                <a16:creationId xmlns:a16="http://schemas.microsoft.com/office/drawing/2014/main" id="{4E16A357-3DC2-406B-85D7-E0C3985436FD}"/>
              </a:ext>
            </a:extLst>
          </p:cNvPr>
          <p:cNvPicPr>
            <a:picLocks noChangeAspect="1"/>
          </p:cNvPicPr>
          <p:nvPr/>
        </p:nvPicPr>
        <p:blipFill>
          <a:blip r:embed="rId15"/>
          <a:stretch>
            <a:fillRect/>
          </a:stretch>
        </p:blipFill>
        <p:spPr>
          <a:xfrm>
            <a:off x="4540618" y="3691058"/>
            <a:ext cx="3225064" cy="1609483"/>
          </a:xfrm>
          <a:prstGeom prst="rect">
            <a:avLst/>
          </a:prstGeom>
        </p:spPr>
      </p:pic>
    </p:spTree>
    <p:extLst>
      <p:ext uri="{BB962C8B-B14F-4D97-AF65-F5344CB8AC3E}">
        <p14:creationId xmlns:p14="http://schemas.microsoft.com/office/powerpoint/2010/main" val="10854909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8" fill="hold">
                                          <p:stCondLst>
                                            <p:cond delay="0"/>
                                          </p:stCondLst>
                                        </p:cTn>
                                        <p:tgtEl>
                                          <p:spTgt spid="30"/>
                                        </p:tgtEl>
                                        <p:attrNameLst>
                                          <p:attrName>r</p:attrName>
                                        </p:attrNameLst>
                                      </p:cBhvr>
                                    </p:animRot>
                                    <p:animRot by="-240000">
                                      <p:cBhvr>
                                        <p:cTn id="7" dur="155" fill="hold">
                                          <p:stCondLst>
                                            <p:cond delay="155"/>
                                          </p:stCondLst>
                                        </p:cTn>
                                        <p:tgtEl>
                                          <p:spTgt spid="30"/>
                                        </p:tgtEl>
                                        <p:attrNameLst>
                                          <p:attrName>r</p:attrName>
                                        </p:attrNameLst>
                                      </p:cBhvr>
                                    </p:animRot>
                                    <p:animRot by="240000">
                                      <p:cBhvr>
                                        <p:cTn id="8" dur="155" fill="hold">
                                          <p:stCondLst>
                                            <p:cond delay="310"/>
                                          </p:stCondLst>
                                        </p:cTn>
                                        <p:tgtEl>
                                          <p:spTgt spid="30"/>
                                        </p:tgtEl>
                                        <p:attrNameLst>
                                          <p:attrName>r</p:attrName>
                                        </p:attrNameLst>
                                      </p:cBhvr>
                                    </p:animRot>
                                    <p:animRot by="-240000">
                                      <p:cBhvr>
                                        <p:cTn id="9" dur="155" fill="hold">
                                          <p:stCondLst>
                                            <p:cond delay="465"/>
                                          </p:stCondLst>
                                        </p:cTn>
                                        <p:tgtEl>
                                          <p:spTgt spid="30"/>
                                        </p:tgtEl>
                                        <p:attrNameLst>
                                          <p:attrName>r</p:attrName>
                                        </p:attrNameLst>
                                      </p:cBhvr>
                                    </p:animRot>
                                    <p:animRot by="120000">
                                      <p:cBhvr>
                                        <p:cTn id="10" dur="155" fill="hold">
                                          <p:stCondLst>
                                            <p:cond delay="620"/>
                                          </p:stCondLst>
                                        </p:cTn>
                                        <p:tgtEl>
                                          <p:spTgt spid="30"/>
                                        </p:tgtEl>
                                        <p:attrNameLst>
                                          <p:attrName>r</p:attrName>
                                        </p:attrNameLst>
                                      </p:cBhvr>
                                    </p:animRot>
                                  </p:childTnLst>
                                </p:cTn>
                              </p:par>
                              <p:par>
                                <p:cTn id="11" presetID="32" presetClass="emph" presetSubtype="0" repeatCount="4000" fill="hold" nodeType="withEffect">
                                  <p:stCondLst>
                                    <p:cond delay="0"/>
                                  </p:stCondLst>
                                  <p:childTnLst>
                                    <p:animRot by="120000">
                                      <p:cBhvr>
                                        <p:cTn id="12" dur="75" fill="hold">
                                          <p:stCondLst>
                                            <p:cond delay="0"/>
                                          </p:stCondLst>
                                        </p:cTn>
                                        <p:tgtEl>
                                          <p:spTgt spid="33"/>
                                        </p:tgtEl>
                                        <p:attrNameLst>
                                          <p:attrName>r</p:attrName>
                                        </p:attrNameLst>
                                      </p:cBhvr>
                                    </p:animRot>
                                    <p:animRot by="-240000">
                                      <p:cBhvr>
                                        <p:cTn id="13" dur="150" fill="hold">
                                          <p:stCondLst>
                                            <p:cond delay="150"/>
                                          </p:stCondLst>
                                        </p:cTn>
                                        <p:tgtEl>
                                          <p:spTgt spid="33"/>
                                        </p:tgtEl>
                                        <p:attrNameLst>
                                          <p:attrName>r</p:attrName>
                                        </p:attrNameLst>
                                      </p:cBhvr>
                                    </p:animRot>
                                    <p:animRot by="240000">
                                      <p:cBhvr>
                                        <p:cTn id="14" dur="150" fill="hold">
                                          <p:stCondLst>
                                            <p:cond delay="300"/>
                                          </p:stCondLst>
                                        </p:cTn>
                                        <p:tgtEl>
                                          <p:spTgt spid="33"/>
                                        </p:tgtEl>
                                        <p:attrNameLst>
                                          <p:attrName>r</p:attrName>
                                        </p:attrNameLst>
                                      </p:cBhvr>
                                    </p:animRot>
                                    <p:animRot by="-240000">
                                      <p:cBhvr>
                                        <p:cTn id="15" dur="150" fill="hold">
                                          <p:stCondLst>
                                            <p:cond delay="450"/>
                                          </p:stCondLst>
                                        </p:cTn>
                                        <p:tgtEl>
                                          <p:spTgt spid="33"/>
                                        </p:tgtEl>
                                        <p:attrNameLst>
                                          <p:attrName>r</p:attrName>
                                        </p:attrNameLst>
                                      </p:cBhvr>
                                    </p:animRot>
                                    <p:animRot by="120000">
                                      <p:cBhvr>
                                        <p:cTn id="16" dur="150" fill="hold">
                                          <p:stCondLst>
                                            <p:cond delay="600"/>
                                          </p:stCondLst>
                                        </p:cTn>
                                        <p:tgtEl>
                                          <p:spTgt spid="3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128614" y="0"/>
            <a:ext cx="12512843" cy="6858001"/>
            <a:chOff x="-128614" y="0"/>
            <a:chExt cx="12512843" cy="6858001"/>
          </a:xfrm>
        </p:grpSpPr>
        <p:pic>
          <p:nvPicPr>
            <p:cNvPr id="21" name="Picture 20">
              <a:extLst>
                <a:ext uri="{FF2B5EF4-FFF2-40B4-BE49-F238E27FC236}">
                  <a16:creationId xmlns:a16="http://schemas.microsoft.com/office/drawing/2014/main" id="{89787B99-D1AD-481E-9F8B-8311FC9FBFAE}"/>
                </a:ext>
              </a:extLst>
            </p:cNvPr>
            <p:cNvPicPr>
              <a:picLocks noChangeAspect="1"/>
            </p:cNvPicPr>
            <p:nvPr/>
          </p:nvPicPr>
          <p:blipFill rotWithShape="1">
            <a:blip r:embed="rId3">
              <a:extLst>
                <a:ext uri="{28A0092B-C50C-407E-A947-70E740481C1C}">
                  <a14:useLocalDpi xmlns:a14="http://schemas.microsoft.com/office/drawing/2010/main" val="0"/>
                </a:ext>
              </a:extLst>
            </a:blip>
            <a:srcRect l="32833"/>
            <a:stretch/>
          </p:blipFill>
          <p:spPr>
            <a:xfrm>
              <a:off x="0" y="0"/>
              <a:ext cx="12192000" cy="6858001"/>
            </a:xfrm>
            <a:prstGeom prst="rect">
              <a:avLst/>
            </a:prstGeom>
          </p:spPr>
        </p:pic>
        <p:pic>
          <p:nvPicPr>
            <p:cNvPr id="22" name="Picture 21">
              <a:extLst>
                <a:ext uri="{FF2B5EF4-FFF2-40B4-BE49-F238E27FC236}">
                  <a16:creationId xmlns:a16="http://schemas.microsoft.com/office/drawing/2014/main" id="{89787B99-D1AD-481E-9F8B-8311FC9FBF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78889" l="39375" r="93125"/>
                      </a14:imgEffect>
                    </a14:imgLayer>
                  </a14:imgProps>
                </a:ext>
                <a:ext uri="{28A0092B-C50C-407E-A947-70E740481C1C}">
                  <a14:useLocalDpi xmlns:a14="http://schemas.microsoft.com/office/drawing/2010/main" val="0"/>
                </a:ext>
              </a:extLst>
            </a:blip>
            <a:srcRect l="38900" r="6070" b="44166"/>
            <a:stretch/>
          </p:blipFill>
          <p:spPr>
            <a:xfrm>
              <a:off x="-128614" y="1641749"/>
              <a:ext cx="12512843" cy="4796589"/>
            </a:xfrm>
            <a:prstGeom prst="rect">
              <a:avLst/>
            </a:prstGeom>
          </p:spPr>
        </p:pic>
      </p:grpSp>
      <p:grpSp>
        <p:nvGrpSpPr>
          <p:cNvPr id="13" name="Group 12"/>
          <p:cNvGrpSpPr/>
          <p:nvPr/>
        </p:nvGrpSpPr>
        <p:grpSpPr>
          <a:xfrm>
            <a:off x="483885" y="429857"/>
            <a:ext cx="543619" cy="614402"/>
            <a:chOff x="0" y="-15601"/>
            <a:chExt cx="252000" cy="300873"/>
          </a:xfrm>
        </p:grpSpPr>
        <p:sp>
          <p:nvSpPr>
            <p:cNvPr id="14" name="Oval 13"/>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44" name="Rectangle: Folded Corner 1">
            <a:extLst>
              <a:ext uri="{FF2B5EF4-FFF2-40B4-BE49-F238E27FC236}">
                <a16:creationId xmlns:a16="http://schemas.microsoft.com/office/drawing/2014/main" id="{87EE6279-D6A6-4525-BB9D-FE96343F90CC}"/>
              </a:ext>
            </a:extLst>
          </p:cNvPr>
          <p:cNvSpPr/>
          <p:nvPr/>
        </p:nvSpPr>
        <p:spPr>
          <a:xfrm>
            <a:off x="208791" y="1685926"/>
            <a:ext cx="11692363" cy="4962524"/>
          </a:xfrm>
          <a:prstGeom prst="foldedCorner">
            <a:avLst>
              <a:gd name="adj" fmla="val 1876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12" name="Picture 11">
            <a:extLst>
              <a:ext uri="{FF2B5EF4-FFF2-40B4-BE49-F238E27FC236}">
                <a16:creationId xmlns:a16="http://schemas.microsoft.com/office/drawing/2014/main" id="{5FF26D9E-EAFB-4F04-9A06-BA9BF704452D}"/>
              </a:ext>
            </a:extLst>
          </p:cNvPr>
          <p:cNvPicPr>
            <a:picLocks noChangeAspect="1"/>
          </p:cNvPicPr>
          <p:nvPr/>
        </p:nvPicPr>
        <p:blipFill>
          <a:blip r:embed="rId6"/>
          <a:stretch>
            <a:fillRect/>
          </a:stretch>
        </p:blipFill>
        <p:spPr>
          <a:xfrm>
            <a:off x="7183955" y="2533650"/>
            <a:ext cx="4598469" cy="2400300"/>
          </a:xfrm>
          <a:prstGeom prst="rect">
            <a:avLst/>
          </a:prstGeom>
        </p:spPr>
      </p:pic>
      <p:sp>
        <p:nvSpPr>
          <p:cNvPr id="15" name="TextBox 14">
            <a:extLst>
              <a:ext uri="{FF2B5EF4-FFF2-40B4-BE49-F238E27FC236}">
                <a16:creationId xmlns:a16="http://schemas.microsoft.com/office/drawing/2014/main" id="{71DAE7B6-06B2-4262-A1BB-8399F5C7077F}"/>
              </a:ext>
            </a:extLst>
          </p:cNvPr>
          <p:cNvSpPr txBox="1"/>
          <p:nvPr/>
        </p:nvSpPr>
        <p:spPr>
          <a:xfrm>
            <a:off x="761999" y="2905125"/>
            <a:ext cx="6315075" cy="2308324"/>
          </a:xfrm>
          <a:prstGeom prst="rect">
            <a:avLst/>
          </a:prstGeom>
          <a:noFill/>
        </p:spPr>
        <p:txBody>
          <a:bodyPr wrap="square" rtlCol="0">
            <a:spAutoFit/>
          </a:bodyPr>
          <a:lstStyle/>
          <a:p>
            <a:pPr lvl="0" algn="just"/>
            <a:r>
              <a:rPr lang="vi-VN" sz="2400" b="1" dirty="0">
                <a:solidFill>
                  <a:srgbClr val="002060"/>
                </a:solidFill>
                <a:latin typeface="Calibri"/>
              </a:rPr>
              <a:t>Theo đề bài ta có:</a:t>
            </a:r>
          </a:p>
          <a:p>
            <a:pPr lvl="0" algn="just"/>
            <a:r>
              <a:rPr lang="vi-VN" sz="2400" b="1" dirty="0">
                <a:solidFill>
                  <a:srgbClr val="FF0000"/>
                </a:solidFill>
                <a:latin typeface="Calibri"/>
              </a:rPr>
              <a:t>- Tờ giấy màu của Nam có chu vi bằng tờ giấy màu của Việt nhưng có diện tích bé hơn nên tờ giấy màu xanh dương là của Nam.</a:t>
            </a:r>
          </a:p>
          <a:p>
            <a:pPr lvl="0" algn="just"/>
            <a:r>
              <a:rPr lang="vi-VN" sz="2400" b="1" dirty="0">
                <a:solidFill>
                  <a:srgbClr val="FF0000"/>
                </a:solidFill>
                <a:latin typeface="Calibri"/>
              </a:rPr>
              <a:t>- Tờ giấy màu vàng là của Việt.</a:t>
            </a:r>
          </a:p>
          <a:p>
            <a:pPr lvl="0" algn="just"/>
            <a:r>
              <a:rPr lang="vi-VN" sz="2400" b="1" dirty="0">
                <a:solidFill>
                  <a:srgbClr val="FF0000"/>
                </a:solidFill>
                <a:latin typeface="Calibri"/>
              </a:rPr>
              <a:t>- Tờ giấy màu xanh lá là của Mai.</a:t>
            </a:r>
          </a:p>
        </p:txBody>
      </p:sp>
    </p:spTree>
    <p:extLst>
      <p:ext uri="{BB962C8B-B14F-4D97-AF65-F5344CB8AC3E}">
        <p14:creationId xmlns:p14="http://schemas.microsoft.com/office/powerpoint/2010/main" val="28409673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down)">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3"/>
          <a:stretch>
            <a:fillRect/>
          </a:stretch>
        </p:blipFill>
        <p:spPr>
          <a:xfrm>
            <a:off x="0" y="0"/>
            <a:ext cx="12192000" cy="6858000"/>
          </a:xfrm>
          <a:prstGeom prst="rect">
            <a:avLst/>
          </a:prstGeom>
        </p:spPr>
      </p:pic>
      <p:sp>
        <p:nvSpPr>
          <p:cNvPr id="4" name="Rounded Rectangle 3"/>
          <p:cNvSpPr/>
          <p:nvPr/>
        </p:nvSpPr>
        <p:spPr>
          <a:xfrm>
            <a:off x="237365" y="145924"/>
            <a:ext cx="11164059" cy="854201"/>
          </a:xfrm>
          <a:prstGeom prst="roundRect">
            <a:avLst>
              <a:gd name="adj" fmla="val 50000"/>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 Box 10"/>
          <p:cNvSpPr txBox="1">
            <a:spLocks noChangeArrowheads="1"/>
          </p:cNvSpPr>
          <p:nvPr/>
        </p:nvSpPr>
        <p:spPr bwMode="auto">
          <a:xfrm>
            <a:off x="628650" y="222962"/>
            <a:ext cx="103727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spcBef>
                <a:spcPct val="50000"/>
              </a:spcBef>
              <a:defRPr/>
            </a:pPr>
            <a:r>
              <a:rPr lang="en-US" altLang="en-US" sz="3400" b="1" dirty="0" err="1">
                <a:solidFill>
                  <a:srgbClr val="FF0000"/>
                </a:solidFill>
                <a:latin typeface="Calibri"/>
                <a:cs typeface="Baloo 2" pitchFamily="2" charset="0"/>
              </a:rPr>
              <a:t>Thực</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hành</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để</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học</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sinh</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đo</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và</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tính</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diện</a:t>
            </a:r>
            <a:r>
              <a:rPr lang="en-US" altLang="en-US" sz="3400" b="1" dirty="0">
                <a:solidFill>
                  <a:srgbClr val="FF0000"/>
                </a:solidFill>
                <a:latin typeface="Calibri"/>
                <a:cs typeface="Baloo 2" pitchFamily="2" charset="0"/>
              </a:rPr>
              <a:t> </a:t>
            </a:r>
            <a:r>
              <a:rPr lang="en-US" altLang="en-US" sz="3400" b="1" dirty="0" err="1">
                <a:solidFill>
                  <a:srgbClr val="FF0000"/>
                </a:solidFill>
                <a:latin typeface="Calibri"/>
                <a:cs typeface="Baloo 2" pitchFamily="2" charset="0"/>
              </a:rPr>
              <a:t>tích</a:t>
            </a:r>
            <a:r>
              <a:rPr lang="en-US" altLang="en-US" sz="3400" b="1" dirty="0">
                <a:solidFill>
                  <a:srgbClr val="FF0000"/>
                </a:solidFill>
                <a:latin typeface="Calibri"/>
                <a:cs typeface="Baloo 2" pitchFamily="2" charset="0"/>
              </a:rPr>
              <a:t>. </a:t>
            </a:r>
            <a:endParaRPr kumimoji="0" lang="vi-VN" alt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Baloo 2" pitchFamily="2" charset="0"/>
            </a:endParaRPr>
          </a:p>
        </p:txBody>
      </p:sp>
      <p:sp>
        <p:nvSpPr>
          <p:cNvPr id="67" name="Rectangle: Folded Corner 1">
            <a:extLst>
              <a:ext uri="{FF2B5EF4-FFF2-40B4-BE49-F238E27FC236}">
                <a16:creationId xmlns:a16="http://schemas.microsoft.com/office/drawing/2014/main" id="{87EE6279-D6A6-4525-BB9D-FE96343F90CC}"/>
              </a:ext>
            </a:extLst>
          </p:cNvPr>
          <p:cNvSpPr/>
          <p:nvPr/>
        </p:nvSpPr>
        <p:spPr>
          <a:xfrm>
            <a:off x="152307" y="1381125"/>
            <a:ext cx="11905014" cy="5242959"/>
          </a:xfrm>
          <a:prstGeom prst="foldedCorner">
            <a:avLst>
              <a:gd name="adj" fmla="val 9084"/>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2" name="Group 1"/>
          <p:cNvGrpSpPr/>
          <p:nvPr/>
        </p:nvGrpSpPr>
        <p:grpSpPr>
          <a:xfrm flipH="1">
            <a:off x="251217" y="144381"/>
            <a:ext cx="7968857" cy="5742069"/>
            <a:chOff x="158831" y="2469372"/>
            <a:chExt cx="5190735" cy="5190737"/>
          </a:xfrm>
        </p:grpSpPr>
        <p:pic>
          <p:nvPicPr>
            <p:cNvPr id="2056" name="Picture 8" descr="Yellow Box PNG Images | Vector and PSD Files | Free Download on Pngtre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4444" r="96944">
                          <a14:foregroundMark x1="9722" y1="30278" x2="9722" y2="30278"/>
                        </a14:backgroundRemoval>
                      </a14:imgEffect>
                    </a14:imgLayer>
                  </a14:imgProps>
                </a:ext>
                <a:ext uri="{28A0092B-C50C-407E-A947-70E740481C1C}">
                  <a14:useLocalDpi xmlns:a14="http://schemas.microsoft.com/office/drawing/2010/main" val="0"/>
                </a:ext>
              </a:extLst>
            </a:blip>
            <a:srcRect/>
            <a:stretch>
              <a:fillRect/>
            </a:stretch>
          </p:blipFill>
          <p:spPr bwMode="auto">
            <a:xfrm rot="10993344">
              <a:off x="158831" y="2469372"/>
              <a:ext cx="5190735" cy="5190737"/>
            </a:xfrm>
            <a:prstGeom prst="rect">
              <a:avLst/>
            </a:prstGeom>
            <a:noFill/>
            <a:extLst>
              <a:ext uri="{909E8E84-426E-40DD-AFC4-6F175D3DCCD1}">
                <a14:hiddenFill xmlns:a14="http://schemas.microsoft.com/office/drawing/2010/main">
                  <a:solidFill>
                    <a:srgbClr val="FFFFFF"/>
                  </a:solidFill>
                </a14:hiddenFill>
              </a:ext>
            </a:extLst>
          </p:spPr>
        </p:pic>
        <p:sp>
          <p:nvSpPr>
            <p:cNvPr id="24" name="Subtitle 39"/>
            <p:cNvSpPr/>
            <p:nvPr/>
          </p:nvSpPr>
          <p:spPr>
            <a:xfrm rot="186346">
              <a:off x="949175" y="4087799"/>
              <a:ext cx="3611547" cy="10350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Quicksand Medium"/>
                <a:buAutoNum type="arabicPeriod"/>
                <a:defRPr sz="1250" b="0" i="0" u="none" strike="noStrike" cap="none">
                  <a:solidFill>
                    <a:schemeClr val="dk1"/>
                  </a:solidFill>
                  <a:latin typeface="Quicksand Medium"/>
                  <a:ea typeface="Quicksand Medium"/>
                  <a:cs typeface="Quicksand Medium"/>
                  <a:sym typeface="Quicksand Medium"/>
                </a:defRPr>
              </a:lvl1pPr>
              <a:lvl2pPr marL="914400" marR="0" lvl="1"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2pPr>
              <a:lvl3pPr marL="1371600" marR="0" lvl="2"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3pPr>
              <a:lvl4pPr marL="1828800" marR="0" lvl="3" indent="-304800" algn="l" rtl="0">
                <a:lnSpc>
                  <a:spcPct val="115000"/>
                </a:lnSpc>
                <a:spcBef>
                  <a:spcPts val="0"/>
                </a:spcBef>
                <a:spcAft>
                  <a:spcPts val="0"/>
                </a:spcAft>
                <a:buClr>
                  <a:schemeClr val="dk1"/>
                </a:buClr>
                <a:buSzPts val="1200"/>
                <a:buFont typeface="Roboto Condensed Light"/>
                <a:buAutoNum type="arabicPeriod"/>
                <a:defRPr sz="1400" b="0" i="0" u="none" strike="noStrike" cap="none">
                  <a:solidFill>
                    <a:schemeClr val="dk1"/>
                  </a:solidFill>
                  <a:latin typeface="Quicksand Medium"/>
                  <a:ea typeface="Quicksand Medium"/>
                  <a:cs typeface="Quicksand Medium"/>
                  <a:sym typeface="Quicksand Medium"/>
                </a:defRPr>
              </a:lvl4pPr>
              <a:lvl5pPr marL="2286000" marR="0" lvl="4"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5pPr>
              <a:lvl6pPr marL="2743200" marR="0" lvl="5"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6pPr>
              <a:lvl7pPr marL="3200400" marR="0" lvl="6" indent="-304800" algn="l" rtl="0">
                <a:lnSpc>
                  <a:spcPct val="115000"/>
                </a:lnSpc>
                <a:spcBef>
                  <a:spcPts val="0"/>
                </a:spcBef>
                <a:spcAft>
                  <a:spcPts val="0"/>
                </a:spcAft>
                <a:buClr>
                  <a:schemeClr val="dk1"/>
                </a:buClr>
                <a:buSzPts val="1200"/>
                <a:buFont typeface="Roboto Condensed Light"/>
                <a:buAutoNum type="arabicPeriod"/>
                <a:defRPr sz="1400" b="0" i="0" u="none" strike="noStrike" cap="none">
                  <a:solidFill>
                    <a:schemeClr val="dk1"/>
                  </a:solidFill>
                  <a:latin typeface="Quicksand Medium"/>
                  <a:ea typeface="Quicksand Medium"/>
                  <a:cs typeface="Quicksand Medium"/>
                  <a:sym typeface="Quicksand Medium"/>
                </a:defRPr>
              </a:lvl7pPr>
              <a:lvl8pPr marL="3657600" marR="0" lvl="7"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8pPr>
              <a:lvl9pPr marL="4114800" marR="0" lvl="8"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9pPr>
            </a:lstStyle>
            <a:p>
              <a:pPr marR="0" indent="-457200" algn="just">
                <a:lnSpc>
                  <a:spcPct val="120000"/>
                </a:lnSpc>
                <a:spcBef>
                  <a:spcPts val="0"/>
                </a:spcBef>
                <a:spcAft>
                  <a:spcPts val="0"/>
                </a:spcAft>
                <a:buFont typeface="Arial" panose="020B0604020202020204" pitchFamily="34" charset="0"/>
                <a:buChar char="•"/>
              </a:pPr>
              <a:r>
                <a:rPr lang="nl-NL" sz="3200" b="1" dirty="0">
                  <a:effectLst/>
                  <a:latin typeface="+mj-lt"/>
                  <a:ea typeface="Times New Roman" panose="02020603050405020304" pitchFamily="18" charset="0"/>
                </a:rPr>
                <a:t>Vật liệu: bảng đen, bàn giáo viên, bàn học sinh</a:t>
              </a:r>
              <a:endParaRPr lang="en-US" sz="3200" b="1" dirty="0">
                <a:effectLst/>
                <a:latin typeface="+mj-lt"/>
                <a:ea typeface="Times New Roman" panose="02020603050405020304" pitchFamily="18" charset="0"/>
              </a:endParaRPr>
            </a:p>
            <a:p>
              <a:pPr marR="0" indent="-457200" algn="just">
                <a:lnSpc>
                  <a:spcPct val="120000"/>
                </a:lnSpc>
                <a:spcBef>
                  <a:spcPts val="0"/>
                </a:spcBef>
                <a:spcAft>
                  <a:spcPts val="0"/>
                </a:spcAft>
                <a:buFont typeface="Arial" panose="020B0604020202020204" pitchFamily="34" charset="0"/>
                <a:buChar char="•"/>
              </a:pPr>
              <a:r>
                <a:rPr lang="nl-NL" sz="3200" b="1" dirty="0">
                  <a:effectLst/>
                  <a:latin typeface="+mj-lt"/>
                  <a:ea typeface="Times New Roman" panose="02020603050405020304" pitchFamily="18" charset="0"/>
                </a:rPr>
                <a:t>1 số thước kẻ có vạch cm</a:t>
              </a:r>
              <a:endParaRPr lang="en-US" sz="3200" b="1" dirty="0">
                <a:effectLst/>
                <a:latin typeface="+mj-lt"/>
                <a:ea typeface="Times New Roman" panose="02020603050405020304" pitchFamily="18" charset="0"/>
              </a:endParaRPr>
            </a:p>
          </p:txBody>
        </p:sp>
      </p:grpSp>
      <p:grpSp>
        <p:nvGrpSpPr>
          <p:cNvPr id="26" name="Group 25">
            <a:extLst>
              <a:ext uri="{FF2B5EF4-FFF2-40B4-BE49-F238E27FC236}">
                <a16:creationId xmlns:a16="http://schemas.microsoft.com/office/drawing/2014/main" id="{89B39FA2-087E-4BDD-BD08-76A2A04EE0F4}"/>
              </a:ext>
            </a:extLst>
          </p:cNvPr>
          <p:cNvGrpSpPr/>
          <p:nvPr/>
        </p:nvGrpSpPr>
        <p:grpSpPr>
          <a:xfrm>
            <a:off x="5267325" y="3683554"/>
            <a:ext cx="6743699" cy="2694306"/>
            <a:chOff x="4381104" y="1953385"/>
            <a:chExt cx="6456676" cy="2250099"/>
          </a:xfrm>
        </p:grpSpPr>
        <p:pic>
          <p:nvPicPr>
            <p:cNvPr id="27" name="图片 2" descr="2">
              <a:extLst>
                <a:ext uri="{FF2B5EF4-FFF2-40B4-BE49-F238E27FC236}">
                  <a16:creationId xmlns:a16="http://schemas.microsoft.com/office/drawing/2014/main" id="{C75B192E-534D-4B81-86DC-1099A4CA2B01}"/>
                </a:ext>
              </a:extLst>
            </p:cNvPr>
            <p:cNvPicPr>
              <a:picLocks noChangeAspect="1"/>
            </p:cNvPicPr>
            <p:nvPr/>
          </p:nvPicPr>
          <p:blipFill>
            <a:blip r:embed="rId6"/>
            <a:stretch>
              <a:fillRect/>
            </a:stretch>
          </p:blipFill>
          <p:spPr>
            <a:xfrm>
              <a:off x="6680829" y="1953385"/>
              <a:ext cx="2104196" cy="1783957"/>
            </a:xfrm>
            <a:prstGeom prst="rect">
              <a:avLst/>
            </a:prstGeom>
          </p:spPr>
        </p:pic>
        <p:sp>
          <p:nvSpPr>
            <p:cNvPr id="28" name="Rounded Rectangle 48">
              <a:extLst>
                <a:ext uri="{FF2B5EF4-FFF2-40B4-BE49-F238E27FC236}">
                  <a16:creationId xmlns:a16="http://schemas.microsoft.com/office/drawing/2014/main" id="{1BD8EE0E-5F55-4BB0-9A60-784AA0C42D47}"/>
                </a:ext>
              </a:extLst>
            </p:cNvPr>
            <p:cNvSpPr/>
            <p:nvPr/>
          </p:nvSpPr>
          <p:spPr>
            <a:xfrm>
              <a:off x="4381104" y="3344384"/>
              <a:ext cx="6456676" cy="859100"/>
            </a:xfrm>
            <a:prstGeom prst="roundRect">
              <a:avLst/>
            </a:prstGeom>
            <a:solidFill>
              <a:srgbClr val="FFFF00"/>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algn="ctr">
                <a:lnSpc>
                  <a:spcPct val="120000"/>
                </a:lnSpc>
                <a:spcBef>
                  <a:spcPts val="0"/>
                </a:spcBef>
                <a:spcAft>
                  <a:spcPts val="0"/>
                </a:spcAft>
              </a:pPr>
              <a:r>
                <a:rPr lang="nl-NL" sz="2800" b="1" dirty="0">
                  <a:latin typeface="+mj-lt"/>
                  <a:ea typeface="Times New Roman" panose="02020603050405020304" pitchFamily="18" charset="0"/>
                </a:rPr>
                <a:t>C</a:t>
              </a:r>
              <a:r>
                <a:rPr lang="nl-NL" sz="2800" b="1" dirty="0">
                  <a:effectLst/>
                  <a:latin typeface="+mj-lt"/>
                  <a:ea typeface="Times New Roman" panose="02020603050405020304" pitchFamily="18" charset="0"/>
                </a:rPr>
                <a:t>ác tổ để thực hành đo, tính diện tích của bảng đen, bàn giáo viên và bàn học sinh.</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20632383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clrChange>
              <a:clrFrom>
                <a:srgbClr val="7F8526"/>
              </a:clrFrom>
              <a:clrTo>
                <a:srgbClr val="7F8526">
                  <a:alpha val="0"/>
                </a:srgbClr>
              </a:clrTo>
            </a:clrChange>
            <a:extLst>
              <a:ext uri="{BEBA8EAE-BF5A-486C-A8C5-ECC9F3942E4B}">
                <a14:imgProps xmlns:a14="http://schemas.microsoft.com/office/drawing/2010/main">
                  <a14:imgLayer r:embed="rId6">
                    <a14:imgEffect>
                      <a14:backgroundRemoval t="0" b="98472" l="599" r="94611">
                        <a14:foregroundMark x1="23802" y1="86587" x2="23653" y2="83362"/>
                        <a14:foregroundMark x1="37725" y1="85739" x2="39371" y2="85229"/>
                        <a14:foregroundMark x1="50299" y1="93039" x2="53443" y2="92360"/>
                        <a14:foregroundMark x1="53892" y1="88455" x2="57485" y2="75552"/>
                        <a14:foregroundMark x1="62425" y1="77250" x2="63772" y2="82513"/>
                        <a14:foregroundMark x1="2695" y1="7131" x2="2695" y2="4075"/>
                        <a14:backgroundMark x1="7186" y1="17997" x2="13024" y2="21222"/>
                        <a14:backgroundMark x1="13174" y1="13582" x2="17814" y2="28183"/>
                        <a14:backgroundMark x1="1796" y1="11205" x2="7635" y2="7640"/>
                        <a14:backgroundMark x1="13174" y1="849" x2="19760" y2="6961"/>
                        <a14:backgroundMark x1="2246" y1="1868" x2="5988" y2="509"/>
                        <a14:backgroundMark x1="6287" y1="4584" x2="13922" y2="9168"/>
                        <a14:backgroundMark x1="23653" y1="6282" x2="33084" y2="6282"/>
                        <a14:backgroundMark x1="41916" y1="12903" x2="46257" y2="20204"/>
                        <a14:backgroundMark x1="46557" y1="21053" x2="62126" y2="19355"/>
                        <a14:backgroundMark x1="40569" y1="12733" x2="42964" y2="14941"/>
                        <a14:backgroundMark x1="43862" y1="60951" x2="43862" y2="61800"/>
                      </a14:backgroundRemoval>
                    </a14:imgEffect>
                  </a14:imgLayer>
                </a14:imgProps>
              </a:ext>
            </a:extLst>
          </a:blip>
          <a:stretch>
            <a:fillRect/>
          </a:stretch>
        </p:blipFill>
        <p:spPr>
          <a:xfrm>
            <a:off x="3332103" y="3420314"/>
            <a:ext cx="3269054" cy="2882445"/>
          </a:xfrm>
          <a:prstGeom prst="rect">
            <a:avLst/>
          </a:prstGeom>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10000" r="90000">
                        <a14:foregroundMark x1="73721" y1="72707" x2="76047" y2="72036"/>
                        <a14:foregroundMark x1="76512" y1="65101" x2="79767" y2="64653"/>
                        <a14:foregroundMark x1="66512" y1="58613" x2="74651" y2="64430"/>
                        <a14:foregroundMark x1="35814" y1="95302" x2="33953" y2="90157"/>
                        <a14:foregroundMark x1="55814" y1="95078" x2="59070" y2="91946"/>
                        <a14:foregroundMark x1="62093" y1="21477" x2="62326" y2="18345"/>
                        <a14:foregroundMark x1="62791" y1="17897" x2="65349" y2="13870"/>
                        <a14:foregroundMark x1="66279" y1="13423" x2="71163" y2="8949"/>
                        <a14:foregroundMark x1="62558" y1="8725" x2="67209" y2="5593"/>
                        <a14:foregroundMark x1="70465" y1="5145" x2="72326" y2="6040"/>
                        <a14:foregroundMark x1="59535" y1="22148" x2="59535" y2="19016"/>
                        <a14:foregroundMark x1="59535" y1="18568" x2="59767" y2="15213"/>
                        <a14:backgroundMark x1="37209" y1="40045" x2="45581" y2="36689"/>
                        <a14:backgroundMark x1="63488" y1="13647" x2="65814" y2="10067"/>
                        <a14:backgroundMark x1="68837" y1="19911" x2="76047" y2="11186"/>
                        <a14:backgroundMark x1="74419" y1="20358" x2="83953" y2="27517"/>
                        <a14:backgroundMark x1="77209" y1="17002" x2="85116" y2="17002"/>
                        <a14:backgroundMark x1="10930" y1="56823" x2="29070" y2="43177"/>
                        <a14:backgroundMark x1="13721" y1="91946" x2="22326" y2="96421"/>
                        <a14:backgroundMark x1="33256" y1="89262" x2="38837" y2="84787"/>
                        <a14:backgroundMark x1="29070" y1="91946" x2="31395" y2="97987"/>
                        <a14:backgroundMark x1="41628" y1="96868" x2="48605" y2="87025"/>
                        <a14:backgroundMark x1="49302" y1="96421" x2="60000" y2="97763"/>
                        <a14:backgroundMark x1="57209" y1="81655" x2="66512" y2="90157"/>
                        <a14:backgroundMark x1="78605" y1="11409" x2="79767" y2="17002"/>
                        <a14:backgroundMark x1="73721" y1="2461" x2="79070" y2="5817"/>
                        <a14:backgroundMark x1="61628" y1="14318" x2="61628" y2="17226"/>
                        <a14:backgroundMark x1="61163" y1="17897" x2="61395" y2="20805"/>
                      </a14:backgroundRemoval>
                    </a14:imgEffect>
                  </a14:imgLayer>
                </a14:imgProps>
              </a:ext>
            </a:extLst>
          </a:blip>
          <a:stretch>
            <a:fillRect/>
          </a:stretch>
        </p:blipFill>
        <p:spPr>
          <a:xfrm>
            <a:off x="822408" y="3933905"/>
            <a:ext cx="2018641" cy="2098448"/>
          </a:xfrm>
          <a:prstGeom prst="rect">
            <a:avLst/>
          </a:prstGeom>
        </p:spPr>
      </p:pic>
      <p:pic>
        <p:nvPicPr>
          <p:cNvPr id="3" name="Picture 2"/>
          <p:cNvPicPr>
            <a:picLocks noChangeAspect="1"/>
          </p:cNvPicPr>
          <p:nvPr/>
        </p:nvPicPr>
        <p:blipFill>
          <a:blip r:embed="rId9">
            <a:extLst>
              <a:ext uri="{BEBA8EAE-BF5A-486C-A8C5-ECC9F3942E4B}">
                <a14:imgProps xmlns:a14="http://schemas.microsoft.com/office/drawing/2010/main">
                  <a14:imgLayer r:embed="rId10">
                    <a14:imgEffect>
                      <a14:backgroundRemoval t="0" b="100000" l="0" r="97331">
                        <a14:foregroundMark x1="56515" y1="90084" x2="58085" y2="84370"/>
                        <a14:backgroundMark x1="28414" y1="54286" x2="31083" y2="54790"/>
                        <a14:backgroundMark x1="34851" y1="52437" x2="40659" y2="49244"/>
                        <a14:backgroundMark x1="3768" y1="11092" x2="10675" y2="8403"/>
                        <a14:backgroundMark x1="21664" y1="3697" x2="27002" y2="10420"/>
                        <a14:backgroundMark x1="45369" y1="16134" x2="49608" y2="22689"/>
                        <a14:backgroundMark x1="69702" y1="26555" x2="78022" y2="29916"/>
                        <a14:backgroundMark x1="40188" y1="10924" x2="46154" y2="14958"/>
                        <a14:backgroundMark x1="4867" y1="5210" x2="6279" y2="672"/>
                        <a14:backgroundMark x1="7692" y1="4706" x2="10047" y2="3697"/>
                      </a14:backgroundRemoval>
                    </a14:imgEffect>
                  </a14:imgLayer>
                </a14:imgProps>
              </a:ext>
            </a:extLst>
          </a:blip>
          <a:stretch>
            <a:fillRect/>
          </a:stretch>
        </p:blipFill>
        <p:spPr>
          <a:xfrm>
            <a:off x="8223907" y="3278282"/>
            <a:ext cx="3068348" cy="2866039"/>
          </a:xfrm>
          <a:prstGeom prst="rect">
            <a:avLst/>
          </a:prstGeom>
        </p:spPr>
      </p:pic>
      <p:pic>
        <p:nvPicPr>
          <p:cNvPr id="7"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48578" y="1139157"/>
            <a:ext cx="487363" cy="487363"/>
          </a:xfrm>
          <a:prstGeom prst="rect">
            <a:avLst/>
          </a:prstGeom>
        </p:spPr>
      </p:pic>
      <p:grpSp>
        <p:nvGrpSpPr>
          <p:cNvPr id="8" name="Group 7">
            <a:extLst>
              <a:ext uri="{FF2B5EF4-FFF2-40B4-BE49-F238E27FC236}">
                <a16:creationId xmlns:a16="http://schemas.microsoft.com/office/drawing/2014/main" id="{95A6443C-F5CB-42D3-BD79-16BA421FD553}"/>
              </a:ext>
            </a:extLst>
          </p:cNvPr>
          <p:cNvGrpSpPr/>
          <p:nvPr/>
        </p:nvGrpSpPr>
        <p:grpSpPr>
          <a:xfrm>
            <a:off x="1861241" y="-361531"/>
            <a:ext cx="7926148" cy="4393976"/>
            <a:chOff x="1861241" y="-361531"/>
            <a:chExt cx="7926148" cy="4393976"/>
          </a:xfrm>
        </p:grpSpPr>
        <p:pic>
          <p:nvPicPr>
            <p:cNvPr id="9" name="Picture 2" descr="Hộp Thoại Hình ảnh | Định dạng hình ảnh PNG 400225035| vn.lovepik.com">
              <a:extLst>
                <a:ext uri="{FF2B5EF4-FFF2-40B4-BE49-F238E27FC236}">
                  <a16:creationId xmlns:a16="http://schemas.microsoft.com/office/drawing/2014/main" id="{550A9E7D-ACF2-4F4E-A0A2-D4740753887E}"/>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738" b="89888" l="6163" r="97326"/>
                      </a14:imgEffect>
                    </a14:imgLayer>
                  </a14:imgProps>
                </a:ext>
                <a:ext uri="{28A0092B-C50C-407E-A947-70E740481C1C}">
                  <a14:useLocalDpi xmlns:a14="http://schemas.microsoft.com/office/drawing/2010/main" val="0"/>
                </a:ext>
              </a:extLst>
            </a:blip>
            <a:srcRect/>
            <a:stretch>
              <a:fillRect/>
            </a:stretch>
          </p:blipFill>
          <p:spPr bwMode="auto">
            <a:xfrm rot="21434921">
              <a:off x="1861241" y="-361531"/>
              <a:ext cx="7926148" cy="43939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a:extLst>
                <a:ext uri="{FF2B5EF4-FFF2-40B4-BE49-F238E27FC236}">
                  <a16:creationId xmlns:a16="http://schemas.microsoft.com/office/drawing/2014/main" id="{63D8A89E-FA9B-42FA-9B95-73F54208A80D}"/>
                </a:ext>
              </a:extLst>
            </p:cNvPr>
            <p:cNvSpPr txBox="1">
              <a:spLocks noChangeArrowheads="1"/>
            </p:cNvSpPr>
            <p:nvPr/>
          </p:nvSpPr>
          <p:spPr bwMode="auto">
            <a:xfrm>
              <a:off x="3096555" y="1184292"/>
              <a:ext cx="6083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Cảm</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ơn</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các</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bạn</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đã</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giúp</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mẹ</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con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mình</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đoàn</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tụ</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 </a:t>
              </a:r>
              <a:r>
                <a:rPr kumimoji="0" lang="en-US" altLang="en-US" sz="3600" b="1" i="0" u="none" strike="noStrike" kern="1200" cap="none" spc="0" normalizeH="0" baseline="0" noProof="0" dirty="0" err="1">
                  <a:ln>
                    <a:noFill/>
                  </a:ln>
                  <a:solidFill>
                    <a:srgbClr val="00B0F0"/>
                  </a:solidFill>
                  <a:effectLst/>
                  <a:uLnTx/>
                  <a:uFillTx/>
                  <a:latin typeface="Calibri"/>
                  <a:ea typeface="+mn-ea"/>
                  <a:cs typeface="Baloo 2" pitchFamily="2" charset="0"/>
                </a:rPr>
                <a:t>nhé</a:t>
              </a:r>
              <a:r>
                <a:rPr kumimoji="0" lang="en-US" altLang="en-US" sz="3600" b="1" i="0" u="none" strike="noStrike" kern="1200" cap="none" spc="0" normalizeH="0" baseline="0" noProof="0" dirty="0">
                  <a:ln>
                    <a:noFill/>
                  </a:ln>
                  <a:solidFill>
                    <a:srgbClr val="00B0F0"/>
                  </a:solidFill>
                  <a:effectLst/>
                  <a:uLnTx/>
                  <a:uFillTx/>
                  <a:latin typeface="Calibri"/>
                  <a:ea typeface="+mn-ea"/>
                  <a:cs typeface="Baloo 2" pitchFamily="2" charset="0"/>
                </a:rPr>
                <a:t>!</a:t>
              </a:r>
            </a:p>
          </p:txBody>
        </p:sp>
      </p:grpSp>
    </p:spTree>
    <p:extLst>
      <p:ext uri="{BB962C8B-B14F-4D97-AF65-F5344CB8AC3E}">
        <p14:creationId xmlns:p14="http://schemas.microsoft.com/office/powerpoint/2010/main" val="17824690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8" fill="hold">
                                          <p:stCondLst>
                                            <p:cond delay="0"/>
                                          </p:stCondLst>
                                        </p:cTn>
                                        <p:tgtEl>
                                          <p:spTgt spid="2"/>
                                        </p:tgtEl>
                                        <p:attrNameLst>
                                          <p:attrName>r</p:attrName>
                                        </p:attrNameLst>
                                      </p:cBhvr>
                                    </p:animRot>
                                    <p:animRot by="-240000">
                                      <p:cBhvr>
                                        <p:cTn id="7" dur="155" fill="hold">
                                          <p:stCondLst>
                                            <p:cond delay="155"/>
                                          </p:stCondLst>
                                        </p:cTn>
                                        <p:tgtEl>
                                          <p:spTgt spid="2"/>
                                        </p:tgtEl>
                                        <p:attrNameLst>
                                          <p:attrName>r</p:attrName>
                                        </p:attrNameLst>
                                      </p:cBhvr>
                                    </p:animRot>
                                    <p:animRot by="240000">
                                      <p:cBhvr>
                                        <p:cTn id="8" dur="155" fill="hold">
                                          <p:stCondLst>
                                            <p:cond delay="310"/>
                                          </p:stCondLst>
                                        </p:cTn>
                                        <p:tgtEl>
                                          <p:spTgt spid="2"/>
                                        </p:tgtEl>
                                        <p:attrNameLst>
                                          <p:attrName>r</p:attrName>
                                        </p:attrNameLst>
                                      </p:cBhvr>
                                    </p:animRot>
                                    <p:animRot by="-240000">
                                      <p:cBhvr>
                                        <p:cTn id="9" dur="155" fill="hold">
                                          <p:stCondLst>
                                            <p:cond delay="465"/>
                                          </p:stCondLst>
                                        </p:cTn>
                                        <p:tgtEl>
                                          <p:spTgt spid="2"/>
                                        </p:tgtEl>
                                        <p:attrNameLst>
                                          <p:attrName>r</p:attrName>
                                        </p:attrNameLst>
                                      </p:cBhvr>
                                    </p:animRot>
                                    <p:animRot by="120000">
                                      <p:cBhvr>
                                        <p:cTn id="10" dur="155" fill="hold">
                                          <p:stCondLst>
                                            <p:cond delay="620"/>
                                          </p:stCondLst>
                                        </p:cTn>
                                        <p:tgtEl>
                                          <p:spTgt spid="2"/>
                                        </p:tgtEl>
                                        <p:attrNameLst>
                                          <p:attrName>r</p:attrName>
                                        </p:attrNameLst>
                                      </p:cBhvr>
                                    </p:animRot>
                                  </p:childTnLst>
                                </p:cTn>
                              </p:par>
                              <p:par>
                                <p:cTn id="11" presetID="42" presetClass="path" presetSubtype="0" accel="50000" decel="50000" fill="hold" nodeType="withEffect">
                                  <p:stCondLst>
                                    <p:cond delay="0"/>
                                  </p:stCondLst>
                                  <p:childTnLst>
                                    <p:animMotion origin="layout" path="M -4.16667E-7 -3.7037E-7 L 0.25378 -0.03009 " pathEditMode="relative" rAng="0" ptsTypes="AA">
                                      <p:cBhvr>
                                        <p:cTn id="12" dur="3100" fill="hold"/>
                                        <p:tgtEl>
                                          <p:spTgt spid="2"/>
                                        </p:tgtEl>
                                        <p:attrNameLst>
                                          <p:attrName>ppt_x</p:attrName>
                                          <p:attrName>ppt_y</p:attrName>
                                        </p:attrNameLst>
                                      </p:cBhvr>
                                      <p:rCtr x="12682" y="-1505"/>
                                    </p:animMotion>
                                  </p:childTnLst>
                                </p:cTn>
                              </p:par>
                              <p:par>
                                <p:cTn id="13" presetID="32" presetClass="emph" presetSubtype="0" repeatCount="4000" fill="hold" nodeType="withEffect">
                                  <p:stCondLst>
                                    <p:cond delay="0"/>
                                  </p:stCondLst>
                                  <p:childTnLst>
                                    <p:animRot by="120000">
                                      <p:cBhvr>
                                        <p:cTn id="14" dur="75" fill="hold">
                                          <p:stCondLst>
                                            <p:cond delay="0"/>
                                          </p:stCondLst>
                                        </p:cTn>
                                        <p:tgtEl>
                                          <p:spTgt spid="3"/>
                                        </p:tgtEl>
                                        <p:attrNameLst>
                                          <p:attrName>r</p:attrName>
                                        </p:attrNameLst>
                                      </p:cBhvr>
                                    </p:animRot>
                                    <p:animRot by="-240000">
                                      <p:cBhvr>
                                        <p:cTn id="15" dur="150" fill="hold">
                                          <p:stCondLst>
                                            <p:cond delay="150"/>
                                          </p:stCondLst>
                                        </p:cTn>
                                        <p:tgtEl>
                                          <p:spTgt spid="3"/>
                                        </p:tgtEl>
                                        <p:attrNameLst>
                                          <p:attrName>r</p:attrName>
                                        </p:attrNameLst>
                                      </p:cBhvr>
                                    </p:animRot>
                                    <p:animRot by="240000">
                                      <p:cBhvr>
                                        <p:cTn id="16" dur="150" fill="hold">
                                          <p:stCondLst>
                                            <p:cond delay="300"/>
                                          </p:stCondLst>
                                        </p:cTn>
                                        <p:tgtEl>
                                          <p:spTgt spid="3"/>
                                        </p:tgtEl>
                                        <p:attrNameLst>
                                          <p:attrName>r</p:attrName>
                                        </p:attrNameLst>
                                      </p:cBhvr>
                                    </p:animRot>
                                    <p:animRot by="-240000">
                                      <p:cBhvr>
                                        <p:cTn id="17" dur="150" fill="hold">
                                          <p:stCondLst>
                                            <p:cond delay="450"/>
                                          </p:stCondLst>
                                        </p:cTn>
                                        <p:tgtEl>
                                          <p:spTgt spid="3"/>
                                        </p:tgtEl>
                                        <p:attrNameLst>
                                          <p:attrName>r</p:attrName>
                                        </p:attrNameLst>
                                      </p:cBhvr>
                                    </p:animRot>
                                    <p:animRot by="120000">
                                      <p:cBhvr>
                                        <p:cTn id="18" dur="150" fill="hold">
                                          <p:stCondLst>
                                            <p:cond delay="600"/>
                                          </p:stCondLst>
                                        </p:cTn>
                                        <p:tgtEl>
                                          <p:spTgt spid="3"/>
                                        </p:tgtEl>
                                        <p:attrNameLst>
                                          <p:attrName>r</p:attrName>
                                        </p:attrNameLst>
                                      </p:cBhvr>
                                    </p:animRot>
                                  </p:childTnLst>
                                </p:cTn>
                              </p:par>
                              <p:par>
                                <p:cTn id="19" presetID="42" presetClass="path" presetSubtype="0" accel="50000" decel="50000" fill="hold" nodeType="withEffect">
                                  <p:stCondLst>
                                    <p:cond delay="0"/>
                                  </p:stCondLst>
                                  <p:childTnLst>
                                    <p:animMotion origin="layout" path="M 0.27813 0.08981 L -0.30977 -0.01343 " pathEditMode="relative" rAng="0" ptsTypes="AA">
                                      <p:cBhvr>
                                        <p:cTn id="20" dur="3000" fill="hold"/>
                                        <p:tgtEl>
                                          <p:spTgt spid="3"/>
                                        </p:tgtEl>
                                        <p:attrNameLst>
                                          <p:attrName>ppt_x</p:attrName>
                                          <p:attrName>ppt_y</p:attrName>
                                        </p:attrNameLst>
                                      </p:cBhvr>
                                      <p:rCtr x="-29401" y="-5162"/>
                                    </p:animMotion>
                                  </p:childTnLst>
                                </p:cTn>
                              </p:par>
                              <p:par>
                                <p:cTn id="21" presetID="1" presetClass="mediacall" presetSubtype="0" fill="hold" nodeType="withEffect">
                                  <p:stCondLst>
                                    <p:cond delay="1900"/>
                                  </p:stCondLst>
                                  <p:childTnLst>
                                    <p:cmd type="call" cmd="playFrom(0.0)">
                                      <p:cBhvr>
                                        <p:cTn id="22" dur="4576" fill="hold"/>
                                        <p:tgtEl>
                                          <p:spTgt spid="7"/>
                                        </p:tgtEl>
                                      </p:cBhvr>
                                    </p:cmd>
                                  </p:childTnLst>
                                </p:cTn>
                              </p:par>
                              <p:par>
                                <p:cTn id="23" presetID="1" presetClass="exit" presetSubtype="0" fill="hold" nodeType="withEffect">
                                  <p:stCondLst>
                                    <p:cond delay="320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320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nodeType="withEffect">
                                  <p:stCondLst>
                                    <p:cond delay="3200"/>
                                  </p:stCondLst>
                                  <p:childTnLst>
                                    <p:set>
                                      <p:cBhvr>
                                        <p:cTn id="28" dur="1" fill="hold">
                                          <p:stCondLst>
                                            <p:cond delay="0"/>
                                          </p:stCondLst>
                                        </p:cTn>
                                        <p:tgtEl>
                                          <p:spTgt spid="6"/>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artoon Snow Landscape Vector For Free Download | Free Vector">
            <a:extLst>
              <a:ext uri="{FF2B5EF4-FFF2-40B4-BE49-F238E27FC236}">
                <a16:creationId xmlns:a16="http://schemas.microsoft.com/office/drawing/2014/main" id="{B213DED7-D1E8-4645-B699-FB72C5EFB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0" t="1896" r="1081" b="23222"/>
          <a:stretch/>
        </p:blipFill>
        <p:spPr bwMode="auto">
          <a:xfrm>
            <a:off x="0" y="-11957"/>
            <a:ext cx="12192000" cy="6869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82E531C-2548-4F46-91EE-6335D1E2D3B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200" b="90000" l="9904" r="89936">
                        <a14:foregroundMark x1="46486" y1="59000" x2="49521" y2="67000"/>
                        <a14:foregroundMark x1="49521" y1="67000" x2="55112" y2="70400"/>
                        <a14:foregroundMark x1="55112" y1="70400" x2="57348" y2="70600"/>
                        <a14:foregroundMark x1="43610" y1="9200" x2="41534" y2="9200"/>
                        <a14:backgroundMark x1="66613" y1="70200" x2="76038" y2="71400"/>
                        <a14:backgroundMark x1="61022" y1="69000" x2="60224" y2="77000"/>
                        <a14:backgroundMark x1="60224" y1="77000" x2="61821" y2="85000"/>
                        <a14:backgroundMark x1="61821" y1="85000" x2="67732" y2="87800"/>
                        <a14:backgroundMark x1="67732" y1="87800" x2="74281" y2="76800"/>
                      </a14:backgroundRemoval>
                    </a14:imgEffect>
                  </a14:imgLayer>
                </a14:imgProps>
              </a:ext>
              <a:ext uri="{28A0092B-C50C-407E-A947-70E740481C1C}">
                <a14:useLocalDpi xmlns:a14="http://schemas.microsoft.com/office/drawing/2010/main" val="0"/>
              </a:ext>
            </a:extLst>
          </a:blip>
          <a:srcRect l="20618" t="4827" r="24400" b="8826"/>
          <a:stretch/>
        </p:blipFill>
        <p:spPr>
          <a:xfrm>
            <a:off x="4546469" y="3480290"/>
            <a:ext cx="1952787" cy="2449540"/>
          </a:xfrm>
          <a:prstGeom prst="rect">
            <a:avLst/>
          </a:prstGeom>
        </p:spPr>
      </p:pic>
      <p:pic>
        <p:nvPicPr>
          <p:cNvPr id="5" name="Picture 4">
            <a:extLst>
              <a:ext uri="{FF2B5EF4-FFF2-40B4-BE49-F238E27FC236}">
                <a16:creationId xmlns:a16="http://schemas.microsoft.com/office/drawing/2014/main" id="{6C5BB2EE-8E45-424B-B468-6CF5F24FC0B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2360133" y="3141187"/>
            <a:ext cx="2186336" cy="2920842"/>
          </a:xfrm>
          <a:prstGeom prst="rect">
            <a:avLst/>
          </a:prstGeom>
        </p:spPr>
      </p:pic>
      <p:pic>
        <p:nvPicPr>
          <p:cNvPr id="2" name="Picture 1">
            <a:extLst>
              <a:ext uri="{FF2B5EF4-FFF2-40B4-BE49-F238E27FC236}">
                <a16:creationId xmlns:a16="http://schemas.microsoft.com/office/drawing/2014/main" id="{F479CACC-4C78-44DD-835D-A2182A6FF4E7}"/>
              </a:ext>
            </a:extLst>
          </p:cNvPr>
          <p:cNvPicPr>
            <a:picLocks noChangeAspect="1"/>
          </p:cNvPicPr>
          <p:nvPr/>
        </p:nvPicPr>
        <p:blipFill>
          <a:blip r:embed="rId7"/>
          <a:stretch>
            <a:fillRect/>
          </a:stretch>
        </p:blipFill>
        <p:spPr>
          <a:xfrm>
            <a:off x="1374592" y="2147248"/>
            <a:ext cx="10071465" cy="1572904"/>
          </a:xfrm>
          <a:prstGeom prst="rect">
            <a:avLst/>
          </a:prstGeom>
        </p:spPr>
      </p:pic>
    </p:spTree>
    <p:extLst>
      <p:ext uri="{BB962C8B-B14F-4D97-AF65-F5344CB8AC3E}">
        <p14:creationId xmlns:p14="http://schemas.microsoft.com/office/powerpoint/2010/main" val="3809471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7" b="98826" l="2338" r="93766">
                        <a14:backgroundMark x1="13766" y1="48826" x2="12727" y2="35403"/>
                        <a14:backgroundMark x1="17143" y1="32718" x2="22857" y2="23490"/>
                        <a14:backgroundMark x1="22597" y1="19463" x2="20000" y2="4530"/>
                        <a14:backgroundMark x1="34286" y1="17114" x2="30390" y2="10906"/>
                        <a14:backgroundMark x1="49091" y1="17114" x2="50649" y2="8221"/>
                        <a14:backgroundMark x1="54805" y1="5369" x2="63636" y2="2349"/>
                        <a14:backgroundMark x1="70130" y1="4027" x2="78701" y2="5369"/>
                        <a14:backgroundMark x1="59221" y1="18289" x2="61558" y2="9396"/>
                        <a14:backgroundMark x1="66234" y1="21644" x2="76623" y2="29195"/>
                        <a14:backgroundMark x1="78701" y1="29530" x2="88052" y2="34899"/>
                        <a14:backgroundMark x1="76104" y1="46644" x2="77143" y2="40772"/>
                        <a14:backgroundMark x1="77143" y1="36913" x2="78701" y2="39597"/>
                      </a14:backgroundRemoval>
                    </a14:imgEffect>
                  </a14:imgLayer>
                </a14:imgProps>
              </a:ext>
            </a:extLst>
          </a:blip>
          <a:stretch>
            <a:fillRect/>
          </a:stretch>
        </p:blipFill>
        <p:spPr>
          <a:xfrm>
            <a:off x="744578" y="3625335"/>
            <a:ext cx="2021388" cy="3129213"/>
          </a:xfrm>
          <a:prstGeom prst="rect">
            <a:avLst/>
          </a:prstGeom>
        </p:spPr>
      </p:pic>
      <p:pic>
        <p:nvPicPr>
          <p:cNvPr id="3" name="Picture 2"/>
          <p:cNvPicPr>
            <a:picLocks noChangeAspect="1"/>
          </p:cNvPicPr>
          <p:nvPr/>
        </p:nvPicPr>
        <p:blipFill>
          <a:blip r:embed="rId5"/>
          <a:stretch>
            <a:fillRect/>
          </a:stretch>
        </p:blipFill>
        <p:spPr>
          <a:xfrm>
            <a:off x="1827167" y="-80129"/>
            <a:ext cx="8681456" cy="1780186"/>
          </a:xfrm>
          <a:prstGeom prst="rect">
            <a:avLst/>
          </a:prstGeom>
        </p:spPr>
      </p:pic>
      <p:grpSp>
        <p:nvGrpSpPr>
          <p:cNvPr id="9" name="Group 8">
            <a:extLst>
              <a:ext uri="{FF2B5EF4-FFF2-40B4-BE49-F238E27FC236}">
                <a16:creationId xmlns:a16="http://schemas.microsoft.com/office/drawing/2014/main" id="{1376A909-E8B2-4D51-991B-96BE64624D95}"/>
              </a:ext>
            </a:extLst>
          </p:cNvPr>
          <p:cNvGrpSpPr/>
          <p:nvPr/>
        </p:nvGrpSpPr>
        <p:grpSpPr>
          <a:xfrm>
            <a:off x="2765966" y="1767166"/>
            <a:ext cx="5292290" cy="3082939"/>
            <a:chOff x="3541215" y="312506"/>
            <a:chExt cx="7018390" cy="5350476"/>
          </a:xfrm>
        </p:grpSpPr>
        <p:pic>
          <p:nvPicPr>
            <p:cNvPr id="10" name="Picture 19">
              <a:extLst>
                <a:ext uri="{FF2B5EF4-FFF2-40B4-BE49-F238E27FC236}">
                  <a16:creationId xmlns:a16="http://schemas.microsoft.com/office/drawing/2014/main" id="{BC85CA39-A908-4B5D-98B0-93DD5CEF055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541215" y="312506"/>
              <a:ext cx="7018390" cy="5350476"/>
            </a:xfrm>
            <a:prstGeom prst="rect">
              <a:avLst/>
            </a:prstGeom>
          </p:spPr>
        </p:pic>
        <p:sp>
          <p:nvSpPr>
            <p:cNvPr id="11" name="TextBox 10">
              <a:extLst>
                <a:ext uri="{FF2B5EF4-FFF2-40B4-BE49-F238E27FC236}">
                  <a16:creationId xmlns:a16="http://schemas.microsoft.com/office/drawing/2014/main" id="{D6594883-8141-43F4-A456-A3505747E739}"/>
                </a:ext>
              </a:extLst>
            </p:cNvPr>
            <p:cNvSpPr txBox="1"/>
            <p:nvPr/>
          </p:nvSpPr>
          <p:spPr>
            <a:xfrm>
              <a:off x="3656000" y="1461304"/>
              <a:ext cx="5871065" cy="2724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Mình bị lạc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giờ không biết đường về nhà T.T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Picture 6">
            <a:extLst>
              <a:ext uri="{FF2B5EF4-FFF2-40B4-BE49-F238E27FC236}">
                <a16:creationId xmlns:a16="http://schemas.microsoft.com/office/drawing/2014/main" id="{482E531C-2548-4F46-91EE-6335D1E2D3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200" b="90000" l="9904" r="89936">
                        <a14:foregroundMark x1="46486" y1="59000" x2="49521" y2="67000"/>
                        <a14:foregroundMark x1="49521" y1="67000" x2="55112" y2="70400"/>
                        <a14:foregroundMark x1="55112" y1="70400" x2="57348" y2="70600"/>
                        <a14:foregroundMark x1="43610" y1="9200" x2="41534" y2="9200"/>
                        <a14:backgroundMark x1="66613" y1="70200" x2="76038" y2="71400"/>
                        <a14:backgroundMark x1="61022" y1="69000" x2="60224" y2="77000"/>
                        <a14:backgroundMark x1="60224" y1="77000" x2="61821" y2="85000"/>
                        <a14:backgroundMark x1="61821" y1="85000" x2="67732" y2="87800"/>
                        <a14:backgroundMark x1="67732" y1="87800" x2="74281" y2="76800"/>
                      </a14:backgroundRemoval>
                    </a14:imgEffect>
                  </a14:imgLayer>
                </a14:imgProps>
              </a:ext>
              <a:ext uri="{28A0092B-C50C-407E-A947-70E740481C1C}">
                <a14:useLocalDpi xmlns:a14="http://schemas.microsoft.com/office/drawing/2010/main" val="0"/>
              </a:ext>
            </a:extLst>
          </a:blip>
          <a:srcRect l="20618" t="4827" r="24400" b="8826"/>
          <a:stretch/>
        </p:blipFill>
        <p:spPr>
          <a:xfrm>
            <a:off x="10304887" y="1175795"/>
            <a:ext cx="1952787" cy="2449540"/>
          </a:xfrm>
          <a:prstGeom prst="rect">
            <a:avLst/>
          </a:prstGeom>
        </p:spPr>
      </p:pic>
      <p:pic>
        <p:nvPicPr>
          <p:cNvPr id="8" name="Picture 7">
            <a:extLst>
              <a:ext uri="{FF2B5EF4-FFF2-40B4-BE49-F238E27FC236}">
                <a16:creationId xmlns:a16="http://schemas.microsoft.com/office/drawing/2014/main" id="{6C5BB2EE-8E45-424B-B468-6CF5F24FC0B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9054649" y="968681"/>
            <a:ext cx="2186336" cy="2920842"/>
          </a:xfrm>
          <a:prstGeom prst="rect">
            <a:avLst/>
          </a:prstGeom>
        </p:spPr>
      </p:pic>
      <p:grpSp>
        <p:nvGrpSpPr>
          <p:cNvPr id="12" name="Group 11">
            <a:extLst>
              <a:ext uri="{FF2B5EF4-FFF2-40B4-BE49-F238E27FC236}">
                <a16:creationId xmlns:a16="http://schemas.microsoft.com/office/drawing/2014/main" id="{1376A909-E8B2-4D51-991B-96BE64624D95}"/>
              </a:ext>
            </a:extLst>
          </p:cNvPr>
          <p:cNvGrpSpPr/>
          <p:nvPr/>
        </p:nvGrpSpPr>
        <p:grpSpPr>
          <a:xfrm flipH="1">
            <a:off x="4016204" y="1365776"/>
            <a:ext cx="3137284" cy="2858029"/>
            <a:chOff x="3541215" y="-643778"/>
            <a:chExt cx="8272779" cy="6306760"/>
          </a:xfrm>
        </p:grpSpPr>
        <p:pic>
          <p:nvPicPr>
            <p:cNvPr id="13" name="Picture 19">
              <a:extLst>
                <a:ext uri="{FF2B5EF4-FFF2-40B4-BE49-F238E27FC236}">
                  <a16:creationId xmlns:a16="http://schemas.microsoft.com/office/drawing/2014/main" id="{BC85CA39-A908-4B5D-98B0-93DD5CEF055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3541215" y="-643778"/>
              <a:ext cx="8272779" cy="6306760"/>
            </a:xfrm>
            <a:prstGeom prst="rect">
              <a:avLst/>
            </a:prstGeom>
          </p:spPr>
        </p:pic>
        <p:sp>
          <p:nvSpPr>
            <p:cNvPr id="14" name="TextBox 13">
              <a:extLst>
                <a:ext uri="{FF2B5EF4-FFF2-40B4-BE49-F238E27FC236}">
                  <a16:creationId xmlns:a16="http://schemas.microsoft.com/office/drawing/2014/main" id="{D6594883-8141-43F4-A456-A3505747E739}"/>
                </a:ext>
              </a:extLst>
            </p:cNvPr>
            <p:cNvSpPr txBox="1"/>
            <p:nvPr/>
          </p:nvSpPr>
          <p:spPr>
            <a:xfrm>
              <a:off x="4162171" y="1281386"/>
              <a:ext cx="6903604" cy="2377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Cậu bị sao vậy, Bọ Rùa?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846845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3.33333E-6 L -2.70833E-6 3.33333E-6 C -0.00247 0.00555 -0.00429 0.01157 -0.00664 0.01736 C -0.00729 0.01898 -0.00859 0.02037 -0.00924 0.02176 C -0.01393 0.0331 -0.01198 0.03102 -0.01562 0.04189 C -0.01627 0.04421 -0.01745 0.04606 -0.01823 0.04861 C -0.01914 0.05139 -0.01979 0.05486 -0.0207 0.05764 C -0.02226 0.06227 -0.02565 0.07083 -0.02565 0.07129 C -0.0263 0.07407 -0.02656 0.07685 -0.02721 0.08009 C -0.02747 0.08194 -0.02799 0.08449 -0.02838 0.0868 C -0.02929 0.09236 -0.03021 0.09861 -0.03073 0.10439 C -0.03138 0.1074 -0.0319 0.11041 -0.03216 0.11342 C -0.03372 0.13078 -0.03255 0.12314 -0.03606 0.13819 C -0.03646 0.14236 -0.0362 0.14722 -0.03737 0.15115 C -0.03789 0.15416 -0.03984 0.15578 -0.04114 0.1581 C -0.04205 0.16018 -0.04284 0.16227 -0.04349 0.16458 C -0.04466 0.16852 -0.04492 0.17268 -0.04622 0.17592 C -0.05963 0.21273 -0.04987 0.1868 -0.05885 0.20069 C -0.0612 0.2037 -0.06289 0.20879 -0.06523 0.21157 L -0.07291 0.22106 C -0.07565 0.22361 -0.07799 0.22685 -0.0806 0.22963 C -0.08476 0.23402 -0.08867 0.24004 -0.09336 0.24352 C -0.09544 0.24444 -0.09791 0.2456 -0.09961 0.24768 C -0.10169 0.24953 -0.10299 0.25231 -0.10481 0.25439 C -0.10599 0.25555 -0.10729 0.25555 -0.10859 0.25625 C -0.11028 0.25787 -0.11211 0.25902 -0.11367 0.26111 C -0.11627 0.26389 -0.11836 0.26828 -0.12148 0.26967 C -0.12552 0.27245 -0.12565 0.27176 -0.12916 0.27662 C -0.1319 0.28055 -0.13593 0.29074 -0.13672 0.29444 C -0.13711 0.29699 -0.13724 0.29907 -0.13802 0.30115 C -0.1388 0.30393 -0.13984 0.30532 -0.14049 0.3081 C -0.14388 0.31967 -0.13945 0.31018 -0.14427 0.31921 C -0.14505 0.32361 -0.14596 0.33032 -0.14687 0.33472 C -0.14765 0.33796 -0.14817 0.34143 -0.14948 0.34398 C -0.15169 0.34745 -0.15508 0.34884 -0.15716 0.35277 C -0.16224 0.36203 -0.15937 0.35787 -0.16601 0.36365 C -0.16692 0.36551 -0.16771 0.36736 -0.16862 0.36828 C -0.17239 0.37129 -0.17409 0.36805 -0.1763 0.375 C -0.17669 0.37662 -0.1763 0.37801 -0.1763 0.38009 " pathEditMode="relative" rAng="0" ptsTypes="AAAAAAAAAAAAAAAAAAAAAAAAAAAAAAAAAAAAAAA">
                                      <p:cBhvr>
                                        <p:cTn id="6" dur="2000" fill="hold"/>
                                        <p:tgtEl>
                                          <p:spTgt spid="8"/>
                                        </p:tgtEl>
                                        <p:attrNameLst>
                                          <p:attrName>ppt_x</p:attrName>
                                          <p:attrName>ppt_y</p:attrName>
                                        </p:attrNameLst>
                                      </p:cBhvr>
                                      <p:rCtr x="-8828" y="19005"/>
                                    </p:animMotion>
                                  </p:childTnLst>
                                </p:cTn>
                              </p:par>
                              <p:par>
                                <p:cTn id="7" presetID="0" presetClass="path" presetSubtype="0" accel="50000" decel="50000" fill="hold" nodeType="withEffect">
                                  <p:stCondLst>
                                    <p:cond delay="0"/>
                                  </p:stCondLst>
                                  <p:childTnLst>
                                    <p:animMotion origin="layout" path="M 2.91667E-6 3.33333E-6 L 2.91667E-6 0.00578 C -0.00352 0.00578 -0.00352 0.01227 -0.00703 0.01227 C -0.00703 0.00578 -0.00703 0.01227 -0.00703 0.01828 C -0.01042 0.02453 -0.01042 0.01828 -0.01394 0.03078 C -0.01394 0.02453 -0.01394 0.03078 -0.01394 0.02453 C -0.01394 0.0368 -0.01394 0.03078 -0.01719 0.0368 C -0.01719 0.04305 -0.02071 0.04305 -0.02071 0.0368 C -0.02071 0.04907 -0.02071 0.04305 -0.02071 0.04907 C -0.02071 0.05532 -0.02071 0.04907 -0.02071 0.05532 C -0.02071 0.06157 -0.02071 0.05532 -0.02409 0.06782 C -0.02409 0.06157 -0.02409 0.06782 -0.02409 0.07407 C -0.02409 0.08032 -0.02409 0.07407 -0.02761 0.08634 C -0.02761 0.08032 -0.02761 0.09259 -0.02761 0.08634 C -0.02761 0.09861 -0.02761 0.09259 -0.03086 0.09861 C -0.03086 0.09259 -0.03086 0.09861 -0.03086 0.10486 C -0.03086 0.09861 -0.03086 0.10486 -0.03438 0.11111 C -0.04128 0.12986 -0.03438 0.11736 -0.04128 0.12338 C -0.04479 0.12338 -0.04479 0.12986 -0.04479 0.12338 L -0.05157 0.13588 C -0.05157 0.12986 -0.05495 0.14189 -0.05495 0.13588 C -0.05847 0.14189 -0.06172 0.14814 -0.06524 0.14814 C -0.06524 0.14189 -0.06862 0.14814 -0.06862 0.15439 C -0.07214 0.15439 -0.07214 0.14814 -0.07214 0.15439 C -0.07565 0.15439 -0.07565 0.14814 -0.07565 0.16064 C -0.07565 0.15439 -0.07891 0.16064 -0.07891 0.15439 C -0.08242 0.16064 -0.08242 0.16666 -0.08581 0.16666 C -0.08581 0.16064 -0.08581 0.16666 -0.0892 0.16666 C -0.09258 0.17291 -0.09258 0.17939 -0.09597 0.17939 C -0.09597 0.17291 -0.09597 0.18518 -0.09597 0.17939 C -0.09597 0.18518 -0.09597 0.17939 -0.09597 0.19166 C -0.09948 0.19768 -0.09597 0.19166 -0.09948 0.19768 C -0.09948 0.19166 -0.09948 0.20393 -0.10287 0.20393 C -0.10287 0.19768 -0.10287 0.21018 -0.10287 0.20393 C -0.10638 0.21018 -0.10638 0.2162 -0.10964 0.2162 C -0.11315 0.22245 -0.10964 0.2162 -0.11315 0.22245 C -0.11654 0.22245 -0.11654 0.2162 -0.11654 0.22245 C -0.12005 0.22893 -0.12005 0.22245 -0.12005 0.22893 C -0.12344 0.22893 -0.12005 0.22893 -0.12005 0.22245 " pathEditMode="relative" rAng="0" ptsTypes="AAAAAAAAAAAAAAAAAAAAAAAAAAAAAAAAAAAAAAA">
                                      <p:cBhvr>
                                        <p:cTn id="8" dur="2000" fill="hold"/>
                                        <p:tgtEl>
                                          <p:spTgt spid="7"/>
                                        </p:tgtEl>
                                        <p:attrNameLst>
                                          <p:attrName>ppt_x</p:attrName>
                                          <p:attrName>ppt_y</p:attrName>
                                        </p:attrNameLst>
                                      </p:cBhvr>
                                      <p:rCtr x="-6081" y="11435"/>
                                    </p:animMotion>
                                  </p:childTnLst>
                                </p:cTn>
                              </p:par>
                              <p:par>
                                <p:cTn id="9" presetID="32" presetClass="emph" presetSubtype="0" fill="hold" nodeType="with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par>
                                <p:cTn id="15" presetID="32" presetClass="emph" presetSubtype="0" repeatCount="10000" fill="hold"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par>
                                <p:cTn id="21" presetID="32" presetClass="emph" presetSubtype="0" repeatCount="10000" fill="hold" nodeType="with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par>
                                <p:cTn id="27" presetID="32" presetClass="emph" presetSubtype="0" repeatCount="1000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Forest With Mountains Waterfall Lake River And Trees Vector Stock  Illustration - Download Image Now - iStock">
            <a:extLst>
              <a:ext uri="{FF2B5EF4-FFF2-40B4-BE49-F238E27FC236}">
                <a16:creationId xmlns:a16="http://schemas.microsoft.com/office/drawing/2014/main" id="{3604B23E-32DB-45A6-A864-02C714A2A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BA3CE5B-DF59-40F6-8448-DEA70693B95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200" b="90000" l="9904" r="89936">
                        <a14:foregroundMark x1="46486" y1="59000" x2="49521" y2="67000"/>
                        <a14:foregroundMark x1="49521" y1="67000" x2="55112" y2="70400"/>
                        <a14:foregroundMark x1="55112" y1="70400" x2="57348" y2="70600"/>
                        <a14:foregroundMark x1="43610" y1="9200" x2="41534" y2="9200"/>
                        <a14:backgroundMark x1="66613" y1="70200" x2="76038" y2="71400"/>
                        <a14:backgroundMark x1="61022" y1="69000" x2="60224" y2="77000"/>
                        <a14:backgroundMark x1="60224" y1="77000" x2="61821" y2="85000"/>
                        <a14:backgroundMark x1="61821" y1="85000" x2="67732" y2="87800"/>
                        <a14:backgroundMark x1="67732" y1="87800" x2="74281" y2="76800"/>
                      </a14:backgroundRemoval>
                    </a14:imgEffect>
                  </a14:imgLayer>
                </a14:imgProps>
              </a:ext>
              <a:ext uri="{28A0092B-C50C-407E-A947-70E740481C1C}">
                <a14:useLocalDpi xmlns:a14="http://schemas.microsoft.com/office/drawing/2010/main" val="0"/>
              </a:ext>
            </a:extLst>
          </a:blip>
          <a:srcRect l="20618" t="4827" r="24400" b="8826"/>
          <a:stretch/>
        </p:blipFill>
        <p:spPr>
          <a:xfrm>
            <a:off x="9303136" y="3180237"/>
            <a:ext cx="1952787" cy="2449540"/>
          </a:xfrm>
          <a:prstGeom prst="rect">
            <a:avLst/>
          </a:prstGeom>
        </p:spPr>
      </p:pic>
      <p:pic>
        <p:nvPicPr>
          <p:cNvPr id="5" name="Picture 4">
            <a:extLst>
              <a:ext uri="{FF2B5EF4-FFF2-40B4-BE49-F238E27FC236}">
                <a16:creationId xmlns:a16="http://schemas.microsoft.com/office/drawing/2014/main" id="{BF124B11-5B78-49E1-83A5-811046D2A5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309582" y="3180237"/>
            <a:ext cx="2186336" cy="2920842"/>
          </a:xfrm>
          <a:prstGeom prst="rect">
            <a:avLst/>
          </a:prstGeom>
        </p:spPr>
      </p:pic>
      <p:grpSp>
        <p:nvGrpSpPr>
          <p:cNvPr id="2" name="Group 1">
            <a:extLst>
              <a:ext uri="{FF2B5EF4-FFF2-40B4-BE49-F238E27FC236}">
                <a16:creationId xmlns:a16="http://schemas.microsoft.com/office/drawing/2014/main" id="{1376A909-E8B2-4D51-991B-96BE64624D95}"/>
              </a:ext>
            </a:extLst>
          </p:cNvPr>
          <p:cNvGrpSpPr/>
          <p:nvPr/>
        </p:nvGrpSpPr>
        <p:grpSpPr>
          <a:xfrm>
            <a:off x="2564206" y="11296"/>
            <a:ext cx="7063588" cy="4828725"/>
            <a:chOff x="3541215" y="312506"/>
            <a:chExt cx="7493156" cy="5350476"/>
          </a:xfrm>
        </p:grpSpPr>
        <p:pic>
          <p:nvPicPr>
            <p:cNvPr id="6" name="Picture 19">
              <a:extLst>
                <a:ext uri="{FF2B5EF4-FFF2-40B4-BE49-F238E27FC236}">
                  <a16:creationId xmlns:a16="http://schemas.microsoft.com/office/drawing/2014/main" id="{BC85CA39-A908-4B5D-98B0-93DD5CEF055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541215" y="312506"/>
              <a:ext cx="7493156" cy="5350476"/>
            </a:xfrm>
            <a:prstGeom prst="rect">
              <a:avLst/>
            </a:prstGeom>
          </p:spPr>
        </p:pic>
        <p:sp>
          <p:nvSpPr>
            <p:cNvPr id="7" name="TextBox 6">
              <a:extLst>
                <a:ext uri="{FF2B5EF4-FFF2-40B4-BE49-F238E27FC236}">
                  <a16:creationId xmlns:a16="http://schemas.microsoft.com/office/drawing/2014/main" id="{D6594883-8141-43F4-A456-A3505747E739}"/>
                </a:ext>
              </a:extLst>
            </p:cNvPr>
            <p:cNvSpPr txBox="1"/>
            <p:nvPr/>
          </p:nvSpPr>
          <p:spPr>
            <a:xfrm>
              <a:off x="3922744" y="1990287"/>
              <a:ext cx="6235925" cy="1943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Chúng ta hãy giúp bạn Bọ Rùa tìm đường về nhà bằng cách vượt qua các thử thách nhé!</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1007" b="98826" l="2338" r="93766">
                        <a14:backgroundMark x1="13766" y1="48826" x2="12727" y2="35403"/>
                        <a14:backgroundMark x1="17143" y1="32718" x2="22857" y2="23490"/>
                        <a14:backgroundMark x1="22597" y1="19463" x2="20000" y2="4530"/>
                        <a14:backgroundMark x1="34286" y1="17114" x2="30390" y2="10906"/>
                        <a14:backgroundMark x1="49091" y1="17114" x2="50649" y2="8221"/>
                        <a14:backgroundMark x1="54805" y1="5369" x2="63636" y2="2349"/>
                        <a14:backgroundMark x1="70130" y1="4027" x2="78701" y2="5369"/>
                        <a14:backgroundMark x1="59221" y1="18289" x2="61558" y2="9396"/>
                        <a14:backgroundMark x1="66234" y1="21644" x2="76623" y2="29195"/>
                        <a14:backgroundMark x1="78701" y1="29530" x2="88052" y2="34899"/>
                        <a14:backgroundMark x1="76104" y1="46644" x2="77143" y2="40772"/>
                        <a14:backgroundMark x1="77143" y1="36913" x2="78701" y2="39597"/>
                      </a14:backgroundRemoval>
                    </a14:imgEffect>
                  </a14:imgLayer>
                </a14:imgProps>
              </a:ext>
            </a:extLst>
          </a:blip>
          <a:stretch>
            <a:fillRect/>
          </a:stretch>
        </p:blipFill>
        <p:spPr>
          <a:xfrm>
            <a:off x="3254960" y="4425174"/>
            <a:ext cx="1046122" cy="1619451"/>
          </a:xfrm>
          <a:prstGeom prst="rect">
            <a:avLst/>
          </a:prstGeom>
        </p:spPr>
      </p:pic>
    </p:spTree>
    <p:extLst>
      <p:ext uri="{BB962C8B-B14F-4D97-AF65-F5344CB8AC3E}">
        <p14:creationId xmlns:p14="http://schemas.microsoft.com/office/powerpoint/2010/main" val="13746162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87B99-D1AD-481E-9F8B-8311FC9FBFAE}"/>
              </a:ext>
            </a:extLst>
          </p:cNvPr>
          <p:cNvPicPr>
            <a:picLocks noChangeAspect="1"/>
          </p:cNvPicPr>
          <p:nvPr/>
        </p:nvPicPr>
        <p:blipFill rotWithShape="1">
          <a:blip r:embed="rId2">
            <a:extLst>
              <a:ext uri="{28A0092B-C50C-407E-A947-70E740481C1C}">
                <a14:useLocalDpi xmlns:a14="http://schemas.microsoft.com/office/drawing/2010/main" val="0"/>
              </a:ext>
            </a:extLst>
          </a:blip>
          <a:srcRect l="32833"/>
          <a:stretch/>
        </p:blipFill>
        <p:spPr>
          <a:xfrm>
            <a:off x="0" y="-1"/>
            <a:ext cx="12192000" cy="6849491"/>
          </a:xfrm>
          <a:prstGeom prst="rect">
            <a:avLst/>
          </a:prstGeom>
        </p:spPr>
      </p:pic>
      <p:pic>
        <p:nvPicPr>
          <p:cNvPr id="2052" name="Picture 4" descr="Cartoon grunge earth map icon Royalty Free Vector Image">
            <a:extLst>
              <a:ext uri="{FF2B5EF4-FFF2-40B4-BE49-F238E27FC236}">
                <a16:creationId xmlns:a16="http://schemas.microsoft.com/office/drawing/2014/main" id="{976407FC-969C-4A62-861D-B1CEF39B23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3" b="89869" l="3600" r="97000">
                        <a14:foregroundMark x1="4500" y1="79499" x2="12500" y2="63766"/>
                        <a14:foregroundMark x1="6200" y1="79142" x2="30700" y2="77116"/>
                        <a14:foregroundMark x1="30700" y1="77116" x2="37300" y2="77116"/>
                        <a14:foregroundMark x1="37300" y1="77116" x2="54100" y2="81168"/>
                        <a14:foregroundMark x1="54100" y1="81168" x2="54100" y2="81168"/>
                        <a14:foregroundMark x1="54100" y1="81168" x2="54100" y2="81168"/>
                        <a14:foregroundMark x1="56200" y1="79380" x2="73400" y2="77354"/>
                        <a14:foregroundMark x1="73400" y1="77354" x2="93300" y2="78188"/>
                        <a14:foregroundMark x1="93300" y1="78188" x2="90100" y2="57569"/>
                        <a14:foregroundMark x1="97000" y1="79142" x2="97000" y2="79142"/>
                        <a14:foregroundMark x1="21900" y1="74613" x2="21900" y2="74613"/>
                        <a14:foregroundMark x1="23000" y1="75328" x2="29300" y2="75328"/>
                        <a14:foregroundMark x1="3800" y1="80453" x2="13500" y2="38617"/>
                        <a14:foregroundMark x1="14000" y1="37306" x2="15700" y2="30513"/>
                        <a14:foregroundMark x1="15700" y1="30513" x2="21900" y2="28486"/>
                        <a14:foregroundMark x1="21900" y1="28486" x2="34900" y2="28725"/>
                        <a14:foregroundMark x1="15300" y1="28844" x2="38100" y2="27533"/>
                        <a14:foregroundMark x1="38100" y1="27533" x2="39600" y2="27533"/>
                        <a14:foregroundMark x1="16100" y1="28010" x2="30600" y2="26222"/>
                        <a14:foregroundMark x1="13500" y1="36830" x2="14400" y2="27294"/>
                        <a14:foregroundMark x1="14400" y1="30870" x2="7500" y2="68653"/>
                        <a14:foregroundMark x1="51900" y1="31585" x2="59181" y2="28038"/>
                        <a14:foregroundMark x1="3800" y1="80930" x2="3800" y2="80930"/>
                        <a14:foregroundMark x1="3800" y1="80930" x2="3800" y2="80930"/>
                        <a14:foregroundMark x1="3600" y1="81764" x2="5100" y2="79499"/>
                        <a14:foregroundMark x1="60800" y1="29082" x2="69800" y2="26698"/>
                        <a14:backgroundMark x1="37500" y1="24434" x2="43800" y2="25030"/>
                        <a14:backgroundMark x1="43800" y1="25030" x2="49500" y2="27294"/>
                        <a14:backgroundMark x1="49500" y1="27294" x2="66200" y2="24195"/>
                        <a14:backgroundMark x1="60600" y1="27533" x2="66800" y2="25149"/>
                        <a14:backgroundMark x1="70527" y1="25149" x2="72400" y2="25149"/>
                        <a14:backgroundMark x1="66800" y1="25149" x2="69799" y2="25149"/>
                        <a14:backgroundMark x1="6900" y1="54708" x2="0" y2="85816"/>
                        <a14:backgroundMark x1="39600" y1="27533" x2="39600" y2="27533"/>
                        <a14:backgroundMark x1="59300" y1="27771" x2="61200" y2="27056"/>
                      </a14:backgroundRemoval>
                    </a14:imgEffect>
                  </a14:imgLayer>
                </a14:imgProps>
              </a:ext>
              <a:ext uri="{28A0092B-C50C-407E-A947-70E740481C1C}">
                <a14:useLocalDpi xmlns:a14="http://schemas.microsoft.com/office/drawing/2010/main" val="0"/>
              </a:ext>
            </a:extLst>
          </a:blip>
          <a:srcRect t="22421" b="14260"/>
          <a:stretch/>
        </p:blipFill>
        <p:spPr bwMode="auto">
          <a:xfrm>
            <a:off x="857481" y="-177165"/>
            <a:ext cx="10915566" cy="60731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rtoon Location PNG, Vector, PSD, and Clipart With Transparent Background  for Free Download | Pngtree">
            <a:extLst>
              <a:ext uri="{FF2B5EF4-FFF2-40B4-BE49-F238E27FC236}">
                <a16:creationId xmlns:a16="http://schemas.microsoft.com/office/drawing/2014/main" id="{2FFB3E7F-7083-48B0-A78F-31113F49C35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3531572" y="2207895"/>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9E610C-058C-402C-B2F8-450A112626F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200" b="90000" l="9904" r="89936">
                        <a14:foregroundMark x1="46486" y1="59000" x2="49521" y2="67000"/>
                        <a14:foregroundMark x1="49521" y1="67000" x2="55112" y2="70400"/>
                        <a14:foregroundMark x1="55112" y1="70400" x2="57348" y2="70600"/>
                        <a14:foregroundMark x1="43610" y1="9200" x2="41534" y2="9200"/>
                        <a14:backgroundMark x1="66613" y1="70200" x2="76038" y2="71400"/>
                        <a14:backgroundMark x1="61022" y1="69000" x2="60224" y2="77000"/>
                        <a14:backgroundMark x1="60224" y1="77000" x2="61821" y2="85000"/>
                        <a14:backgroundMark x1="61821" y1="85000" x2="67732" y2="87800"/>
                        <a14:backgroundMark x1="67732" y1="87800" x2="74281" y2="76800"/>
                      </a14:backgroundRemoval>
                    </a14:imgEffect>
                  </a14:imgLayer>
                </a14:imgProps>
              </a:ext>
              <a:ext uri="{28A0092B-C50C-407E-A947-70E740481C1C}">
                <a14:useLocalDpi xmlns:a14="http://schemas.microsoft.com/office/drawing/2010/main" val="0"/>
              </a:ext>
            </a:extLst>
          </a:blip>
          <a:srcRect l="20618" t="4827" r="24400" b="8826"/>
          <a:stretch/>
        </p:blipFill>
        <p:spPr>
          <a:xfrm>
            <a:off x="9528741" y="3017520"/>
            <a:ext cx="2842963" cy="3566160"/>
          </a:xfrm>
          <a:prstGeom prst="rect">
            <a:avLst/>
          </a:prstGeom>
        </p:spPr>
      </p:pic>
      <p:pic>
        <p:nvPicPr>
          <p:cNvPr id="8" name="Picture 7">
            <a:extLst>
              <a:ext uri="{FF2B5EF4-FFF2-40B4-BE49-F238E27FC236}">
                <a16:creationId xmlns:a16="http://schemas.microsoft.com/office/drawing/2014/main" id="{1E5B7CEF-A9CD-4E28-8213-07C756EA19D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170296" y="3172945"/>
            <a:ext cx="2610074" cy="3486935"/>
          </a:xfrm>
          <a:prstGeom prst="rect">
            <a:avLst/>
          </a:prstGeom>
        </p:spPr>
      </p:pic>
      <p:pic>
        <p:nvPicPr>
          <p:cNvPr id="10" name="Picture 6" descr="Cartoon Location PNG, Vector, PSD, and Clipart With Transparent Background  for Free Download | Pngtree">
            <a:extLst>
              <a:ext uri="{FF2B5EF4-FFF2-40B4-BE49-F238E27FC236}">
                <a16:creationId xmlns:a16="http://schemas.microsoft.com/office/drawing/2014/main" id="{273959BF-82F1-44CB-A0C1-1B90449F98E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5094775" y="746760"/>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rtoon Location PNG, Vector, PSD, and Clipart With Transparent Background  for Free Download | Pngtree">
            <a:extLst>
              <a:ext uri="{FF2B5EF4-FFF2-40B4-BE49-F238E27FC236}">
                <a16:creationId xmlns:a16="http://schemas.microsoft.com/office/drawing/2014/main" id="{A2C75A0B-94FE-4493-8B06-42F05700ED0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7459699" y="1210428"/>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1007" b="98826" l="2338" r="93766">
                        <a14:backgroundMark x1="13766" y1="48826" x2="12727" y2="35403"/>
                        <a14:backgroundMark x1="17143" y1="32718" x2="22857" y2="23490"/>
                        <a14:backgroundMark x1="22597" y1="19463" x2="20000" y2="4530"/>
                        <a14:backgroundMark x1="34286" y1="17114" x2="30390" y2="10906"/>
                        <a14:backgroundMark x1="49091" y1="17114" x2="50649" y2="8221"/>
                        <a14:backgroundMark x1="54805" y1="5369" x2="63636" y2="2349"/>
                        <a14:backgroundMark x1="70130" y1="4027" x2="78701" y2="5369"/>
                        <a14:backgroundMark x1="59221" y1="18289" x2="61558" y2="9396"/>
                        <a14:backgroundMark x1="66234" y1="21644" x2="76623" y2="29195"/>
                        <a14:backgroundMark x1="78701" y1="29530" x2="88052" y2="34899"/>
                        <a14:backgroundMark x1="76104" y1="46644" x2="77143" y2="40772"/>
                        <a14:backgroundMark x1="77143" y1="36913" x2="78701" y2="39597"/>
                      </a14:backgroundRemoval>
                    </a14:imgEffect>
                  </a14:imgLayer>
                </a14:imgProps>
              </a:ext>
            </a:extLst>
          </a:blip>
          <a:stretch>
            <a:fillRect/>
          </a:stretch>
        </p:blipFill>
        <p:spPr>
          <a:xfrm>
            <a:off x="3116235" y="630780"/>
            <a:ext cx="916636" cy="1419000"/>
          </a:xfrm>
          <a:prstGeom prst="rect">
            <a:avLst/>
          </a:prstGeom>
        </p:spPr>
      </p:pic>
      <p:pic>
        <p:nvPicPr>
          <p:cNvPr id="13" name="Picture 6" descr="Cartoon Location PNG, Vector, PSD, and Clipart With Transparent Background  for Free Download | Pngtree">
            <a:extLst>
              <a:ext uri="{FF2B5EF4-FFF2-40B4-BE49-F238E27FC236}">
                <a16:creationId xmlns:a16="http://schemas.microsoft.com/office/drawing/2014/main" id="{A2C75A0B-94FE-4493-8B06-42F05700ED0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8261420" y="2513448"/>
            <a:ext cx="1303020" cy="130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933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125E-6 -2.22222E-6 L -0.03502 0.08773 L -0.0539 0.12778 L -0.05091 0.17801 L -0.06198 0.23935 L -0.07382 0.31829 L -0.08971 0.3838 L -0.08893 0.43056 L -0.08685 0.44329 L -0.06198 0.39861 L -0.03398 0.40509 L -0.00898 0.40949 L 0.0069 0.3838 L 0.01302 0.3206 L 0.02097 0.2831 L 0.02891 0.2706 L 0.05287 0.27709 L 0.08295 0.2831 " pathEditMode="relative" rAng="0" ptsTypes="AAAAAAAAAAAAAAAAAA">
                                      <p:cBhvr>
                                        <p:cTn id="14" dur="2000" fill="hold"/>
                                        <p:tgtEl>
                                          <p:spTgt spid="12"/>
                                        </p:tgtEl>
                                        <p:attrNameLst>
                                          <p:attrName>ppt_x</p:attrName>
                                          <p:attrName>ppt_y</p:attrName>
                                        </p:attrNameLst>
                                      </p:cBhvr>
                                      <p:rCtr x="-339" y="22153"/>
                                    </p:animMotion>
                                  </p:childTnLst>
                                </p:cTn>
                              </p:par>
                            </p:childTnLst>
                          </p:cTn>
                        </p:par>
                        <p:par>
                          <p:cTn id="15" fill="hold">
                            <p:stCondLst>
                              <p:cond delay="2000"/>
                            </p:stCondLst>
                            <p:childTnLst>
                              <p:par>
                                <p:cTn id="16" presetID="26" presetClass="emph" presetSubtype="0" repeatCount="indefinite" fill="hold" nodeType="afterEffect">
                                  <p:stCondLst>
                                    <p:cond delay="0"/>
                                  </p:stCondLst>
                                  <p:childTnLst>
                                    <p:animEffect transition="out" filter="fade">
                                      <p:cBhvr>
                                        <p:cTn id="17" dur="500" tmFilter="0, 0; .2, .5; .8, .5; 1, 0"/>
                                        <p:tgtEl>
                                          <p:spTgt spid="2054"/>
                                        </p:tgtEl>
                                      </p:cBhvr>
                                    </p:animEffect>
                                    <p:animScale>
                                      <p:cBhvr>
                                        <p:cTn id="18" dur="250" autoRev="1" fill="hold"/>
                                        <p:tgtEl>
                                          <p:spTgt spid="20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000" y="1"/>
            <a:ext cx="12225999" cy="6858000"/>
          </a:xfrm>
          <a:prstGeom prst="rect">
            <a:avLst/>
          </a:prstGeom>
        </p:spPr>
      </p:pic>
      <p:sp>
        <p:nvSpPr>
          <p:cNvPr id="2" name="Rectangle: Folded Corner 1">
            <a:extLst>
              <a:ext uri="{FF2B5EF4-FFF2-40B4-BE49-F238E27FC236}">
                <a16:creationId xmlns:a16="http://schemas.microsoft.com/office/drawing/2014/main" id="{87EE6279-D6A6-4525-BB9D-FE96343F90CC}"/>
              </a:ext>
            </a:extLst>
          </p:cNvPr>
          <p:cNvSpPr/>
          <p:nvPr/>
        </p:nvSpPr>
        <p:spPr>
          <a:xfrm>
            <a:off x="275467" y="1857617"/>
            <a:ext cx="10880922" cy="4288983"/>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12" name="Rectangle 3">
            <a:extLst>
              <a:ext uri="{FF2B5EF4-FFF2-40B4-BE49-F238E27FC236}">
                <a16:creationId xmlns:a16="http://schemas.microsoft.com/office/drawing/2014/main" id="{C8DF8883-13E8-4F0A-9CF2-30F2AD427661}"/>
              </a:ext>
            </a:extLst>
          </p:cNvPr>
          <p:cNvSpPr txBox="1">
            <a:spLocks noChangeArrowheads="1"/>
          </p:cNvSpPr>
          <p:nvPr/>
        </p:nvSpPr>
        <p:spPr bwMode="auto">
          <a:xfrm>
            <a:off x="861910" y="155756"/>
            <a:ext cx="109220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333399"/>
              </a:buClr>
              <a:buSzTx/>
              <a:buFontTx/>
              <a:buNone/>
              <a:tabLst/>
              <a:defRPr/>
            </a:pPr>
            <a:endParaRPr kumimoji="0" lang="en-US" altLang="en-US" sz="3200" b="1" i="0" u="none" strike="noStrike" kern="1200" cap="none" spc="0" normalizeH="0" baseline="0" noProof="0" dirty="0">
              <a:ln>
                <a:noFill/>
              </a:ln>
              <a:solidFill>
                <a:srgbClr val="002060"/>
              </a:solidFill>
              <a:effectLst/>
              <a:uLnTx/>
              <a:uFillTx/>
              <a:latin typeface="Calibri"/>
              <a:ea typeface="+mn-ea"/>
              <a:cs typeface="Baloo 2" pitchFamily="2" charset="0"/>
            </a:endParaRPr>
          </a:p>
        </p:txBody>
      </p:sp>
      <p:pic>
        <p:nvPicPr>
          <p:cNvPr id="17"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36C14E14-0C83-42AD-94A5-F525D95172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118289" y="6257583"/>
            <a:ext cx="1331400" cy="71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3A192888-1381-4CDF-B972-A1D09699ED3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388297" y="5607472"/>
            <a:ext cx="2632669" cy="14040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47484" y="145924"/>
            <a:ext cx="11492066" cy="1435226"/>
            <a:chOff x="147484" y="145924"/>
            <a:chExt cx="11492066" cy="1435226"/>
          </a:xfrm>
        </p:grpSpPr>
        <p:sp>
          <p:nvSpPr>
            <p:cNvPr id="4" name="Rounded Rectangle 3"/>
            <p:cNvSpPr/>
            <p:nvPr/>
          </p:nvSpPr>
          <p:spPr>
            <a:xfrm>
              <a:off x="147484" y="145924"/>
              <a:ext cx="11492066" cy="1435226"/>
            </a:xfrm>
            <a:prstGeom prst="roundRect">
              <a:avLst>
                <a:gd name="adj" fmla="val 50000"/>
              </a:avLst>
            </a:prstGeom>
            <a:solidFill>
              <a:srgbClr val="66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1985" y="219999"/>
              <a:ext cx="543619" cy="614402"/>
              <a:chOff x="0" y="-20416"/>
              <a:chExt cx="252000" cy="300873"/>
            </a:xfrm>
          </p:grpSpPr>
          <p:sp>
            <p:nvSpPr>
              <p:cNvPr id="14" name="Oval 13"/>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20" name="Text Box 10"/>
            <p:cNvSpPr txBox="1">
              <a:spLocks noChangeArrowheads="1"/>
            </p:cNvSpPr>
            <p:nvPr/>
          </p:nvSpPr>
          <p:spPr bwMode="auto">
            <a:xfrm>
              <a:off x="1204470" y="214160"/>
              <a:ext cx="100540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2400" b="1" i="0" dirty="0" err="1">
                  <a:solidFill>
                    <a:srgbClr val="000000"/>
                  </a:solidFill>
                  <a:effectLst/>
                  <a:latin typeface="+mn-lt"/>
                </a:rPr>
                <a:t>Để</a:t>
              </a:r>
              <a:r>
                <a:rPr lang="en-US" sz="2400" b="1" i="0" dirty="0">
                  <a:solidFill>
                    <a:srgbClr val="000000"/>
                  </a:solidFill>
                  <a:effectLst/>
                  <a:latin typeface="+mn-lt"/>
                </a:rPr>
                <a:t> </a:t>
              </a:r>
              <a:r>
                <a:rPr lang="en-US" sz="2400" b="1" i="0" dirty="0" err="1">
                  <a:solidFill>
                    <a:srgbClr val="000000"/>
                  </a:solidFill>
                  <a:effectLst/>
                  <a:latin typeface="+mn-lt"/>
                </a:rPr>
                <a:t>sửa</a:t>
              </a:r>
              <a:r>
                <a:rPr lang="en-US" sz="2400" b="1" i="0" dirty="0">
                  <a:solidFill>
                    <a:srgbClr val="000000"/>
                  </a:solidFill>
                  <a:effectLst/>
                  <a:latin typeface="+mn-lt"/>
                </a:rPr>
                <a:t> </a:t>
              </a:r>
              <a:r>
                <a:rPr lang="en-US" sz="2400" b="1" i="0" dirty="0" err="1">
                  <a:solidFill>
                    <a:srgbClr val="000000"/>
                  </a:solidFill>
                  <a:effectLst/>
                  <a:latin typeface="+mn-lt"/>
                </a:rPr>
                <a:t>một</a:t>
              </a:r>
              <a:r>
                <a:rPr lang="en-US" sz="2400" b="1" i="0" dirty="0">
                  <a:solidFill>
                    <a:srgbClr val="000000"/>
                  </a:solidFill>
                  <a:effectLst/>
                  <a:latin typeface="+mn-lt"/>
                </a:rPr>
                <a:t> </a:t>
              </a:r>
              <a:r>
                <a:rPr lang="en-US" sz="2400" b="1" i="0" dirty="0" err="1">
                  <a:solidFill>
                    <a:srgbClr val="000000"/>
                  </a:solidFill>
                  <a:effectLst/>
                  <a:latin typeface="+mn-lt"/>
                </a:rPr>
                <a:t>mảng</a:t>
              </a:r>
              <a:r>
                <a:rPr lang="en-US" sz="2400" b="1" i="0" dirty="0">
                  <a:solidFill>
                    <a:srgbClr val="000000"/>
                  </a:solidFill>
                  <a:effectLst/>
                  <a:latin typeface="+mn-lt"/>
                </a:rPr>
                <a:t> </a:t>
              </a:r>
              <a:r>
                <a:rPr lang="en-US" sz="2400" b="1" i="0" dirty="0" err="1">
                  <a:solidFill>
                    <a:srgbClr val="000000"/>
                  </a:solidFill>
                  <a:effectLst/>
                  <a:latin typeface="+mn-lt"/>
                </a:rPr>
                <a:t>nền</a:t>
              </a:r>
              <a:r>
                <a:rPr lang="en-US" sz="2400" b="1" i="0" dirty="0">
                  <a:solidFill>
                    <a:srgbClr val="000000"/>
                  </a:solidFill>
                  <a:effectLst/>
                  <a:latin typeface="+mn-lt"/>
                </a:rPr>
                <a:t> </a:t>
              </a:r>
              <a:r>
                <a:rPr lang="en-US" sz="2400" b="1" i="0" dirty="0" err="1">
                  <a:solidFill>
                    <a:srgbClr val="000000"/>
                  </a:solidFill>
                  <a:effectLst/>
                  <a:latin typeface="+mn-lt"/>
                </a:rPr>
                <a:t>nhà</a:t>
              </a:r>
              <a:r>
                <a:rPr lang="en-US" sz="2400" b="1" i="0" dirty="0">
                  <a:solidFill>
                    <a:srgbClr val="000000"/>
                  </a:solidFill>
                  <a:effectLst/>
                  <a:latin typeface="+mn-lt"/>
                </a:rPr>
                <a:t> </a:t>
              </a:r>
              <a:r>
                <a:rPr lang="en-US" sz="2400" b="1" i="0" dirty="0" err="1">
                  <a:solidFill>
                    <a:srgbClr val="000000"/>
                  </a:solidFill>
                  <a:effectLst/>
                  <a:latin typeface="+mn-lt"/>
                </a:rPr>
                <a:t>cần</a:t>
              </a:r>
              <a:r>
                <a:rPr lang="en-US" sz="2400" b="1" i="0" dirty="0">
                  <a:solidFill>
                    <a:srgbClr val="000000"/>
                  </a:solidFill>
                  <a:effectLst/>
                  <a:latin typeface="+mn-lt"/>
                </a:rPr>
                <a:t> </a:t>
              </a:r>
              <a:r>
                <a:rPr lang="en-US" sz="2400" b="1" i="0" dirty="0" err="1">
                  <a:solidFill>
                    <a:srgbClr val="000000"/>
                  </a:solidFill>
                  <a:effectLst/>
                  <a:latin typeface="+mn-lt"/>
                </a:rPr>
                <a:t>dùng</a:t>
              </a:r>
              <a:r>
                <a:rPr lang="en-US" sz="2400" b="1" i="0" dirty="0">
                  <a:solidFill>
                    <a:srgbClr val="000000"/>
                  </a:solidFill>
                  <a:effectLst/>
                  <a:latin typeface="+mn-lt"/>
                </a:rPr>
                <a:t> 9 </a:t>
              </a:r>
              <a:r>
                <a:rPr lang="en-US" sz="2400" b="1" i="0" dirty="0" err="1">
                  <a:solidFill>
                    <a:srgbClr val="000000"/>
                  </a:solidFill>
                  <a:effectLst/>
                  <a:latin typeface="+mn-lt"/>
                </a:rPr>
                <a:t>tấm</a:t>
              </a:r>
              <a:r>
                <a:rPr lang="en-US" sz="2400" b="1" i="0" dirty="0">
                  <a:solidFill>
                    <a:srgbClr val="000000"/>
                  </a:solidFill>
                  <a:effectLst/>
                  <a:latin typeface="+mn-lt"/>
                </a:rPr>
                <a:t> </a:t>
              </a:r>
              <a:r>
                <a:rPr lang="en-US" sz="2400" b="1" i="0" dirty="0" err="1">
                  <a:solidFill>
                    <a:srgbClr val="000000"/>
                  </a:solidFill>
                  <a:effectLst/>
                  <a:latin typeface="+mn-lt"/>
                </a:rPr>
                <a:t>gỗ</a:t>
              </a:r>
              <a:r>
                <a:rPr lang="en-US" sz="2400" b="1" i="0" dirty="0">
                  <a:solidFill>
                    <a:srgbClr val="000000"/>
                  </a:solidFill>
                  <a:effectLst/>
                  <a:latin typeface="+mn-lt"/>
                </a:rPr>
                <a:t> </a:t>
              </a:r>
              <a:r>
                <a:rPr lang="en-US" sz="2400" b="1" i="0" dirty="0" err="1">
                  <a:solidFill>
                    <a:srgbClr val="000000"/>
                  </a:solidFill>
                  <a:effectLst/>
                  <a:latin typeface="+mn-lt"/>
                </a:rPr>
                <a:t>lát</a:t>
              </a:r>
              <a:r>
                <a:rPr lang="en-US" sz="2400" b="1" i="0" dirty="0">
                  <a:solidFill>
                    <a:srgbClr val="000000"/>
                  </a:solidFill>
                  <a:effectLst/>
                  <a:latin typeface="+mn-lt"/>
                </a:rPr>
                <a:t> </a:t>
              </a:r>
              <a:r>
                <a:rPr lang="en-US" sz="2400" b="1" i="0" dirty="0" err="1">
                  <a:solidFill>
                    <a:srgbClr val="000000"/>
                  </a:solidFill>
                  <a:effectLst/>
                  <a:latin typeface="+mn-lt"/>
                </a:rPr>
                <a:t>sàn</a:t>
              </a:r>
              <a:r>
                <a:rPr lang="en-US" sz="2400" b="1" i="0" dirty="0">
                  <a:solidFill>
                    <a:srgbClr val="000000"/>
                  </a:solidFill>
                  <a:effectLst/>
                  <a:latin typeface="+mn-lt"/>
                </a:rPr>
                <a:t>, </a:t>
              </a:r>
              <a:r>
                <a:rPr lang="en-US" sz="2400" b="1" i="0" dirty="0" err="1">
                  <a:solidFill>
                    <a:srgbClr val="000000"/>
                  </a:solidFill>
                  <a:effectLst/>
                  <a:latin typeface="+mn-lt"/>
                </a:rPr>
                <a:t>mỗi</a:t>
              </a:r>
              <a:r>
                <a:rPr lang="en-US" sz="2400" b="1" i="0" dirty="0">
                  <a:solidFill>
                    <a:srgbClr val="000000"/>
                  </a:solidFill>
                  <a:effectLst/>
                  <a:latin typeface="+mn-lt"/>
                </a:rPr>
                <a:t> </a:t>
              </a:r>
              <a:r>
                <a:rPr lang="en-US" sz="2400" b="1" i="0" dirty="0" err="1">
                  <a:solidFill>
                    <a:srgbClr val="000000"/>
                  </a:solidFill>
                  <a:effectLst/>
                  <a:latin typeface="+mn-lt"/>
                </a:rPr>
                <a:t>tấm</a:t>
              </a:r>
              <a:r>
                <a:rPr lang="en-US" sz="2400" b="1" i="0" dirty="0">
                  <a:solidFill>
                    <a:srgbClr val="000000"/>
                  </a:solidFill>
                  <a:effectLst/>
                  <a:latin typeface="+mn-lt"/>
                </a:rPr>
                <a:t> </a:t>
              </a:r>
              <a:r>
                <a:rPr lang="en-US" sz="2400" b="1" i="0" dirty="0" err="1">
                  <a:solidFill>
                    <a:srgbClr val="000000"/>
                  </a:solidFill>
                  <a:effectLst/>
                  <a:latin typeface="+mn-lt"/>
                </a:rPr>
                <a:t>có</a:t>
              </a:r>
              <a:r>
                <a:rPr lang="en-US" sz="2400" b="1" i="0" dirty="0">
                  <a:solidFill>
                    <a:srgbClr val="000000"/>
                  </a:solidFill>
                  <a:effectLst/>
                  <a:latin typeface="+mn-lt"/>
                </a:rPr>
                <a:t> </a:t>
              </a:r>
              <a:r>
                <a:rPr lang="en-US" sz="2400" b="1" i="0" dirty="0" err="1">
                  <a:solidFill>
                    <a:srgbClr val="000000"/>
                  </a:solidFill>
                  <a:effectLst/>
                  <a:latin typeface="+mn-lt"/>
                </a:rPr>
                <a:t>dạng</a:t>
              </a:r>
              <a:r>
                <a:rPr lang="en-US" sz="2400" b="1" i="0" dirty="0">
                  <a:solidFill>
                    <a:srgbClr val="000000"/>
                  </a:solidFill>
                  <a:effectLst/>
                  <a:latin typeface="+mn-lt"/>
                </a:rPr>
                <a:t> </a:t>
              </a:r>
              <a:r>
                <a:rPr lang="en-US" sz="2400" b="1" i="0" dirty="0" err="1">
                  <a:solidFill>
                    <a:srgbClr val="000000"/>
                  </a:solidFill>
                  <a:effectLst/>
                  <a:latin typeface="+mn-lt"/>
                </a:rPr>
                <a:t>hình</a:t>
              </a:r>
              <a:r>
                <a:rPr lang="en-US" sz="2400" b="1" i="0" dirty="0">
                  <a:solidFill>
                    <a:srgbClr val="000000"/>
                  </a:solidFill>
                  <a:effectLst/>
                  <a:latin typeface="+mn-lt"/>
                </a:rPr>
                <a:t> </a:t>
              </a:r>
              <a:r>
                <a:rPr lang="en-US" sz="2400" b="1" i="0" dirty="0" err="1">
                  <a:solidFill>
                    <a:srgbClr val="000000"/>
                  </a:solidFill>
                  <a:effectLst/>
                  <a:latin typeface="+mn-lt"/>
                </a:rPr>
                <a:t>chữ</a:t>
              </a:r>
              <a:r>
                <a:rPr lang="en-US" sz="2400" b="1" i="0" dirty="0">
                  <a:solidFill>
                    <a:srgbClr val="000000"/>
                  </a:solidFill>
                  <a:effectLst/>
                  <a:latin typeface="+mn-lt"/>
                </a:rPr>
                <a:t> </a:t>
              </a:r>
              <a:r>
                <a:rPr lang="en-US" sz="2400" b="1" i="0" dirty="0" err="1">
                  <a:solidFill>
                    <a:srgbClr val="000000"/>
                  </a:solidFill>
                  <a:effectLst/>
                  <a:latin typeface="+mn-lt"/>
                </a:rPr>
                <a:t>nhật</a:t>
              </a:r>
              <a:r>
                <a:rPr lang="en-US" sz="2400" b="1" i="0" dirty="0">
                  <a:solidFill>
                    <a:srgbClr val="000000"/>
                  </a:solidFill>
                  <a:effectLst/>
                  <a:latin typeface="+mn-lt"/>
                </a:rPr>
                <a:t> </a:t>
              </a:r>
              <a:r>
                <a:rPr lang="en-US" sz="2400" b="1" i="0" dirty="0" err="1">
                  <a:solidFill>
                    <a:srgbClr val="000000"/>
                  </a:solidFill>
                  <a:effectLst/>
                  <a:latin typeface="+mn-lt"/>
                </a:rPr>
                <a:t>với</a:t>
              </a:r>
              <a:r>
                <a:rPr lang="en-US" sz="2400" b="1" i="0" dirty="0">
                  <a:solidFill>
                    <a:srgbClr val="000000"/>
                  </a:solidFill>
                  <a:effectLst/>
                  <a:latin typeface="+mn-lt"/>
                </a:rPr>
                <a:t> </a:t>
              </a:r>
              <a:r>
                <a:rPr lang="en-US" sz="2400" b="1" i="0" dirty="0" err="1">
                  <a:solidFill>
                    <a:srgbClr val="000000"/>
                  </a:solidFill>
                  <a:effectLst/>
                  <a:latin typeface="+mn-lt"/>
                </a:rPr>
                <a:t>chiều</a:t>
              </a:r>
              <a:r>
                <a:rPr lang="en-US" sz="2400" b="1" i="0" dirty="0">
                  <a:solidFill>
                    <a:srgbClr val="000000"/>
                  </a:solidFill>
                  <a:effectLst/>
                  <a:latin typeface="+mn-lt"/>
                </a:rPr>
                <a:t> </a:t>
              </a:r>
              <a:r>
                <a:rPr lang="en-US" sz="2400" b="1" i="0" dirty="0" err="1">
                  <a:solidFill>
                    <a:srgbClr val="000000"/>
                  </a:solidFill>
                  <a:effectLst/>
                  <a:latin typeface="+mn-lt"/>
                </a:rPr>
                <a:t>dài</a:t>
              </a:r>
              <a:r>
                <a:rPr lang="en-US" sz="2400" b="1" i="0" dirty="0">
                  <a:solidFill>
                    <a:srgbClr val="000000"/>
                  </a:solidFill>
                  <a:effectLst/>
                  <a:latin typeface="+mn-lt"/>
                </a:rPr>
                <a:t> 45 cm </a:t>
              </a:r>
              <a:r>
                <a:rPr lang="en-US" sz="2400" b="1" i="0" dirty="0" err="1">
                  <a:solidFill>
                    <a:srgbClr val="000000"/>
                  </a:solidFill>
                  <a:effectLst/>
                  <a:latin typeface="+mn-lt"/>
                </a:rPr>
                <a:t>và</a:t>
              </a:r>
              <a:r>
                <a:rPr lang="en-US" sz="2400" b="1" i="0" dirty="0">
                  <a:solidFill>
                    <a:srgbClr val="000000"/>
                  </a:solidFill>
                  <a:effectLst/>
                  <a:latin typeface="+mn-lt"/>
                </a:rPr>
                <a:t> </a:t>
              </a:r>
              <a:r>
                <a:rPr lang="en-US" sz="2400" b="1" i="0" dirty="0" err="1">
                  <a:solidFill>
                    <a:srgbClr val="000000"/>
                  </a:solidFill>
                  <a:effectLst/>
                  <a:latin typeface="+mn-lt"/>
                </a:rPr>
                <a:t>chiều</a:t>
              </a:r>
              <a:r>
                <a:rPr lang="en-US" sz="2400" b="1" i="0" dirty="0">
                  <a:solidFill>
                    <a:srgbClr val="000000"/>
                  </a:solidFill>
                  <a:effectLst/>
                  <a:latin typeface="+mn-lt"/>
                </a:rPr>
                <a:t> </a:t>
              </a:r>
              <a:r>
                <a:rPr lang="en-US" sz="2400" b="1" i="0" dirty="0" err="1">
                  <a:solidFill>
                    <a:srgbClr val="000000"/>
                  </a:solidFill>
                  <a:effectLst/>
                  <a:latin typeface="+mn-lt"/>
                </a:rPr>
                <a:t>rộng</a:t>
              </a:r>
              <a:r>
                <a:rPr lang="en-US" sz="2400" b="1" i="0" dirty="0">
                  <a:solidFill>
                    <a:srgbClr val="000000"/>
                  </a:solidFill>
                  <a:effectLst/>
                  <a:latin typeface="+mn-lt"/>
                </a:rPr>
                <a:t> 9 cm. </a:t>
              </a:r>
              <a:r>
                <a:rPr lang="en-US" sz="2400" b="1" i="0" dirty="0" err="1">
                  <a:solidFill>
                    <a:srgbClr val="000000"/>
                  </a:solidFill>
                  <a:effectLst/>
                  <a:latin typeface="+mn-lt"/>
                </a:rPr>
                <a:t>Hỏi</a:t>
              </a:r>
              <a:r>
                <a:rPr lang="en-US" sz="2400" b="1" i="0" dirty="0">
                  <a:solidFill>
                    <a:srgbClr val="000000"/>
                  </a:solidFill>
                  <a:effectLst/>
                  <a:latin typeface="+mn-lt"/>
                </a:rPr>
                <a:t> </a:t>
              </a:r>
              <a:r>
                <a:rPr lang="en-US" sz="2400" b="1" i="0" dirty="0" err="1">
                  <a:solidFill>
                    <a:srgbClr val="000000"/>
                  </a:solidFill>
                  <a:effectLst/>
                  <a:latin typeface="+mn-lt"/>
                </a:rPr>
                <a:t>diện</a:t>
              </a:r>
              <a:r>
                <a:rPr lang="en-US" sz="2400" b="1" i="0" dirty="0">
                  <a:solidFill>
                    <a:srgbClr val="000000"/>
                  </a:solidFill>
                  <a:effectLst/>
                  <a:latin typeface="+mn-lt"/>
                </a:rPr>
                <a:t> </a:t>
              </a:r>
              <a:r>
                <a:rPr lang="en-US" sz="2400" b="1" i="0" dirty="0" err="1">
                  <a:solidFill>
                    <a:srgbClr val="000000"/>
                  </a:solidFill>
                  <a:effectLst/>
                  <a:latin typeface="+mn-lt"/>
                </a:rPr>
                <a:t>tích</a:t>
              </a:r>
              <a:r>
                <a:rPr lang="en-US" sz="2400" b="1" i="0" dirty="0">
                  <a:solidFill>
                    <a:srgbClr val="000000"/>
                  </a:solidFill>
                  <a:effectLst/>
                  <a:latin typeface="+mn-lt"/>
                </a:rPr>
                <a:t> </a:t>
              </a:r>
              <a:r>
                <a:rPr lang="en-US" sz="2400" b="1" i="0" dirty="0" err="1">
                  <a:solidFill>
                    <a:srgbClr val="000000"/>
                  </a:solidFill>
                  <a:effectLst/>
                  <a:latin typeface="+mn-lt"/>
                </a:rPr>
                <a:t>mảng</a:t>
              </a:r>
              <a:r>
                <a:rPr lang="en-US" sz="2400" b="1" i="0" dirty="0">
                  <a:solidFill>
                    <a:srgbClr val="000000"/>
                  </a:solidFill>
                  <a:effectLst/>
                  <a:latin typeface="+mn-lt"/>
                </a:rPr>
                <a:t> </a:t>
              </a:r>
              <a:r>
                <a:rPr lang="en-US" sz="2400" b="1" i="0" dirty="0" err="1">
                  <a:solidFill>
                    <a:srgbClr val="000000"/>
                  </a:solidFill>
                  <a:effectLst/>
                  <a:latin typeface="+mn-lt"/>
                </a:rPr>
                <a:t>nền</a:t>
              </a:r>
              <a:r>
                <a:rPr lang="en-US" sz="2400" b="1" i="0" dirty="0">
                  <a:solidFill>
                    <a:srgbClr val="000000"/>
                  </a:solidFill>
                  <a:effectLst/>
                  <a:latin typeface="+mn-lt"/>
                </a:rPr>
                <a:t> </a:t>
              </a:r>
              <a:r>
                <a:rPr lang="en-US" sz="2400" b="1" i="0" dirty="0" err="1">
                  <a:solidFill>
                    <a:srgbClr val="000000"/>
                  </a:solidFill>
                  <a:effectLst/>
                  <a:latin typeface="+mn-lt"/>
                </a:rPr>
                <a:t>nhà</a:t>
              </a:r>
              <a:r>
                <a:rPr lang="en-US" sz="2400" b="1" i="0" dirty="0">
                  <a:solidFill>
                    <a:srgbClr val="000000"/>
                  </a:solidFill>
                  <a:effectLst/>
                  <a:latin typeface="+mn-lt"/>
                </a:rPr>
                <a:t> </a:t>
              </a:r>
              <a:r>
                <a:rPr lang="en-US" sz="2400" b="1" i="0" dirty="0" err="1">
                  <a:solidFill>
                    <a:srgbClr val="000000"/>
                  </a:solidFill>
                  <a:effectLst/>
                  <a:latin typeface="+mn-lt"/>
                </a:rPr>
                <a:t>cần</a:t>
              </a:r>
              <a:r>
                <a:rPr lang="en-US" sz="2400" b="1" i="0" dirty="0">
                  <a:solidFill>
                    <a:srgbClr val="000000"/>
                  </a:solidFill>
                  <a:effectLst/>
                  <a:latin typeface="+mn-lt"/>
                </a:rPr>
                <a:t> </a:t>
              </a:r>
              <a:r>
                <a:rPr lang="en-US" sz="2400" b="1" i="0" dirty="0" err="1">
                  <a:solidFill>
                    <a:srgbClr val="000000"/>
                  </a:solidFill>
                  <a:effectLst/>
                  <a:latin typeface="+mn-lt"/>
                </a:rPr>
                <a:t>sửa</a:t>
              </a:r>
              <a:r>
                <a:rPr lang="en-US" sz="2400" b="1" i="0" dirty="0">
                  <a:solidFill>
                    <a:srgbClr val="000000"/>
                  </a:solidFill>
                  <a:effectLst/>
                  <a:latin typeface="+mn-lt"/>
                </a:rPr>
                <a:t> </a:t>
              </a:r>
              <a:r>
                <a:rPr lang="en-US" sz="2400" b="1" i="0" dirty="0" err="1">
                  <a:solidFill>
                    <a:srgbClr val="000000"/>
                  </a:solidFill>
                  <a:effectLst/>
                  <a:latin typeface="+mn-lt"/>
                </a:rPr>
                <a:t>chữa</a:t>
              </a:r>
              <a:r>
                <a:rPr lang="en-US" sz="2400" b="1" i="0" dirty="0">
                  <a:solidFill>
                    <a:srgbClr val="000000"/>
                  </a:solidFill>
                  <a:effectLst/>
                  <a:latin typeface="+mn-lt"/>
                </a:rPr>
                <a:t> </a:t>
              </a:r>
              <a:r>
                <a:rPr lang="en-US" sz="2400" b="1" i="0" dirty="0" err="1">
                  <a:solidFill>
                    <a:srgbClr val="000000"/>
                  </a:solidFill>
                  <a:effectLst/>
                  <a:latin typeface="+mn-lt"/>
                </a:rPr>
                <a:t>là</a:t>
              </a:r>
              <a:r>
                <a:rPr lang="en-US" sz="2400" b="1" i="0" dirty="0">
                  <a:solidFill>
                    <a:srgbClr val="000000"/>
                  </a:solidFill>
                  <a:effectLst/>
                  <a:latin typeface="+mn-lt"/>
                </a:rPr>
                <a:t> bao </a:t>
              </a:r>
              <a:r>
                <a:rPr lang="en-US" sz="2400" b="1" i="0" dirty="0" err="1">
                  <a:solidFill>
                    <a:srgbClr val="000000"/>
                  </a:solidFill>
                  <a:effectLst/>
                  <a:latin typeface="+mn-lt"/>
                </a:rPr>
                <a:t>nhiêu</a:t>
              </a:r>
              <a:r>
                <a:rPr lang="en-US" sz="2400" b="1" i="0" dirty="0">
                  <a:solidFill>
                    <a:srgbClr val="000000"/>
                  </a:solidFill>
                  <a:effectLst/>
                  <a:latin typeface="+mn-lt"/>
                </a:rPr>
                <a:t> </a:t>
              </a:r>
              <a:r>
                <a:rPr lang="en-US" sz="2400" b="1" i="0" dirty="0" err="1">
                  <a:solidFill>
                    <a:srgbClr val="000000"/>
                  </a:solidFill>
                  <a:effectLst/>
                  <a:latin typeface="+mn-lt"/>
                </a:rPr>
                <a:t>xăng</a:t>
              </a:r>
              <a:r>
                <a:rPr lang="en-US" sz="2400" b="1" i="0" dirty="0">
                  <a:solidFill>
                    <a:srgbClr val="000000"/>
                  </a:solidFill>
                  <a:effectLst/>
                  <a:latin typeface="+mn-lt"/>
                </a:rPr>
                <a:t> – </a:t>
              </a:r>
              <a:r>
                <a:rPr lang="en-US" sz="2400" b="1" i="0" dirty="0" err="1">
                  <a:solidFill>
                    <a:srgbClr val="000000"/>
                  </a:solidFill>
                  <a:effectLst/>
                  <a:latin typeface="+mn-lt"/>
                </a:rPr>
                <a:t>ti</a:t>
              </a:r>
              <a:r>
                <a:rPr lang="en-US" sz="2400" b="1" i="0" dirty="0">
                  <a:solidFill>
                    <a:srgbClr val="000000"/>
                  </a:solidFill>
                  <a:effectLst/>
                  <a:latin typeface="+mn-lt"/>
                </a:rPr>
                <a:t> – </a:t>
              </a:r>
              <a:r>
                <a:rPr lang="en-US" sz="2400" b="1" i="0" dirty="0" err="1">
                  <a:solidFill>
                    <a:srgbClr val="000000"/>
                  </a:solidFill>
                  <a:effectLst/>
                  <a:latin typeface="+mn-lt"/>
                </a:rPr>
                <a:t>mét</a:t>
              </a:r>
              <a:r>
                <a:rPr lang="en-US" sz="2400" b="1" i="0" dirty="0">
                  <a:solidFill>
                    <a:srgbClr val="000000"/>
                  </a:solidFill>
                  <a:effectLst/>
                  <a:latin typeface="+mn-lt"/>
                </a:rPr>
                <a:t> </a:t>
              </a:r>
              <a:r>
                <a:rPr lang="en-US" sz="2400" b="1" i="0" dirty="0" err="1">
                  <a:solidFill>
                    <a:srgbClr val="000000"/>
                  </a:solidFill>
                  <a:effectLst/>
                  <a:latin typeface="+mn-lt"/>
                </a:rPr>
                <a:t>vuông</a:t>
              </a:r>
              <a:r>
                <a:rPr lang="en-US" sz="2400" b="1" i="0" dirty="0">
                  <a:solidFill>
                    <a:srgbClr val="000000"/>
                  </a:solidFill>
                  <a:effectLst/>
                  <a:latin typeface="+mn-lt"/>
                </a:rPr>
                <a:t>?</a:t>
              </a:r>
              <a:endParaRPr kumimoji="0" lang="vi-VN" altLang="en-US" sz="2400" b="1" i="0" u="none" strike="noStrike" kern="1200" cap="none" spc="0" normalizeH="0" baseline="0" noProof="0" dirty="0">
                <a:ln>
                  <a:noFill/>
                </a:ln>
                <a:solidFill>
                  <a:srgbClr val="FF0000"/>
                </a:solidFill>
                <a:effectLst/>
                <a:uLnTx/>
                <a:uFillTx/>
                <a:latin typeface="+mn-lt"/>
                <a:ea typeface="+mn-ea"/>
                <a:cs typeface="Baloo 2" pitchFamily="2" charset="0"/>
              </a:endParaRPr>
            </a:p>
          </p:txBody>
        </p:sp>
      </p:grpSp>
      <p:pic>
        <p:nvPicPr>
          <p:cNvPr id="32" name="Picture 31">
            <a:extLst>
              <a:ext uri="{FF2B5EF4-FFF2-40B4-BE49-F238E27FC236}">
                <a16:creationId xmlns:a16="http://schemas.microsoft.com/office/drawing/2014/main" id="{B027C552-D093-422A-B803-F33EF5367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3430" y="5132489"/>
            <a:ext cx="1695843" cy="1646827"/>
          </a:xfrm>
          <a:prstGeom prst="rect">
            <a:avLst/>
          </a:prstGeom>
        </p:spPr>
      </p:pic>
      <p:grpSp>
        <p:nvGrpSpPr>
          <p:cNvPr id="37" name="Group 36">
            <a:extLst>
              <a:ext uri="{FF2B5EF4-FFF2-40B4-BE49-F238E27FC236}">
                <a16:creationId xmlns:a16="http://schemas.microsoft.com/office/drawing/2014/main" id="{873A3C25-4AA7-4945-AB8C-0B4B9E0D5D7A}"/>
              </a:ext>
            </a:extLst>
          </p:cNvPr>
          <p:cNvGrpSpPr/>
          <p:nvPr/>
        </p:nvGrpSpPr>
        <p:grpSpPr>
          <a:xfrm>
            <a:off x="8115300" y="2438400"/>
            <a:ext cx="2705100" cy="1247775"/>
            <a:chOff x="8115300" y="2438400"/>
            <a:chExt cx="2705100" cy="1247775"/>
          </a:xfrm>
        </p:grpSpPr>
        <p:cxnSp>
          <p:nvCxnSpPr>
            <p:cNvPr id="15" name="Straight Connector 14">
              <a:extLst>
                <a:ext uri="{FF2B5EF4-FFF2-40B4-BE49-F238E27FC236}">
                  <a16:creationId xmlns:a16="http://schemas.microsoft.com/office/drawing/2014/main" id="{041FC979-B114-40FB-874A-0F77D8C54DCD}"/>
                </a:ext>
              </a:extLst>
            </p:cNvPr>
            <p:cNvCxnSpPr/>
            <p:nvPr/>
          </p:nvCxnSpPr>
          <p:spPr>
            <a:xfrm>
              <a:off x="8115300" y="2466975"/>
              <a:ext cx="26955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F90CADB-1627-40BD-A957-21430C73F9F0}"/>
                </a:ext>
              </a:extLst>
            </p:cNvPr>
            <p:cNvCxnSpPr/>
            <p:nvPr/>
          </p:nvCxnSpPr>
          <p:spPr>
            <a:xfrm>
              <a:off x="8124825" y="3657600"/>
              <a:ext cx="26955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95346C9-D43C-429B-9F2F-CA355A5E7069}"/>
                </a:ext>
              </a:extLst>
            </p:cNvPr>
            <p:cNvCxnSpPr>
              <a:cxnSpLocks/>
            </p:cNvCxnSpPr>
            <p:nvPr/>
          </p:nvCxnSpPr>
          <p:spPr>
            <a:xfrm flipV="1">
              <a:off x="8115300" y="2438400"/>
              <a:ext cx="0" cy="1247775"/>
            </a:xfrm>
            <a:prstGeom prst="line">
              <a:avLst/>
            </a:prstGeom>
            <a:ln w="571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32A83CB-A4BE-4C81-8200-324621375C7E}"/>
                </a:ext>
              </a:extLst>
            </p:cNvPr>
            <p:cNvCxnSpPr>
              <a:cxnSpLocks/>
            </p:cNvCxnSpPr>
            <p:nvPr/>
          </p:nvCxnSpPr>
          <p:spPr>
            <a:xfrm flipV="1">
              <a:off x="10791825" y="2438400"/>
              <a:ext cx="0" cy="1247775"/>
            </a:xfrm>
            <a:prstGeom prst="line">
              <a:avLst/>
            </a:prstGeom>
            <a:ln w="57150"/>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E6C68F42-0DF0-40B4-97E8-48EA32B937CC}"/>
              </a:ext>
            </a:extLst>
          </p:cNvPr>
          <p:cNvSpPr txBox="1"/>
          <p:nvPr/>
        </p:nvSpPr>
        <p:spPr>
          <a:xfrm>
            <a:off x="8858250" y="1866900"/>
            <a:ext cx="1628775" cy="584775"/>
          </a:xfrm>
          <a:prstGeom prst="rect">
            <a:avLst/>
          </a:prstGeom>
          <a:noFill/>
        </p:spPr>
        <p:txBody>
          <a:bodyPr wrap="square" rtlCol="0">
            <a:spAutoFit/>
          </a:bodyPr>
          <a:lstStyle/>
          <a:p>
            <a:r>
              <a:rPr lang="en-US" sz="3200" b="1" dirty="0"/>
              <a:t>45 cm</a:t>
            </a:r>
          </a:p>
        </p:txBody>
      </p:sp>
      <p:sp>
        <p:nvSpPr>
          <p:cNvPr id="39" name="TextBox 38">
            <a:extLst>
              <a:ext uri="{FF2B5EF4-FFF2-40B4-BE49-F238E27FC236}">
                <a16:creationId xmlns:a16="http://schemas.microsoft.com/office/drawing/2014/main" id="{D5EE7E36-8EB8-4DF4-BC10-58DB512E03BE}"/>
              </a:ext>
            </a:extLst>
          </p:cNvPr>
          <p:cNvSpPr txBox="1"/>
          <p:nvPr/>
        </p:nvSpPr>
        <p:spPr>
          <a:xfrm>
            <a:off x="7134225" y="2781300"/>
            <a:ext cx="1276350" cy="584775"/>
          </a:xfrm>
          <a:prstGeom prst="rect">
            <a:avLst/>
          </a:prstGeom>
          <a:noFill/>
        </p:spPr>
        <p:txBody>
          <a:bodyPr wrap="square" rtlCol="0">
            <a:spAutoFit/>
          </a:bodyPr>
          <a:lstStyle/>
          <a:p>
            <a:r>
              <a:rPr lang="en-US" sz="3200" b="1" dirty="0"/>
              <a:t>9 cm</a:t>
            </a:r>
          </a:p>
        </p:txBody>
      </p:sp>
      <p:sp>
        <p:nvSpPr>
          <p:cNvPr id="40" name="TextBox 39">
            <a:extLst>
              <a:ext uri="{FF2B5EF4-FFF2-40B4-BE49-F238E27FC236}">
                <a16:creationId xmlns:a16="http://schemas.microsoft.com/office/drawing/2014/main" id="{5C6D74F5-24EC-4C0D-BE25-2F7FC482D4E9}"/>
              </a:ext>
            </a:extLst>
          </p:cNvPr>
          <p:cNvSpPr txBox="1"/>
          <p:nvPr/>
        </p:nvSpPr>
        <p:spPr>
          <a:xfrm>
            <a:off x="600075" y="2343150"/>
            <a:ext cx="6267450" cy="3046988"/>
          </a:xfrm>
          <a:prstGeom prst="rect">
            <a:avLst/>
          </a:prstGeom>
          <a:noFill/>
        </p:spPr>
        <p:txBody>
          <a:bodyPr wrap="square" rtlCol="0">
            <a:spAutoFit/>
          </a:bodyPr>
          <a:lstStyle/>
          <a:p>
            <a:pPr algn="ctr"/>
            <a:r>
              <a:rPr lang="en-US" sz="3200" b="1" i="0" u="sng" dirty="0" err="1">
                <a:solidFill>
                  <a:srgbClr val="008000"/>
                </a:solidFill>
                <a:effectLst/>
                <a:latin typeface="+mj-lt"/>
              </a:rPr>
              <a:t>Bài</a:t>
            </a:r>
            <a:r>
              <a:rPr lang="en-US" sz="3200" b="1" i="0" u="sng" dirty="0">
                <a:solidFill>
                  <a:srgbClr val="008000"/>
                </a:solidFill>
                <a:effectLst/>
                <a:latin typeface="+mj-lt"/>
              </a:rPr>
              <a:t> </a:t>
            </a:r>
            <a:r>
              <a:rPr lang="en-US" sz="3200" b="1" i="0" u="sng" dirty="0" err="1">
                <a:solidFill>
                  <a:srgbClr val="008000"/>
                </a:solidFill>
                <a:effectLst/>
                <a:latin typeface="+mj-lt"/>
              </a:rPr>
              <a:t>giải</a:t>
            </a:r>
            <a:r>
              <a:rPr lang="en-US" sz="3200" b="1" i="0" u="sng" dirty="0">
                <a:solidFill>
                  <a:srgbClr val="008000"/>
                </a:solidFill>
                <a:effectLst/>
                <a:latin typeface="+mj-lt"/>
              </a:rPr>
              <a:t>:</a:t>
            </a:r>
            <a:endParaRPr lang="en-US" sz="3200" b="0" i="0" u="sng" dirty="0">
              <a:solidFill>
                <a:srgbClr val="000000"/>
              </a:solidFill>
              <a:effectLst/>
              <a:latin typeface="+mj-lt"/>
            </a:endParaRPr>
          </a:p>
          <a:p>
            <a:pPr algn="just"/>
            <a:r>
              <a:rPr lang="en-US" sz="3200" b="1" i="0" dirty="0" err="1">
                <a:solidFill>
                  <a:srgbClr val="FF0000"/>
                </a:solidFill>
                <a:effectLst/>
                <a:latin typeface="+mj-lt"/>
              </a:rPr>
              <a:t>Diện</a:t>
            </a:r>
            <a:r>
              <a:rPr lang="en-US" sz="3200" b="1" i="0" dirty="0">
                <a:solidFill>
                  <a:srgbClr val="FF0000"/>
                </a:solidFill>
                <a:effectLst/>
                <a:latin typeface="+mj-lt"/>
              </a:rPr>
              <a:t> </a:t>
            </a:r>
            <a:r>
              <a:rPr lang="en-US" sz="3200" b="1" i="0" dirty="0" err="1">
                <a:solidFill>
                  <a:srgbClr val="FF0000"/>
                </a:solidFill>
                <a:effectLst/>
                <a:latin typeface="+mj-lt"/>
              </a:rPr>
              <a:t>tích</a:t>
            </a:r>
            <a:r>
              <a:rPr lang="en-US" sz="3200" b="1" i="0" dirty="0">
                <a:solidFill>
                  <a:srgbClr val="FF0000"/>
                </a:solidFill>
                <a:effectLst/>
                <a:latin typeface="+mj-lt"/>
              </a:rPr>
              <a:t> </a:t>
            </a:r>
            <a:r>
              <a:rPr lang="en-US" sz="3200" b="1" i="0" dirty="0" err="1">
                <a:solidFill>
                  <a:srgbClr val="FF0000"/>
                </a:solidFill>
                <a:effectLst/>
                <a:latin typeface="+mj-lt"/>
              </a:rPr>
              <a:t>một</a:t>
            </a:r>
            <a:r>
              <a:rPr lang="en-US" sz="3200" b="1" i="0" dirty="0">
                <a:solidFill>
                  <a:srgbClr val="FF0000"/>
                </a:solidFill>
                <a:effectLst/>
                <a:latin typeface="+mj-lt"/>
              </a:rPr>
              <a:t> </a:t>
            </a:r>
            <a:r>
              <a:rPr lang="en-US" sz="3200" b="1" i="0" dirty="0" err="1">
                <a:solidFill>
                  <a:srgbClr val="FF0000"/>
                </a:solidFill>
                <a:effectLst/>
                <a:latin typeface="+mj-lt"/>
              </a:rPr>
              <a:t>tấm</a:t>
            </a:r>
            <a:r>
              <a:rPr lang="en-US" sz="3200" b="1" i="0" dirty="0">
                <a:solidFill>
                  <a:srgbClr val="FF0000"/>
                </a:solidFill>
                <a:effectLst/>
                <a:latin typeface="+mj-lt"/>
              </a:rPr>
              <a:t> </a:t>
            </a:r>
            <a:r>
              <a:rPr lang="en-US" sz="3200" b="1" i="0" dirty="0" err="1">
                <a:solidFill>
                  <a:srgbClr val="FF0000"/>
                </a:solidFill>
                <a:effectLst/>
                <a:latin typeface="+mj-lt"/>
              </a:rPr>
              <a:t>gỗ</a:t>
            </a:r>
            <a:r>
              <a:rPr lang="en-US" sz="3200" b="1" i="0" dirty="0">
                <a:solidFill>
                  <a:srgbClr val="FF0000"/>
                </a:solidFill>
                <a:effectLst/>
                <a:latin typeface="+mj-lt"/>
              </a:rPr>
              <a:t> </a:t>
            </a:r>
            <a:r>
              <a:rPr lang="en-US" sz="3200" b="1" i="0" dirty="0" err="1">
                <a:solidFill>
                  <a:srgbClr val="FF0000"/>
                </a:solidFill>
                <a:effectLst/>
                <a:latin typeface="+mj-lt"/>
              </a:rPr>
              <a:t>lát</a:t>
            </a:r>
            <a:r>
              <a:rPr lang="en-US" sz="3200" b="1" i="0" dirty="0">
                <a:solidFill>
                  <a:srgbClr val="FF0000"/>
                </a:solidFill>
                <a:effectLst/>
                <a:latin typeface="+mj-lt"/>
              </a:rPr>
              <a:t> </a:t>
            </a:r>
            <a:r>
              <a:rPr lang="en-US" sz="3200" b="1" i="0" dirty="0" err="1">
                <a:solidFill>
                  <a:srgbClr val="FF0000"/>
                </a:solidFill>
                <a:effectLst/>
                <a:latin typeface="+mj-lt"/>
              </a:rPr>
              <a:t>sàn</a:t>
            </a:r>
            <a:r>
              <a:rPr lang="en-US" sz="3200" b="1" i="0" dirty="0">
                <a:solidFill>
                  <a:srgbClr val="FF0000"/>
                </a:solidFill>
                <a:effectLst/>
                <a:latin typeface="+mj-lt"/>
              </a:rPr>
              <a:t> </a:t>
            </a:r>
            <a:r>
              <a:rPr lang="en-US" sz="3200" b="1" i="0" dirty="0" err="1">
                <a:solidFill>
                  <a:srgbClr val="FF0000"/>
                </a:solidFill>
                <a:effectLst/>
                <a:latin typeface="+mj-lt"/>
              </a:rPr>
              <a:t>là</a:t>
            </a:r>
            <a:r>
              <a:rPr lang="en-US" sz="3200" b="1" i="0" dirty="0">
                <a:solidFill>
                  <a:srgbClr val="FF0000"/>
                </a:solidFill>
                <a:effectLst/>
                <a:latin typeface="+mj-lt"/>
              </a:rPr>
              <a:t>:</a:t>
            </a:r>
          </a:p>
          <a:p>
            <a:pPr algn="ctr"/>
            <a:r>
              <a:rPr lang="en-US" sz="3200" b="1" i="0" dirty="0">
                <a:solidFill>
                  <a:srgbClr val="FF0000"/>
                </a:solidFill>
                <a:effectLst/>
                <a:latin typeface="+mj-lt"/>
              </a:rPr>
              <a:t>45 x 9 = 405 (cm</a:t>
            </a:r>
            <a:r>
              <a:rPr lang="en-US" sz="3200" b="1" i="0" baseline="30000" dirty="0">
                <a:solidFill>
                  <a:srgbClr val="FF0000"/>
                </a:solidFill>
                <a:effectLst/>
                <a:latin typeface="+mj-lt"/>
              </a:rPr>
              <a:t>2</a:t>
            </a:r>
            <a:r>
              <a:rPr lang="en-US" sz="3200" b="1" i="0" dirty="0">
                <a:solidFill>
                  <a:srgbClr val="FF0000"/>
                </a:solidFill>
                <a:effectLst/>
                <a:latin typeface="+mj-lt"/>
              </a:rPr>
              <a:t>)</a:t>
            </a:r>
          </a:p>
          <a:p>
            <a:pPr algn="just"/>
            <a:r>
              <a:rPr lang="en-US" sz="3200" b="1" i="0" dirty="0" err="1">
                <a:solidFill>
                  <a:srgbClr val="FF0000"/>
                </a:solidFill>
                <a:effectLst/>
                <a:latin typeface="+mj-lt"/>
              </a:rPr>
              <a:t>Diện</a:t>
            </a:r>
            <a:r>
              <a:rPr lang="en-US" sz="3200" b="1" i="0" dirty="0">
                <a:solidFill>
                  <a:srgbClr val="FF0000"/>
                </a:solidFill>
                <a:effectLst/>
                <a:latin typeface="+mj-lt"/>
              </a:rPr>
              <a:t> </a:t>
            </a:r>
            <a:r>
              <a:rPr lang="en-US" sz="3200" b="1" i="0" dirty="0" err="1">
                <a:solidFill>
                  <a:srgbClr val="FF0000"/>
                </a:solidFill>
                <a:effectLst/>
                <a:latin typeface="+mj-lt"/>
              </a:rPr>
              <a:t>tích</a:t>
            </a:r>
            <a:r>
              <a:rPr lang="en-US" sz="3200" b="1" i="0" dirty="0">
                <a:solidFill>
                  <a:srgbClr val="FF0000"/>
                </a:solidFill>
                <a:effectLst/>
                <a:latin typeface="+mj-lt"/>
              </a:rPr>
              <a:t> </a:t>
            </a:r>
            <a:r>
              <a:rPr lang="en-US" sz="3200" b="1" i="0" dirty="0" err="1">
                <a:solidFill>
                  <a:srgbClr val="FF0000"/>
                </a:solidFill>
                <a:effectLst/>
                <a:latin typeface="+mj-lt"/>
              </a:rPr>
              <a:t>mảng</a:t>
            </a:r>
            <a:r>
              <a:rPr lang="en-US" sz="3200" b="1" i="0" dirty="0">
                <a:solidFill>
                  <a:srgbClr val="FF0000"/>
                </a:solidFill>
                <a:effectLst/>
                <a:latin typeface="+mj-lt"/>
              </a:rPr>
              <a:t> </a:t>
            </a:r>
            <a:r>
              <a:rPr lang="en-US" sz="3200" b="1" i="0" dirty="0" err="1">
                <a:solidFill>
                  <a:srgbClr val="FF0000"/>
                </a:solidFill>
                <a:effectLst/>
                <a:latin typeface="+mj-lt"/>
              </a:rPr>
              <a:t>nền</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cần</a:t>
            </a:r>
            <a:r>
              <a:rPr lang="en-US" sz="3200" b="1" i="0" dirty="0">
                <a:solidFill>
                  <a:srgbClr val="FF0000"/>
                </a:solidFill>
                <a:effectLst/>
                <a:latin typeface="+mj-lt"/>
              </a:rPr>
              <a:t> </a:t>
            </a:r>
            <a:r>
              <a:rPr lang="en-US" sz="3200" b="1" i="0" dirty="0" err="1">
                <a:solidFill>
                  <a:srgbClr val="FF0000"/>
                </a:solidFill>
                <a:effectLst/>
                <a:latin typeface="+mj-lt"/>
              </a:rPr>
              <a:t>sửa</a:t>
            </a:r>
            <a:r>
              <a:rPr lang="en-US" sz="3200" b="1" i="0" dirty="0">
                <a:solidFill>
                  <a:srgbClr val="FF0000"/>
                </a:solidFill>
                <a:effectLst/>
                <a:latin typeface="+mj-lt"/>
              </a:rPr>
              <a:t> </a:t>
            </a:r>
            <a:r>
              <a:rPr lang="en-US" sz="3200" b="1" i="0" dirty="0" err="1">
                <a:solidFill>
                  <a:srgbClr val="FF0000"/>
                </a:solidFill>
                <a:effectLst/>
                <a:latin typeface="+mj-lt"/>
              </a:rPr>
              <a:t>là</a:t>
            </a:r>
            <a:r>
              <a:rPr lang="en-US" sz="3200" b="1" i="0" dirty="0">
                <a:solidFill>
                  <a:srgbClr val="FF0000"/>
                </a:solidFill>
                <a:effectLst/>
                <a:latin typeface="+mj-lt"/>
              </a:rPr>
              <a:t>:</a:t>
            </a:r>
          </a:p>
          <a:p>
            <a:pPr algn="ctr"/>
            <a:r>
              <a:rPr lang="en-US" sz="3200" b="1" i="0" dirty="0">
                <a:solidFill>
                  <a:srgbClr val="FF0000"/>
                </a:solidFill>
                <a:effectLst/>
                <a:latin typeface="+mj-lt"/>
              </a:rPr>
              <a:t>405 x 9 = 3645 (cm</a:t>
            </a:r>
            <a:r>
              <a:rPr lang="en-US" sz="3200" b="1" i="0" baseline="30000" dirty="0">
                <a:solidFill>
                  <a:srgbClr val="FF0000"/>
                </a:solidFill>
                <a:effectLst/>
                <a:latin typeface="+mj-lt"/>
              </a:rPr>
              <a:t>2</a:t>
            </a:r>
            <a:r>
              <a:rPr lang="en-US" sz="3200" b="1" i="0" dirty="0">
                <a:solidFill>
                  <a:srgbClr val="FF0000"/>
                </a:solidFill>
                <a:effectLst/>
                <a:latin typeface="+mj-lt"/>
              </a:rPr>
              <a:t>)</a:t>
            </a:r>
          </a:p>
          <a:p>
            <a:pPr algn="r"/>
            <a:r>
              <a:rPr lang="en-US" sz="3200" b="1" i="0" dirty="0" err="1">
                <a:solidFill>
                  <a:srgbClr val="FF0000"/>
                </a:solidFill>
                <a:effectLst/>
                <a:latin typeface="+mj-lt"/>
              </a:rPr>
              <a:t>Đáp</a:t>
            </a:r>
            <a:r>
              <a:rPr lang="en-US" sz="3200" b="1" i="0" dirty="0">
                <a:solidFill>
                  <a:srgbClr val="FF0000"/>
                </a:solidFill>
                <a:effectLst/>
                <a:latin typeface="+mj-lt"/>
              </a:rPr>
              <a:t> </a:t>
            </a:r>
            <a:r>
              <a:rPr lang="en-US" sz="3200" b="1" i="0" dirty="0" err="1">
                <a:solidFill>
                  <a:srgbClr val="FF0000"/>
                </a:solidFill>
                <a:effectLst/>
                <a:latin typeface="+mj-lt"/>
              </a:rPr>
              <a:t>số</a:t>
            </a:r>
            <a:r>
              <a:rPr lang="en-US" sz="3200" b="1" i="0" dirty="0">
                <a:solidFill>
                  <a:srgbClr val="FF0000"/>
                </a:solidFill>
                <a:effectLst/>
                <a:latin typeface="+mj-lt"/>
              </a:rPr>
              <a:t>: 3645 cm</a:t>
            </a:r>
            <a:r>
              <a:rPr lang="en-US" sz="3200" b="1" i="0" baseline="30000" dirty="0">
                <a:solidFill>
                  <a:srgbClr val="FF0000"/>
                </a:solidFill>
                <a:effectLst/>
                <a:latin typeface="+mj-lt"/>
              </a:rPr>
              <a:t>2</a:t>
            </a:r>
            <a:endParaRPr lang="en-US" sz="3200" b="1" i="0" dirty="0">
              <a:solidFill>
                <a:srgbClr val="FF0000"/>
              </a:solidFill>
              <a:effectLst/>
              <a:latin typeface="+mj-lt"/>
            </a:endParaRPr>
          </a:p>
        </p:txBody>
      </p:sp>
    </p:spTree>
    <p:extLst>
      <p:ext uri="{BB962C8B-B14F-4D97-AF65-F5344CB8AC3E}">
        <p14:creationId xmlns:p14="http://schemas.microsoft.com/office/powerpoint/2010/main" val="12051057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2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wipe(down)">
                                      <p:cBhvr>
                                        <p:cTn id="32" dur="500"/>
                                        <p:tgtEl>
                                          <p:spTgt spid="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txEl>
                                              <p:pRg st="1" end="1"/>
                                            </p:txEl>
                                          </p:spTgt>
                                        </p:tgtEl>
                                        <p:attrNameLst>
                                          <p:attrName>style.visibility</p:attrName>
                                        </p:attrNameLst>
                                      </p:cBhvr>
                                      <p:to>
                                        <p:strVal val="visible"/>
                                      </p:to>
                                    </p:set>
                                    <p:animEffect transition="in" filter="wipe(down)">
                                      <p:cBhvr>
                                        <p:cTn id="37" dur="500"/>
                                        <p:tgtEl>
                                          <p:spTgt spid="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txEl>
                                              <p:pRg st="2" end="2"/>
                                            </p:txEl>
                                          </p:spTgt>
                                        </p:tgtEl>
                                        <p:attrNameLst>
                                          <p:attrName>style.visibility</p:attrName>
                                        </p:attrNameLst>
                                      </p:cBhvr>
                                      <p:to>
                                        <p:strVal val="visible"/>
                                      </p:to>
                                    </p:set>
                                    <p:animEffect transition="in" filter="wipe(down)">
                                      <p:cBhvr>
                                        <p:cTn id="42" dur="500"/>
                                        <p:tgtEl>
                                          <p:spTgt spid="4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txEl>
                                              <p:pRg st="3" end="3"/>
                                            </p:txEl>
                                          </p:spTgt>
                                        </p:tgtEl>
                                        <p:attrNameLst>
                                          <p:attrName>style.visibility</p:attrName>
                                        </p:attrNameLst>
                                      </p:cBhvr>
                                      <p:to>
                                        <p:strVal val="visible"/>
                                      </p:to>
                                    </p:set>
                                    <p:animEffect transition="in" filter="wipe(down)">
                                      <p:cBhvr>
                                        <p:cTn id="47" dur="500"/>
                                        <p:tgtEl>
                                          <p:spTgt spid="4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txEl>
                                              <p:pRg st="4" end="4"/>
                                            </p:txEl>
                                          </p:spTgt>
                                        </p:tgtEl>
                                        <p:attrNameLst>
                                          <p:attrName>style.visibility</p:attrName>
                                        </p:attrNameLst>
                                      </p:cBhvr>
                                      <p:to>
                                        <p:strVal val="visible"/>
                                      </p:to>
                                    </p:set>
                                    <p:animEffect transition="in" filter="wipe(down)">
                                      <p:cBhvr>
                                        <p:cTn id="52" dur="500"/>
                                        <p:tgtEl>
                                          <p:spTgt spid="4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0">
                                            <p:txEl>
                                              <p:pRg st="5" end="5"/>
                                            </p:txEl>
                                          </p:spTgt>
                                        </p:tgtEl>
                                        <p:attrNameLst>
                                          <p:attrName>style.visibility</p:attrName>
                                        </p:attrNameLst>
                                      </p:cBhvr>
                                      <p:to>
                                        <p:strVal val="visible"/>
                                      </p:to>
                                    </p:set>
                                    <p:animEffect transition="in" filter="wipe(down)">
                                      <p:cBhvr>
                                        <p:cTn id="57" dur="500"/>
                                        <p:tgtEl>
                                          <p:spTgt spid="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p:bldP spid="39" grpId="0"/>
      <p:bldP spid="4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87B99-D1AD-481E-9F8B-8311FC9FBFAE}"/>
              </a:ext>
            </a:extLst>
          </p:cNvPr>
          <p:cNvPicPr>
            <a:picLocks noChangeAspect="1"/>
          </p:cNvPicPr>
          <p:nvPr/>
        </p:nvPicPr>
        <p:blipFill rotWithShape="1">
          <a:blip r:embed="rId2">
            <a:extLst>
              <a:ext uri="{28A0092B-C50C-407E-A947-70E740481C1C}">
                <a14:useLocalDpi xmlns:a14="http://schemas.microsoft.com/office/drawing/2010/main" val="0"/>
              </a:ext>
            </a:extLst>
          </a:blip>
          <a:srcRect l="32833"/>
          <a:stretch/>
        </p:blipFill>
        <p:spPr>
          <a:xfrm>
            <a:off x="0" y="-1"/>
            <a:ext cx="12192000" cy="6849491"/>
          </a:xfrm>
          <a:prstGeom prst="rect">
            <a:avLst/>
          </a:prstGeom>
        </p:spPr>
      </p:pic>
      <p:pic>
        <p:nvPicPr>
          <p:cNvPr id="2052" name="Picture 4" descr="Cartoon grunge earth map icon Royalty Free Vector Image">
            <a:extLst>
              <a:ext uri="{FF2B5EF4-FFF2-40B4-BE49-F238E27FC236}">
                <a16:creationId xmlns:a16="http://schemas.microsoft.com/office/drawing/2014/main" id="{976407FC-969C-4A62-861D-B1CEF39B23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3" b="89869" l="3600" r="97000">
                        <a14:foregroundMark x1="4500" y1="79499" x2="12500" y2="63766"/>
                        <a14:foregroundMark x1="6200" y1="79142" x2="30700" y2="77116"/>
                        <a14:foregroundMark x1="30700" y1="77116" x2="37300" y2="77116"/>
                        <a14:foregroundMark x1="37300" y1="77116" x2="54100" y2="81168"/>
                        <a14:foregroundMark x1="54100" y1="81168" x2="54100" y2="81168"/>
                        <a14:foregroundMark x1="54100" y1="81168" x2="54100" y2="81168"/>
                        <a14:foregroundMark x1="56200" y1="79380" x2="73400" y2="77354"/>
                        <a14:foregroundMark x1="73400" y1="77354" x2="93300" y2="78188"/>
                        <a14:foregroundMark x1="93300" y1="78188" x2="90100" y2="57569"/>
                        <a14:foregroundMark x1="97000" y1="79142" x2="97000" y2="79142"/>
                        <a14:foregroundMark x1="21900" y1="74613" x2="21900" y2="74613"/>
                        <a14:foregroundMark x1="23000" y1="75328" x2="29300" y2="75328"/>
                        <a14:foregroundMark x1="3800" y1="80453" x2="13500" y2="38617"/>
                        <a14:foregroundMark x1="14000" y1="37306" x2="15700" y2="30513"/>
                        <a14:foregroundMark x1="15700" y1="30513" x2="21900" y2="28486"/>
                        <a14:foregroundMark x1="21900" y1="28486" x2="34900" y2="28725"/>
                        <a14:foregroundMark x1="15300" y1="28844" x2="38100" y2="27533"/>
                        <a14:foregroundMark x1="38100" y1="27533" x2="39600" y2="27533"/>
                        <a14:foregroundMark x1="16100" y1="28010" x2="30600" y2="26222"/>
                        <a14:foregroundMark x1="13500" y1="36830" x2="14400" y2="27294"/>
                        <a14:foregroundMark x1="14400" y1="30870" x2="7500" y2="68653"/>
                        <a14:foregroundMark x1="51900" y1="31585" x2="59181" y2="28038"/>
                        <a14:foregroundMark x1="3800" y1="80930" x2="3800" y2="80930"/>
                        <a14:foregroundMark x1="3800" y1="80930" x2="3800" y2="80930"/>
                        <a14:foregroundMark x1="3600" y1="81764" x2="5100" y2="79499"/>
                        <a14:foregroundMark x1="60800" y1="29082" x2="69800" y2="26698"/>
                        <a14:backgroundMark x1="37500" y1="24434" x2="43800" y2="25030"/>
                        <a14:backgroundMark x1="43800" y1="25030" x2="49500" y2="27294"/>
                        <a14:backgroundMark x1="49500" y1="27294" x2="66200" y2="24195"/>
                        <a14:backgroundMark x1="60600" y1="27533" x2="66800" y2="25149"/>
                        <a14:backgroundMark x1="70527" y1="25149" x2="72400" y2="25149"/>
                        <a14:backgroundMark x1="66800" y1="25149" x2="69799" y2="25149"/>
                        <a14:backgroundMark x1="6900" y1="54708" x2="0" y2="85816"/>
                        <a14:backgroundMark x1="39600" y1="27533" x2="39600" y2="27533"/>
                        <a14:backgroundMark x1="59300" y1="27771" x2="61200" y2="27056"/>
                      </a14:backgroundRemoval>
                    </a14:imgEffect>
                  </a14:imgLayer>
                </a14:imgProps>
              </a:ext>
              <a:ext uri="{28A0092B-C50C-407E-A947-70E740481C1C}">
                <a14:useLocalDpi xmlns:a14="http://schemas.microsoft.com/office/drawing/2010/main" val="0"/>
              </a:ext>
            </a:extLst>
          </a:blip>
          <a:srcRect t="22421" b="14260"/>
          <a:stretch/>
        </p:blipFill>
        <p:spPr bwMode="auto">
          <a:xfrm>
            <a:off x="857481" y="-177165"/>
            <a:ext cx="10915566" cy="6073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9E610C-058C-402C-B2F8-450A112626F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00" b="90000" l="9904" r="89936">
                        <a14:foregroundMark x1="46486" y1="59000" x2="49521" y2="67000"/>
                        <a14:foregroundMark x1="49521" y1="67000" x2="55112" y2="70400"/>
                        <a14:foregroundMark x1="55112" y1="70400" x2="57348" y2="70600"/>
                        <a14:foregroundMark x1="43610" y1="9200" x2="41534" y2="9200"/>
                        <a14:backgroundMark x1="66613" y1="70200" x2="76038" y2="71400"/>
                        <a14:backgroundMark x1="61022" y1="69000" x2="60224" y2="77000"/>
                        <a14:backgroundMark x1="60224" y1="77000" x2="61821" y2="85000"/>
                        <a14:backgroundMark x1="61821" y1="85000" x2="67732" y2="87800"/>
                        <a14:backgroundMark x1="67732" y1="87800" x2="74281" y2="76800"/>
                      </a14:backgroundRemoval>
                    </a14:imgEffect>
                  </a14:imgLayer>
                </a14:imgProps>
              </a:ext>
              <a:ext uri="{28A0092B-C50C-407E-A947-70E740481C1C}">
                <a14:useLocalDpi xmlns:a14="http://schemas.microsoft.com/office/drawing/2010/main" val="0"/>
              </a:ext>
            </a:extLst>
          </a:blip>
          <a:srcRect l="20618" t="4827" r="24400" b="8826"/>
          <a:stretch/>
        </p:blipFill>
        <p:spPr>
          <a:xfrm>
            <a:off x="9528741" y="3017520"/>
            <a:ext cx="2842963" cy="3566160"/>
          </a:xfrm>
          <a:prstGeom prst="rect">
            <a:avLst/>
          </a:prstGeom>
        </p:spPr>
      </p:pic>
      <p:pic>
        <p:nvPicPr>
          <p:cNvPr id="8" name="Picture 7">
            <a:extLst>
              <a:ext uri="{FF2B5EF4-FFF2-40B4-BE49-F238E27FC236}">
                <a16:creationId xmlns:a16="http://schemas.microsoft.com/office/drawing/2014/main" id="{1E5B7CEF-A9CD-4E28-8213-07C756EA19D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170296" y="3172945"/>
            <a:ext cx="2610074" cy="3486935"/>
          </a:xfrm>
          <a:prstGeom prst="rect">
            <a:avLst/>
          </a:prstGeom>
        </p:spPr>
      </p:pic>
      <p:pic>
        <p:nvPicPr>
          <p:cNvPr id="10" name="Picture 6" descr="Cartoon Location PNG, Vector, PSD, and Clipart With Transparent Background  for Free Download | Pngtree">
            <a:extLst>
              <a:ext uri="{FF2B5EF4-FFF2-40B4-BE49-F238E27FC236}">
                <a16:creationId xmlns:a16="http://schemas.microsoft.com/office/drawing/2014/main" id="{273959BF-82F1-44CB-A0C1-1B90449F98E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5094775" y="746760"/>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rtoon Location PNG, Vector, PSD, and Clipart With Transparent Background  for Free Download | Pngtree">
            <a:extLst>
              <a:ext uri="{FF2B5EF4-FFF2-40B4-BE49-F238E27FC236}">
                <a16:creationId xmlns:a16="http://schemas.microsoft.com/office/drawing/2014/main" id="{A2C75A0B-94FE-4493-8B06-42F05700ED0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7459699" y="1210428"/>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1007" b="98826" l="2338" r="93766">
                        <a14:backgroundMark x1="13766" y1="48826" x2="12727" y2="35403"/>
                        <a14:backgroundMark x1="17143" y1="32718" x2="22857" y2="23490"/>
                        <a14:backgroundMark x1="22597" y1="19463" x2="20000" y2="4530"/>
                        <a14:backgroundMark x1="34286" y1="17114" x2="30390" y2="10906"/>
                        <a14:backgroundMark x1="49091" y1="17114" x2="50649" y2="8221"/>
                        <a14:backgroundMark x1="54805" y1="5369" x2="63636" y2="2349"/>
                        <a14:backgroundMark x1="70130" y1="4027" x2="78701" y2="5369"/>
                        <a14:backgroundMark x1="59221" y1="18289" x2="61558" y2="9396"/>
                        <a14:backgroundMark x1="66234" y1="21644" x2="76623" y2="29195"/>
                        <a14:backgroundMark x1="78701" y1="29530" x2="88052" y2="34899"/>
                        <a14:backgroundMark x1="76104" y1="46644" x2="77143" y2="40772"/>
                        <a14:backgroundMark x1="77143" y1="36913" x2="78701" y2="39597"/>
                      </a14:backgroundRemoval>
                    </a14:imgEffect>
                  </a14:imgLayer>
                </a14:imgProps>
              </a:ext>
            </a:extLst>
          </a:blip>
          <a:stretch>
            <a:fillRect/>
          </a:stretch>
        </p:blipFill>
        <p:spPr>
          <a:xfrm>
            <a:off x="3917956" y="2715244"/>
            <a:ext cx="916636" cy="1419000"/>
          </a:xfrm>
          <a:prstGeom prst="rect">
            <a:avLst/>
          </a:prstGeom>
        </p:spPr>
      </p:pic>
      <p:pic>
        <p:nvPicPr>
          <p:cNvPr id="13" name="Picture 6" descr="Cartoon Location PNG, Vector, PSD, and Clipart With Transparent Background  for Free Download | Pngtree">
            <a:extLst>
              <a:ext uri="{FF2B5EF4-FFF2-40B4-BE49-F238E27FC236}">
                <a16:creationId xmlns:a16="http://schemas.microsoft.com/office/drawing/2014/main" id="{A2C75A0B-94FE-4493-8B06-42F05700ED0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38333" y1="40556" x2="65057" y2="38243"/>
                        <a14:backgroundMark x1="65000" y1="38333" x2="66944"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8261420" y="2513448"/>
            <a:ext cx="1303020" cy="130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055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0" presetClass="path" presetSubtype="0" accel="50000" decel="50000" fill="hold" nodeType="withEffect">
                                  <p:stCondLst>
                                    <p:cond delay="0"/>
                                  </p:stCondLst>
                                  <p:childTnLst>
                                    <p:animMotion origin="layout" path="M 7.08333E-6 -6.2963E-6 L 0.06225 -0.09005 L 0.12384 -0.01968 L 0.1323 -0.25765 " pathEditMode="relative" ptsTypes="AAAA">
                                      <p:cBhvr>
                                        <p:cTn id="12" dur="2000" fill="hold"/>
                                        <p:tgtEl>
                                          <p:spTgt spid="12"/>
                                        </p:tgtEl>
                                        <p:attrNameLst>
                                          <p:attrName>ppt_x</p:attrName>
                                          <p:attrName>ppt_y</p:attrName>
                                        </p:attrNameLst>
                                      </p:cBhvr>
                                    </p:animMotion>
                                  </p:childTnLst>
                                </p:cTn>
                              </p:par>
                            </p:childTnLst>
                          </p:cTn>
                        </p:par>
                        <p:par>
                          <p:cTn id="13" fill="hold">
                            <p:stCondLst>
                              <p:cond delay="2000"/>
                            </p:stCondLst>
                            <p:childTnLst>
                              <p:par>
                                <p:cTn id="14" presetID="26" presetClass="emph" presetSubtype="0" repeatCount="3000" fill="hold" nodeType="after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0" y="-30750"/>
            <a:ext cx="12192000" cy="6888750"/>
          </a:xfrm>
          <a:prstGeom prst="rect">
            <a:avLst/>
          </a:prstGeom>
        </p:spPr>
      </p:pic>
      <p:grpSp>
        <p:nvGrpSpPr>
          <p:cNvPr id="3" name="Group 2"/>
          <p:cNvGrpSpPr/>
          <p:nvPr/>
        </p:nvGrpSpPr>
        <p:grpSpPr>
          <a:xfrm>
            <a:off x="237366" y="1447800"/>
            <a:ext cx="11354559" cy="5276849"/>
            <a:chOff x="237366" y="1219696"/>
            <a:chExt cx="2867341" cy="4670741"/>
          </a:xfrm>
        </p:grpSpPr>
        <p:pic>
          <p:nvPicPr>
            <p:cNvPr id="50" name="Picture 49"/>
            <p:cNvPicPr>
              <a:picLocks noChangeAspect="1"/>
            </p:cNvPicPr>
            <p:nvPr/>
          </p:nvPicPr>
          <p:blipFill>
            <a:blip r:embed="rId4"/>
            <a:stretch>
              <a:fillRect/>
            </a:stretch>
          </p:blipFill>
          <p:spPr>
            <a:xfrm>
              <a:off x="237366" y="1219696"/>
              <a:ext cx="2867341" cy="4670741"/>
            </a:xfrm>
            <a:prstGeom prst="rect">
              <a:avLst/>
            </a:prstGeom>
          </p:spPr>
        </p:pic>
        <p:cxnSp>
          <p:nvCxnSpPr>
            <p:cNvPr id="51" name="Straight Connector 50"/>
            <p:cNvCxnSpPr/>
            <p:nvPr/>
          </p:nvCxnSpPr>
          <p:spPr>
            <a:xfrm>
              <a:off x="527698" y="3005280"/>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32790" y="40327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37883" y="50602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B3027E1-D1ED-4B31-A648-65285D7EC963}"/>
              </a:ext>
            </a:extLst>
          </p:cNvPr>
          <p:cNvGrpSpPr/>
          <p:nvPr/>
        </p:nvGrpSpPr>
        <p:grpSpPr>
          <a:xfrm>
            <a:off x="237365" y="145924"/>
            <a:ext cx="11878435" cy="1145454"/>
            <a:chOff x="237365" y="145924"/>
            <a:chExt cx="11878435" cy="1145454"/>
          </a:xfrm>
        </p:grpSpPr>
        <p:sp>
          <p:nvSpPr>
            <p:cNvPr id="42" name="Rounded Rectangle 3">
              <a:extLst>
                <a:ext uri="{FF2B5EF4-FFF2-40B4-BE49-F238E27FC236}">
                  <a16:creationId xmlns:a16="http://schemas.microsoft.com/office/drawing/2014/main" id="{A14244B3-4D66-4EB7-B314-955C51042FB5}"/>
                </a:ext>
              </a:extLst>
            </p:cNvPr>
            <p:cNvSpPr/>
            <p:nvPr/>
          </p:nvSpPr>
          <p:spPr>
            <a:xfrm>
              <a:off x="237365" y="145924"/>
              <a:ext cx="11878435" cy="1130426"/>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3" name="Group 42">
              <a:extLst>
                <a:ext uri="{FF2B5EF4-FFF2-40B4-BE49-F238E27FC236}">
                  <a16:creationId xmlns:a16="http://schemas.microsoft.com/office/drawing/2014/main" id="{020F52E1-E6CB-4863-BD90-056184E3C25B}"/>
                </a:ext>
              </a:extLst>
            </p:cNvPr>
            <p:cNvGrpSpPr/>
            <p:nvPr/>
          </p:nvGrpSpPr>
          <p:grpSpPr>
            <a:xfrm>
              <a:off x="521985" y="229832"/>
              <a:ext cx="543619" cy="614402"/>
              <a:chOff x="0" y="-15601"/>
              <a:chExt cx="252000" cy="300873"/>
            </a:xfrm>
          </p:grpSpPr>
          <p:sp>
            <p:nvSpPr>
              <p:cNvPr id="45" name="Oval 44">
                <a:extLst>
                  <a:ext uri="{FF2B5EF4-FFF2-40B4-BE49-F238E27FC236}">
                    <a16:creationId xmlns:a16="http://schemas.microsoft.com/office/drawing/2014/main" id="{F433D023-436E-4360-B024-7B713AFAC032}"/>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 Box 2">
                <a:extLst>
                  <a:ext uri="{FF2B5EF4-FFF2-40B4-BE49-F238E27FC236}">
                    <a16:creationId xmlns:a16="http://schemas.microsoft.com/office/drawing/2014/main" id="{3073914E-B147-4EBA-8ED6-6570644BAB1F}"/>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44" name="Text Box 10">
              <a:extLst>
                <a:ext uri="{FF2B5EF4-FFF2-40B4-BE49-F238E27FC236}">
                  <a16:creationId xmlns:a16="http://schemas.microsoft.com/office/drawing/2014/main" id="{8F139226-DAAE-4116-956F-7CB97C92873D}"/>
                </a:ext>
              </a:extLst>
            </p:cNvPr>
            <p:cNvSpPr txBox="1">
              <a:spLocks noChangeArrowheads="1"/>
            </p:cNvSpPr>
            <p:nvPr/>
          </p:nvSpPr>
          <p:spPr bwMode="auto">
            <a:xfrm>
              <a:off x="1080646" y="214160"/>
              <a:ext cx="108732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3200" b="1" i="0" dirty="0">
                  <a:solidFill>
                    <a:srgbClr val="000000"/>
                  </a:solidFill>
                  <a:effectLst/>
                  <a:latin typeface="Calibri" panose="020F0502020204030204" pitchFamily="34" charset="0"/>
                  <a:cs typeface="Calibri" panose="020F0502020204030204" pitchFamily="34" charset="0"/>
                </a:rPr>
                <a:t>Hình </a:t>
              </a:r>
              <a:r>
                <a:rPr lang="vi-VN" sz="3200" b="1" i="0" dirty="0">
                  <a:solidFill>
                    <a:srgbClr val="000000"/>
                  </a:solidFill>
                  <a:effectLst/>
                  <a:latin typeface="HP001 4 hàng" panose="020B0603050302020204" pitchFamily="34" charset="0"/>
                  <a:cs typeface="Calibri" panose="020F0502020204030204" pitchFamily="34" charset="0"/>
                </a:rPr>
                <a:t>H</a:t>
              </a:r>
              <a:r>
                <a:rPr lang="vi-VN" sz="3200" b="1" i="0" dirty="0">
                  <a:solidFill>
                    <a:srgbClr val="000000"/>
                  </a:solidFill>
                  <a:effectLst/>
                  <a:latin typeface="Calibri" panose="020F0502020204030204" pitchFamily="34" charset="0"/>
                  <a:cs typeface="Calibri" panose="020F0502020204030204" pitchFamily="34" charset="0"/>
                </a:rPr>
                <a:t> gồm hình chữ nhật ABCD và hình chữ nhật DMNP như hình bên.</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7C1E2CE6-C163-4E48-B44A-D5F1809F2C68}"/>
              </a:ext>
            </a:extLst>
          </p:cNvPr>
          <p:cNvPicPr>
            <a:picLocks noChangeAspect="1"/>
          </p:cNvPicPr>
          <p:nvPr/>
        </p:nvPicPr>
        <p:blipFill>
          <a:blip r:embed="rId5"/>
          <a:stretch>
            <a:fillRect/>
          </a:stretch>
        </p:blipFill>
        <p:spPr>
          <a:xfrm>
            <a:off x="8528285" y="2733675"/>
            <a:ext cx="2658828" cy="3524250"/>
          </a:xfrm>
          <a:prstGeom prst="rect">
            <a:avLst/>
          </a:prstGeom>
        </p:spPr>
      </p:pic>
      <p:sp>
        <p:nvSpPr>
          <p:cNvPr id="10" name="TextBox 9">
            <a:extLst>
              <a:ext uri="{FF2B5EF4-FFF2-40B4-BE49-F238E27FC236}">
                <a16:creationId xmlns:a16="http://schemas.microsoft.com/office/drawing/2014/main" id="{63B19FCF-13E0-4710-9731-50E1EEEF12EC}"/>
              </a:ext>
            </a:extLst>
          </p:cNvPr>
          <p:cNvSpPr txBox="1"/>
          <p:nvPr/>
        </p:nvSpPr>
        <p:spPr>
          <a:xfrm>
            <a:off x="800100" y="2847975"/>
            <a:ext cx="7648575" cy="2246769"/>
          </a:xfrm>
          <a:prstGeom prst="rect">
            <a:avLst/>
          </a:prstGeom>
          <a:noFill/>
        </p:spPr>
        <p:txBody>
          <a:bodyPr wrap="square" rtlCol="0">
            <a:spAutoFit/>
          </a:bodyPr>
          <a:lstStyle/>
          <a:p>
            <a:pPr algn="just">
              <a:lnSpc>
                <a:spcPct val="150000"/>
              </a:lnSpc>
            </a:pPr>
            <a:r>
              <a:rPr lang="en-US" sz="3200" dirty="0"/>
              <a:t>a) </a:t>
            </a:r>
            <a:r>
              <a:rPr lang="en-US" sz="3200" dirty="0" err="1"/>
              <a:t>Tính</a:t>
            </a:r>
            <a:r>
              <a:rPr lang="en-US" sz="3200" dirty="0"/>
              <a:t> </a:t>
            </a:r>
            <a:r>
              <a:rPr lang="en-US" sz="3200" dirty="0" err="1"/>
              <a:t>diện</a:t>
            </a:r>
            <a:r>
              <a:rPr lang="en-US" sz="3200" dirty="0"/>
              <a:t> </a:t>
            </a:r>
            <a:r>
              <a:rPr lang="en-US" sz="3200" dirty="0" err="1"/>
              <a:t>tích</a:t>
            </a:r>
            <a:r>
              <a:rPr lang="en-US" sz="3200" dirty="0"/>
              <a:t> </a:t>
            </a:r>
            <a:r>
              <a:rPr lang="en-US" sz="3200" dirty="0" err="1"/>
              <a:t>mỗi</a:t>
            </a:r>
            <a:r>
              <a:rPr lang="en-US" sz="3200" dirty="0"/>
              <a:t> </a:t>
            </a:r>
            <a:r>
              <a:rPr lang="en-US" sz="3200" dirty="0" err="1"/>
              <a:t>hình</a:t>
            </a:r>
            <a:r>
              <a:rPr lang="en-US" sz="3200" dirty="0"/>
              <a:t> </a:t>
            </a:r>
            <a:r>
              <a:rPr lang="en-US" sz="3200" dirty="0" err="1"/>
              <a:t>chữ</a:t>
            </a:r>
            <a:r>
              <a:rPr lang="en-US" sz="3200" dirty="0"/>
              <a:t> </a:t>
            </a:r>
            <a:r>
              <a:rPr lang="en-US" sz="3200" dirty="0" err="1"/>
              <a:t>nhật</a:t>
            </a:r>
            <a:r>
              <a:rPr lang="en-US" sz="3200" dirty="0"/>
              <a:t> </a:t>
            </a:r>
            <a:r>
              <a:rPr lang="en-US" sz="3200" dirty="0" err="1"/>
              <a:t>có</a:t>
            </a:r>
            <a:r>
              <a:rPr lang="en-US" sz="3200" dirty="0"/>
              <a:t> </a:t>
            </a:r>
            <a:r>
              <a:rPr lang="en-US" sz="3200" dirty="0" err="1"/>
              <a:t>trong</a:t>
            </a:r>
            <a:r>
              <a:rPr lang="en-US" sz="3200" dirty="0"/>
              <a:t> </a:t>
            </a:r>
            <a:r>
              <a:rPr lang="en-US" sz="3200" dirty="0" err="1"/>
              <a:t>hình</a:t>
            </a:r>
            <a:r>
              <a:rPr lang="en-US" sz="3200" dirty="0"/>
              <a:t> </a:t>
            </a:r>
            <a:r>
              <a:rPr lang="en-US" sz="3200" dirty="0" err="1"/>
              <a:t>vẽ</a:t>
            </a:r>
            <a:r>
              <a:rPr lang="en-US" sz="3200" dirty="0"/>
              <a:t>.</a:t>
            </a:r>
          </a:p>
          <a:p>
            <a:pPr algn="just">
              <a:lnSpc>
                <a:spcPct val="150000"/>
              </a:lnSpc>
            </a:pPr>
            <a:r>
              <a:rPr lang="en-US" sz="3200" dirty="0"/>
              <a:t>b) </a:t>
            </a:r>
            <a:r>
              <a:rPr lang="en-US" sz="3200" dirty="0" err="1"/>
              <a:t>Tính</a:t>
            </a:r>
            <a:r>
              <a:rPr lang="en-US" sz="3200" dirty="0"/>
              <a:t> </a:t>
            </a:r>
            <a:r>
              <a:rPr lang="en-US" sz="3200" dirty="0" err="1"/>
              <a:t>diện</a:t>
            </a:r>
            <a:r>
              <a:rPr lang="en-US" sz="3200" dirty="0"/>
              <a:t> </a:t>
            </a:r>
            <a:r>
              <a:rPr lang="en-US" sz="3200" dirty="0" err="1"/>
              <a:t>tích</a:t>
            </a:r>
            <a:r>
              <a:rPr lang="en-US" sz="3200" dirty="0"/>
              <a:t> </a:t>
            </a:r>
            <a:r>
              <a:rPr lang="en-US" sz="3200" dirty="0" err="1"/>
              <a:t>hình</a:t>
            </a:r>
            <a:r>
              <a:rPr lang="en-US" sz="3200" dirty="0"/>
              <a:t> </a:t>
            </a:r>
            <a:r>
              <a:rPr lang="en-US" sz="3200" b="1" dirty="0">
                <a:latin typeface="HP001 4 hàng" panose="020B0603050302020204" pitchFamily="34" charset="0"/>
              </a:rPr>
              <a:t>H</a:t>
            </a:r>
            <a:r>
              <a:rPr lang="en-US" sz="3200" dirty="0"/>
              <a:t>.</a:t>
            </a:r>
          </a:p>
        </p:txBody>
      </p:sp>
    </p:spTree>
    <p:extLst>
      <p:ext uri="{BB962C8B-B14F-4D97-AF65-F5344CB8AC3E}">
        <p14:creationId xmlns:p14="http://schemas.microsoft.com/office/powerpoint/2010/main" val="8223929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0" y="-30750"/>
            <a:ext cx="12192000" cy="6888750"/>
          </a:xfrm>
          <a:prstGeom prst="rect">
            <a:avLst/>
          </a:prstGeom>
        </p:spPr>
      </p:pic>
      <p:pic>
        <p:nvPicPr>
          <p:cNvPr id="50" name="Picture 49"/>
          <p:cNvPicPr>
            <a:picLocks noChangeAspect="1"/>
          </p:cNvPicPr>
          <p:nvPr/>
        </p:nvPicPr>
        <p:blipFill>
          <a:blip r:embed="rId4"/>
          <a:stretch>
            <a:fillRect/>
          </a:stretch>
        </p:blipFill>
        <p:spPr>
          <a:xfrm>
            <a:off x="485016" y="257175"/>
            <a:ext cx="11097384" cy="6267449"/>
          </a:xfrm>
          <a:prstGeom prst="rect">
            <a:avLst/>
          </a:prstGeom>
        </p:spPr>
      </p:pic>
      <p:pic>
        <p:nvPicPr>
          <p:cNvPr id="43" name="Picture 42">
            <a:extLst>
              <a:ext uri="{FF2B5EF4-FFF2-40B4-BE49-F238E27FC236}">
                <a16:creationId xmlns:a16="http://schemas.microsoft.com/office/drawing/2014/main" id="{61D3C5A3-00BB-4A5F-85AA-F6D03D6B7021}"/>
              </a:ext>
            </a:extLst>
          </p:cNvPr>
          <p:cNvPicPr>
            <a:picLocks noChangeAspect="1"/>
          </p:cNvPicPr>
          <p:nvPr/>
        </p:nvPicPr>
        <p:blipFill>
          <a:blip r:embed="rId5"/>
          <a:stretch>
            <a:fillRect/>
          </a:stretch>
        </p:blipFill>
        <p:spPr>
          <a:xfrm>
            <a:off x="8537810" y="2314575"/>
            <a:ext cx="2658828" cy="3524250"/>
          </a:xfrm>
          <a:prstGeom prst="rect">
            <a:avLst/>
          </a:prstGeom>
        </p:spPr>
      </p:pic>
      <p:sp>
        <p:nvSpPr>
          <p:cNvPr id="2" name="TextBox 1">
            <a:extLst>
              <a:ext uri="{FF2B5EF4-FFF2-40B4-BE49-F238E27FC236}">
                <a16:creationId xmlns:a16="http://schemas.microsoft.com/office/drawing/2014/main" id="{902463E6-7644-4513-A699-E252A81D6F48}"/>
              </a:ext>
            </a:extLst>
          </p:cNvPr>
          <p:cNvSpPr txBox="1"/>
          <p:nvPr/>
        </p:nvSpPr>
        <p:spPr>
          <a:xfrm>
            <a:off x="742950" y="1343025"/>
            <a:ext cx="7724775" cy="4524315"/>
          </a:xfrm>
          <a:prstGeom prst="rect">
            <a:avLst/>
          </a:prstGeom>
          <a:noFill/>
        </p:spPr>
        <p:txBody>
          <a:bodyPr wrap="square" rtlCol="0">
            <a:spAutoFit/>
          </a:bodyPr>
          <a:lstStyle/>
          <a:p>
            <a:pPr algn="ctr"/>
            <a:r>
              <a:rPr lang="en-US" sz="3200" b="1" i="0" dirty="0" err="1">
                <a:solidFill>
                  <a:srgbClr val="FF0000"/>
                </a:solidFill>
                <a:effectLst/>
                <a:latin typeface="+mj-lt"/>
              </a:rPr>
              <a:t>Bài</a:t>
            </a:r>
            <a:r>
              <a:rPr lang="en-US" sz="3200" b="1" i="0" dirty="0">
                <a:solidFill>
                  <a:srgbClr val="FF0000"/>
                </a:solidFill>
                <a:effectLst/>
                <a:latin typeface="+mj-lt"/>
              </a:rPr>
              <a:t> </a:t>
            </a:r>
            <a:r>
              <a:rPr lang="en-US" sz="3200" b="1" i="0" dirty="0" err="1">
                <a:solidFill>
                  <a:srgbClr val="FF0000"/>
                </a:solidFill>
                <a:effectLst/>
                <a:latin typeface="+mj-lt"/>
              </a:rPr>
              <a:t>giải</a:t>
            </a:r>
            <a:r>
              <a:rPr lang="en-US" sz="3200" b="1" i="0" dirty="0">
                <a:solidFill>
                  <a:srgbClr val="FF0000"/>
                </a:solidFill>
                <a:effectLst/>
                <a:latin typeface="+mj-lt"/>
              </a:rPr>
              <a:t>:</a:t>
            </a:r>
          </a:p>
          <a:p>
            <a:pPr algn="ctr"/>
            <a:r>
              <a:rPr lang="en-US" sz="3200" b="1" i="0" dirty="0">
                <a:solidFill>
                  <a:srgbClr val="FF0000"/>
                </a:solidFill>
                <a:effectLst/>
                <a:latin typeface="+mj-lt"/>
              </a:rPr>
              <a:t>a) </a:t>
            </a:r>
            <a:r>
              <a:rPr lang="en-US" sz="3200" b="1" i="0" dirty="0" err="1">
                <a:solidFill>
                  <a:srgbClr val="FF0000"/>
                </a:solidFill>
                <a:effectLst/>
                <a:latin typeface="+mj-lt"/>
              </a:rPr>
              <a:t>Diện</a:t>
            </a:r>
            <a:r>
              <a:rPr lang="en-US" sz="3200" b="1" i="0" dirty="0">
                <a:solidFill>
                  <a:srgbClr val="FF0000"/>
                </a:solidFill>
                <a:effectLst/>
                <a:latin typeface="+mj-lt"/>
              </a:rPr>
              <a:t> </a:t>
            </a:r>
            <a:r>
              <a:rPr lang="en-US" sz="3200" b="1" i="0" dirty="0" err="1">
                <a:solidFill>
                  <a:srgbClr val="FF0000"/>
                </a:solidFill>
                <a:effectLst/>
                <a:latin typeface="+mj-lt"/>
              </a:rPr>
              <a:t>tích</a:t>
            </a:r>
            <a:r>
              <a:rPr lang="en-US" sz="3200" b="1" i="0" dirty="0">
                <a:solidFill>
                  <a:srgbClr val="FF0000"/>
                </a:solidFill>
                <a:effectLst/>
                <a:latin typeface="+mj-lt"/>
              </a:rPr>
              <a:t> </a:t>
            </a:r>
            <a:r>
              <a:rPr lang="en-US" sz="3200" b="1" i="0" dirty="0" err="1">
                <a:solidFill>
                  <a:srgbClr val="FF0000"/>
                </a:solidFill>
                <a:effectLst/>
                <a:latin typeface="+mj-lt"/>
              </a:rPr>
              <a:t>hình</a:t>
            </a:r>
            <a:r>
              <a:rPr lang="en-US" sz="3200" b="1" i="0" dirty="0">
                <a:solidFill>
                  <a:srgbClr val="FF0000"/>
                </a:solidFill>
                <a:effectLst/>
                <a:latin typeface="+mj-lt"/>
              </a:rPr>
              <a:t> </a:t>
            </a:r>
            <a:r>
              <a:rPr lang="en-US" sz="3200" b="1" i="0" dirty="0" err="1">
                <a:solidFill>
                  <a:srgbClr val="FF0000"/>
                </a:solidFill>
                <a:effectLst/>
                <a:latin typeface="+mj-lt"/>
              </a:rPr>
              <a:t>chữ</a:t>
            </a:r>
            <a:r>
              <a:rPr lang="en-US" sz="3200" b="1" i="0" dirty="0">
                <a:solidFill>
                  <a:srgbClr val="FF0000"/>
                </a:solidFill>
                <a:effectLst/>
                <a:latin typeface="+mj-lt"/>
              </a:rPr>
              <a:t> </a:t>
            </a:r>
            <a:r>
              <a:rPr lang="en-US" sz="3200" b="1" i="0" dirty="0" err="1">
                <a:solidFill>
                  <a:srgbClr val="FF0000"/>
                </a:solidFill>
                <a:effectLst/>
                <a:latin typeface="+mj-lt"/>
              </a:rPr>
              <a:t>nhật</a:t>
            </a:r>
            <a:r>
              <a:rPr lang="en-US" sz="3200" b="1" i="0" dirty="0">
                <a:solidFill>
                  <a:srgbClr val="FF0000"/>
                </a:solidFill>
                <a:effectLst/>
                <a:latin typeface="+mj-lt"/>
              </a:rPr>
              <a:t> ABCD </a:t>
            </a:r>
            <a:r>
              <a:rPr lang="en-US" sz="3200" b="1" i="0" dirty="0" err="1">
                <a:solidFill>
                  <a:srgbClr val="FF0000"/>
                </a:solidFill>
                <a:effectLst/>
                <a:latin typeface="+mj-lt"/>
              </a:rPr>
              <a:t>là</a:t>
            </a:r>
            <a:r>
              <a:rPr lang="en-US" sz="3200" b="1" i="0" dirty="0">
                <a:solidFill>
                  <a:srgbClr val="FF0000"/>
                </a:solidFill>
                <a:effectLst/>
                <a:latin typeface="+mj-lt"/>
              </a:rPr>
              <a:t>:</a:t>
            </a:r>
          </a:p>
          <a:p>
            <a:pPr algn="ctr"/>
            <a:r>
              <a:rPr lang="en-US" sz="3200" b="1" i="0" dirty="0">
                <a:solidFill>
                  <a:srgbClr val="FF0000"/>
                </a:solidFill>
                <a:effectLst/>
                <a:latin typeface="+mj-lt"/>
              </a:rPr>
              <a:t>8 x 6 = 48 (cm</a:t>
            </a:r>
            <a:r>
              <a:rPr lang="en-US" sz="3200" b="1" i="0" baseline="30000" dirty="0">
                <a:solidFill>
                  <a:srgbClr val="FF0000"/>
                </a:solidFill>
                <a:effectLst/>
                <a:latin typeface="+mj-lt"/>
              </a:rPr>
              <a:t>2</a:t>
            </a:r>
            <a:r>
              <a:rPr lang="en-US" sz="3200" b="1" i="0" dirty="0">
                <a:solidFill>
                  <a:srgbClr val="FF0000"/>
                </a:solidFill>
                <a:effectLst/>
                <a:latin typeface="+mj-lt"/>
              </a:rPr>
              <a:t>)</a:t>
            </a:r>
          </a:p>
          <a:p>
            <a:pPr algn="ctr"/>
            <a:r>
              <a:rPr lang="en-US" sz="3200" b="1" i="0" dirty="0" err="1">
                <a:solidFill>
                  <a:srgbClr val="FF0000"/>
                </a:solidFill>
                <a:effectLst/>
                <a:latin typeface="+mj-lt"/>
              </a:rPr>
              <a:t>Diện</a:t>
            </a:r>
            <a:r>
              <a:rPr lang="en-US" sz="3200" b="1" i="0" dirty="0">
                <a:solidFill>
                  <a:srgbClr val="FF0000"/>
                </a:solidFill>
                <a:effectLst/>
                <a:latin typeface="+mj-lt"/>
              </a:rPr>
              <a:t> </a:t>
            </a:r>
            <a:r>
              <a:rPr lang="en-US" sz="3200" b="1" i="0" dirty="0" err="1">
                <a:solidFill>
                  <a:srgbClr val="FF0000"/>
                </a:solidFill>
                <a:effectLst/>
                <a:latin typeface="+mj-lt"/>
              </a:rPr>
              <a:t>tích</a:t>
            </a:r>
            <a:r>
              <a:rPr lang="en-US" sz="3200" b="1" i="0" dirty="0">
                <a:solidFill>
                  <a:srgbClr val="FF0000"/>
                </a:solidFill>
                <a:effectLst/>
                <a:latin typeface="+mj-lt"/>
              </a:rPr>
              <a:t> </a:t>
            </a:r>
            <a:r>
              <a:rPr lang="en-US" sz="3200" b="1" i="0" dirty="0" err="1">
                <a:solidFill>
                  <a:srgbClr val="FF0000"/>
                </a:solidFill>
                <a:effectLst/>
                <a:latin typeface="+mj-lt"/>
              </a:rPr>
              <a:t>hình</a:t>
            </a:r>
            <a:r>
              <a:rPr lang="en-US" sz="3200" b="1" i="0" dirty="0">
                <a:solidFill>
                  <a:srgbClr val="FF0000"/>
                </a:solidFill>
                <a:effectLst/>
                <a:latin typeface="+mj-lt"/>
              </a:rPr>
              <a:t> </a:t>
            </a:r>
            <a:r>
              <a:rPr lang="en-US" sz="3200" b="1" i="0" dirty="0" err="1">
                <a:solidFill>
                  <a:srgbClr val="FF0000"/>
                </a:solidFill>
                <a:effectLst/>
                <a:latin typeface="+mj-lt"/>
              </a:rPr>
              <a:t>chữ</a:t>
            </a:r>
            <a:r>
              <a:rPr lang="en-US" sz="3200" b="1" i="0" dirty="0">
                <a:solidFill>
                  <a:srgbClr val="FF0000"/>
                </a:solidFill>
                <a:effectLst/>
                <a:latin typeface="+mj-lt"/>
              </a:rPr>
              <a:t> </a:t>
            </a:r>
            <a:r>
              <a:rPr lang="en-US" sz="3200" b="1" i="0" dirty="0" err="1">
                <a:solidFill>
                  <a:srgbClr val="FF0000"/>
                </a:solidFill>
                <a:effectLst/>
                <a:latin typeface="+mj-lt"/>
              </a:rPr>
              <a:t>nhật</a:t>
            </a:r>
            <a:r>
              <a:rPr lang="en-US" sz="3200" b="1" i="0" dirty="0">
                <a:solidFill>
                  <a:srgbClr val="FF0000"/>
                </a:solidFill>
                <a:effectLst/>
                <a:latin typeface="+mj-lt"/>
              </a:rPr>
              <a:t> DMNP </a:t>
            </a:r>
            <a:r>
              <a:rPr lang="en-US" sz="3200" b="1" i="0" dirty="0" err="1">
                <a:solidFill>
                  <a:srgbClr val="FF0000"/>
                </a:solidFill>
                <a:effectLst/>
                <a:latin typeface="+mj-lt"/>
              </a:rPr>
              <a:t>là</a:t>
            </a:r>
            <a:r>
              <a:rPr lang="en-US" sz="3200" b="1" i="0" dirty="0">
                <a:solidFill>
                  <a:srgbClr val="FF0000"/>
                </a:solidFill>
                <a:effectLst/>
                <a:latin typeface="+mj-lt"/>
              </a:rPr>
              <a:t>:</a:t>
            </a:r>
          </a:p>
          <a:p>
            <a:pPr algn="ctr"/>
            <a:r>
              <a:rPr lang="en-US" sz="3200" b="1" i="0" dirty="0">
                <a:solidFill>
                  <a:srgbClr val="FF0000"/>
                </a:solidFill>
                <a:effectLst/>
                <a:latin typeface="+mj-lt"/>
              </a:rPr>
              <a:t>7 x 10 = 70 (cm</a:t>
            </a:r>
            <a:r>
              <a:rPr lang="en-US" sz="3200" b="1" i="0" baseline="30000" dirty="0">
                <a:solidFill>
                  <a:srgbClr val="FF0000"/>
                </a:solidFill>
                <a:effectLst/>
                <a:latin typeface="+mj-lt"/>
              </a:rPr>
              <a:t>2</a:t>
            </a:r>
            <a:r>
              <a:rPr lang="en-US" sz="3200" b="1" i="0" dirty="0">
                <a:solidFill>
                  <a:srgbClr val="FF0000"/>
                </a:solidFill>
                <a:effectLst/>
                <a:latin typeface="+mj-lt"/>
              </a:rPr>
              <a:t>)</a:t>
            </a:r>
          </a:p>
          <a:p>
            <a:pPr algn="ctr"/>
            <a:r>
              <a:rPr lang="en-US" sz="3200" b="1" i="0" dirty="0">
                <a:solidFill>
                  <a:srgbClr val="FF0000"/>
                </a:solidFill>
                <a:effectLst/>
                <a:latin typeface="+mj-lt"/>
              </a:rPr>
              <a:t>b) </a:t>
            </a:r>
            <a:r>
              <a:rPr lang="en-US" sz="3200" b="1" i="0" dirty="0" err="1">
                <a:solidFill>
                  <a:srgbClr val="FF0000"/>
                </a:solidFill>
                <a:effectLst/>
                <a:latin typeface="+mj-lt"/>
              </a:rPr>
              <a:t>Diện</a:t>
            </a:r>
            <a:r>
              <a:rPr lang="en-US" sz="3200" b="1" i="0" dirty="0">
                <a:solidFill>
                  <a:srgbClr val="FF0000"/>
                </a:solidFill>
                <a:effectLst/>
                <a:latin typeface="+mj-lt"/>
              </a:rPr>
              <a:t> </a:t>
            </a:r>
            <a:r>
              <a:rPr lang="en-US" sz="3200" b="1" i="0" dirty="0" err="1">
                <a:solidFill>
                  <a:srgbClr val="FF0000"/>
                </a:solidFill>
                <a:effectLst/>
                <a:latin typeface="+mj-lt"/>
              </a:rPr>
              <a:t>tích</a:t>
            </a:r>
            <a:r>
              <a:rPr lang="en-US" sz="3200" b="1" i="0" dirty="0">
                <a:solidFill>
                  <a:srgbClr val="FF0000"/>
                </a:solidFill>
                <a:effectLst/>
                <a:latin typeface="+mj-lt"/>
              </a:rPr>
              <a:t> </a:t>
            </a:r>
            <a:r>
              <a:rPr lang="en-US" sz="3200" b="1" i="0" dirty="0" err="1">
                <a:solidFill>
                  <a:srgbClr val="FF0000"/>
                </a:solidFill>
                <a:effectLst/>
                <a:latin typeface="+mj-lt"/>
              </a:rPr>
              <a:t>hình</a:t>
            </a:r>
            <a:r>
              <a:rPr lang="en-US" sz="3200" b="1" i="0" dirty="0">
                <a:solidFill>
                  <a:srgbClr val="FF0000"/>
                </a:solidFill>
                <a:effectLst/>
                <a:latin typeface="+mj-lt"/>
              </a:rPr>
              <a:t> </a:t>
            </a:r>
            <a:r>
              <a:rPr lang="en-US" sz="3200" b="1" i="0" dirty="0">
                <a:solidFill>
                  <a:srgbClr val="FF0000"/>
                </a:solidFill>
                <a:effectLst/>
                <a:latin typeface="HP001 4 hàng" panose="020B0603050302020204" pitchFamily="34" charset="0"/>
              </a:rPr>
              <a:t>H</a:t>
            </a:r>
            <a:r>
              <a:rPr lang="en-US" sz="3200" b="1" i="0" dirty="0">
                <a:solidFill>
                  <a:srgbClr val="FF0000"/>
                </a:solidFill>
                <a:effectLst/>
                <a:latin typeface="+mj-lt"/>
              </a:rPr>
              <a:t> </a:t>
            </a:r>
            <a:r>
              <a:rPr lang="en-US" sz="3200" b="1" i="0" dirty="0" err="1">
                <a:solidFill>
                  <a:srgbClr val="FF0000"/>
                </a:solidFill>
                <a:effectLst/>
                <a:latin typeface="+mj-lt"/>
              </a:rPr>
              <a:t>là</a:t>
            </a:r>
            <a:r>
              <a:rPr lang="en-US" sz="3200" b="1" i="0" dirty="0">
                <a:solidFill>
                  <a:srgbClr val="FF0000"/>
                </a:solidFill>
                <a:effectLst/>
                <a:latin typeface="+mj-lt"/>
              </a:rPr>
              <a:t>:</a:t>
            </a:r>
          </a:p>
          <a:p>
            <a:pPr algn="ctr"/>
            <a:r>
              <a:rPr lang="en-US" sz="3200" b="1" i="0" dirty="0">
                <a:solidFill>
                  <a:srgbClr val="FF0000"/>
                </a:solidFill>
                <a:effectLst/>
                <a:latin typeface="+mj-lt"/>
              </a:rPr>
              <a:t>48 + 70 = 118 (cm</a:t>
            </a:r>
            <a:r>
              <a:rPr lang="en-US" sz="3200" b="1" i="0" baseline="30000" dirty="0">
                <a:solidFill>
                  <a:srgbClr val="FF0000"/>
                </a:solidFill>
                <a:effectLst/>
                <a:latin typeface="+mj-lt"/>
              </a:rPr>
              <a:t>2</a:t>
            </a:r>
            <a:r>
              <a:rPr lang="en-US" sz="3200" b="1" i="0" dirty="0">
                <a:solidFill>
                  <a:srgbClr val="FF0000"/>
                </a:solidFill>
                <a:effectLst/>
                <a:latin typeface="+mj-lt"/>
              </a:rPr>
              <a:t>)</a:t>
            </a:r>
          </a:p>
          <a:p>
            <a:pPr algn="r"/>
            <a:r>
              <a:rPr lang="en-US" sz="3200" b="1" i="0" dirty="0" err="1">
                <a:solidFill>
                  <a:srgbClr val="FF0000"/>
                </a:solidFill>
                <a:effectLst/>
                <a:latin typeface="+mj-lt"/>
              </a:rPr>
              <a:t>Đáp</a:t>
            </a:r>
            <a:r>
              <a:rPr lang="en-US" sz="3200" b="1" i="0" dirty="0">
                <a:solidFill>
                  <a:srgbClr val="FF0000"/>
                </a:solidFill>
                <a:effectLst/>
                <a:latin typeface="+mj-lt"/>
              </a:rPr>
              <a:t> </a:t>
            </a:r>
            <a:r>
              <a:rPr lang="en-US" sz="3200" b="1" i="0" dirty="0" err="1">
                <a:solidFill>
                  <a:srgbClr val="FF0000"/>
                </a:solidFill>
                <a:effectLst/>
                <a:latin typeface="+mj-lt"/>
              </a:rPr>
              <a:t>số</a:t>
            </a:r>
            <a:r>
              <a:rPr lang="en-US" sz="3200" b="1" i="0" dirty="0">
                <a:solidFill>
                  <a:srgbClr val="FF0000"/>
                </a:solidFill>
                <a:effectLst/>
                <a:latin typeface="+mj-lt"/>
              </a:rPr>
              <a:t>: a) 48 cm</a:t>
            </a:r>
            <a:r>
              <a:rPr lang="en-US" sz="3200" b="1" i="0" baseline="30000" dirty="0">
                <a:solidFill>
                  <a:srgbClr val="FF0000"/>
                </a:solidFill>
                <a:effectLst/>
                <a:latin typeface="+mj-lt"/>
              </a:rPr>
              <a:t>2</a:t>
            </a:r>
            <a:r>
              <a:rPr lang="en-US" sz="3200" b="1" i="0" dirty="0">
                <a:solidFill>
                  <a:srgbClr val="FF0000"/>
                </a:solidFill>
                <a:effectLst/>
                <a:latin typeface="+mj-lt"/>
              </a:rPr>
              <a:t>; 70 cm</a:t>
            </a:r>
            <a:r>
              <a:rPr lang="en-US" sz="3200" b="1" i="0" baseline="30000" dirty="0">
                <a:solidFill>
                  <a:srgbClr val="FF0000"/>
                </a:solidFill>
                <a:effectLst/>
                <a:latin typeface="+mj-lt"/>
              </a:rPr>
              <a:t>2</a:t>
            </a:r>
            <a:br>
              <a:rPr lang="en-US" sz="3200" b="1" i="0" baseline="30000" dirty="0">
                <a:solidFill>
                  <a:srgbClr val="FF0000"/>
                </a:solidFill>
                <a:effectLst/>
                <a:latin typeface="+mj-lt"/>
              </a:rPr>
            </a:br>
            <a:r>
              <a:rPr lang="en-US" sz="3200" b="1" i="0" baseline="30000" dirty="0">
                <a:solidFill>
                  <a:srgbClr val="FF0000"/>
                </a:solidFill>
                <a:effectLst/>
                <a:latin typeface="+mj-lt"/>
              </a:rPr>
              <a:t> </a:t>
            </a:r>
            <a:r>
              <a:rPr lang="en-US" sz="3200" b="1" i="0" dirty="0">
                <a:solidFill>
                  <a:srgbClr val="FF0000"/>
                </a:solidFill>
                <a:effectLst/>
                <a:latin typeface="+mj-lt"/>
              </a:rPr>
              <a:t>b) 118 cm</a:t>
            </a:r>
            <a:r>
              <a:rPr lang="en-US" sz="3200" b="1" i="0" baseline="30000" dirty="0">
                <a:solidFill>
                  <a:srgbClr val="FF0000"/>
                </a:solidFill>
                <a:effectLst/>
                <a:latin typeface="+mj-lt"/>
              </a:rPr>
              <a:t>2</a:t>
            </a:r>
            <a:endParaRPr lang="en-US" sz="3200" b="1" i="0" dirty="0">
              <a:solidFill>
                <a:srgbClr val="FF0000"/>
              </a:solidFill>
              <a:effectLst/>
              <a:latin typeface="+mj-lt"/>
            </a:endParaRPr>
          </a:p>
        </p:txBody>
      </p:sp>
    </p:spTree>
    <p:extLst>
      <p:ext uri="{BB962C8B-B14F-4D97-AF65-F5344CB8AC3E}">
        <p14:creationId xmlns:p14="http://schemas.microsoft.com/office/powerpoint/2010/main" val="24591374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128614" y="0"/>
            <a:ext cx="12512843" cy="6858001"/>
            <a:chOff x="-128614" y="0"/>
            <a:chExt cx="12512843" cy="6858001"/>
          </a:xfrm>
        </p:grpSpPr>
        <p:pic>
          <p:nvPicPr>
            <p:cNvPr id="21" name="Picture 20">
              <a:extLst>
                <a:ext uri="{FF2B5EF4-FFF2-40B4-BE49-F238E27FC236}">
                  <a16:creationId xmlns:a16="http://schemas.microsoft.com/office/drawing/2014/main" id="{89787B99-D1AD-481E-9F8B-8311FC9FBFAE}"/>
                </a:ext>
              </a:extLst>
            </p:cNvPr>
            <p:cNvPicPr>
              <a:picLocks noChangeAspect="1"/>
            </p:cNvPicPr>
            <p:nvPr/>
          </p:nvPicPr>
          <p:blipFill rotWithShape="1">
            <a:blip r:embed="rId3">
              <a:extLst>
                <a:ext uri="{28A0092B-C50C-407E-A947-70E740481C1C}">
                  <a14:useLocalDpi xmlns:a14="http://schemas.microsoft.com/office/drawing/2010/main" val="0"/>
                </a:ext>
              </a:extLst>
            </a:blip>
            <a:srcRect l="32833"/>
            <a:stretch/>
          </p:blipFill>
          <p:spPr>
            <a:xfrm>
              <a:off x="0" y="0"/>
              <a:ext cx="12192000" cy="6858001"/>
            </a:xfrm>
            <a:prstGeom prst="rect">
              <a:avLst/>
            </a:prstGeom>
          </p:spPr>
        </p:pic>
        <p:pic>
          <p:nvPicPr>
            <p:cNvPr id="22" name="Picture 21">
              <a:extLst>
                <a:ext uri="{FF2B5EF4-FFF2-40B4-BE49-F238E27FC236}">
                  <a16:creationId xmlns:a16="http://schemas.microsoft.com/office/drawing/2014/main" id="{89787B99-D1AD-481E-9F8B-8311FC9FBF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78889" l="39375" r="93125"/>
                      </a14:imgEffect>
                    </a14:imgLayer>
                  </a14:imgProps>
                </a:ext>
                <a:ext uri="{28A0092B-C50C-407E-A947-70E740481C1C}">
                  <a14:useLocalDpi xmlns:a14="http://schemas.microsoft.com/office/drawing/2010/main" val="0"/>
                </a:ext>
              </a:extLst>
            </a:blip>
            <a:srcRect l="38900" r="6070" b="44166"/>
            <a:stretch/>
          </p:blipFill>
          <p:spPr>
            <a:xfrm>
              <a:off x="-128614" y="1641749"/>
              <a:ext cx="12512843" cy="4796589"/>
            </a:xfrm>
            <a:prstGeom prst="rect">
              <a:avLst/>
            </a:prstGeom>
          </p:spPr>
        </p:pic>
      </p:grpSp>
      <p:sp>
        <p:nvSpPr>
          <p:cNvPr id="4" name="Rounded Rectangle 3"/>
          <p:cNvSpPr/>
          <p:nvPr/>
        </p:nvSpPr>
        <p:spPr>
          <a:xfrm>
            <a:off x="237364" y="145925"/>
            <a:ext cx="11554585" cy="1416176"/>
          </a:xfrm>
          <a:prstGeom prst="roundRect">
            <a:avLst>
              <a:gd name="adj" fmla="val 50000"/>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483885" y="429857"/>
            <a:ext cx="543619" cy="614402"/>
            <a:chOff x="0" y="-15601"/>
            <a:chExt cx="252000" cy="300873"/>
          </a:xfrm>
        </p:grpSpPr>
        <p:sp>
          <p:nvSpPr>
            <p:cNvPr id="14" name="Oval 13"/>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20" name="Text Box 10"/>
          <p:cNvSpPr txBox="1">
            <a:spLocks noChangeArrowheads="1"/>
          </p:cNvSpPr>
          <p:nvPr/>
        </p:nvSpPr>
        <p:spPr bwMode="auto">
          <a:xfrm>
            <a:off x="1061596" y="309410"/>
            <a:ext cx="104350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spcBef>
                <a:spcPct val="50000"/>
              </a:spcBef>
              <a:defRPr/>
            </a:pPr>
            <a:r>
              <a:rPr lang="vi-VN" sz="2400" b="1" dirty="0">
                <a:latin typeface="Calibri" panose="020F0502020204030204" pitchFamily="34" charset="0"/>
                <a:cs typeface="Calibri" panose="020F0502020204030204" pitchFamily="34" charset="0"/>
              </a:rPr>
              <a:t>Mai, Nam và Việt cắt được ba tờ giấy màu có kích thước như hình vẽ dưới đây. Biết tờ giấy màu của Nam có chu vi bằng tờ giấy màu của Việt nhưng có diện tích bé hơn. Em hãy xác định tờ giấy màu mà mỗi bạn đã cắt được.</a:t>
            </a:r>
            <a:endParaRPr kumimoji="0" lang="vi-VN" altLang="en-US" sz="2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Folded Corner 1">
            <a:extLst>
              <a:ext uri="{FF2B5EF4-FFF2-40B4-BE49-F238E27FC236}">
                <a16:creationId xmlns:a16="http://schemas.microsoft.com/office/drawing/2014/main" id="{87EE6279-D6A6-4525-BB9D-FE96343F90CC}"/>
              </a:ext>
            </a:extLst>
          </p:cNvPr>
          <p:cNvSpPr/>
          <p:nvPr/>
        </p:nvSpPr>
        <p:spPr>
          <a:xfrm>
            <a:off x="208791" y="1685926"/>
            <a:ext cx="11692363" cy="4962524"/>
          </a:xfrm>
          <a:prstGeom prst="foldedCorner">
            <a:avLst>
              <a:gd name="adj" fmla="val 1876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12" name="Picture 11">
            <a:extLst>
              <a:ext uri="{FF2B5EF4-FFF2-40B4-BE49-F238E27FC236}">
                <a16:creationId xmlns:a16="http://schemas.microsoft.com/office/drawing/2014/main" id="{5FF26D9E-EAFB-4F04-9A06-BA9BF704452D}"/>
              </a:ext>
            </a:extLst>
          </p:cNvPr>
          <p:cNvPicPr>
            <a:picLocks noChangeAspect="1"/>
          </p:cNvPicPr>
          <p:nvPr/>
        </p:nvPicPr>
        <p:blipFill>
          <a:blip r:embed="rId6"/>
          <a:stretch>
            <a:fillRect/>
          </a:stretch>
        </p:blipFill>
        <p:spPr>
          <a:xfrm>
            <a:off x="7183955" y="2533650"/>
            <a:ext cx="4598469" cy="2400300"/>
          </a:xfrm>
          <a:prstGeom prst="rect">
            <a:avLst/>
          </a:prstGeom>
        </p:spPr>
      </p:pic>
      <p:sp>
        <p:nvSpPr>
          <p:cNvPr id="15" name="TextBox 14">
            <a:extLst>
              <a:ext uri="{FF2B5EF4-FFF2-40B4-BE49-F238E27FC236}">
                <a16:creationId xmlns:a16="http://schemas.microsoft.com/office/drawing/2014/main" id="{71DAE7B6-06B2-4262-A1BB-8399F5C7077F}"/>
              </a:ext>
            </a:extLst>
          </p:cNvPr>
          <p:cNvSpPr txBox="1"/>
          <p:nvPr/>
        </p:nvSpPr>
        <p:spPr>
          <a:xfrm>
            <a:off x="619124" y="1676400"/>
            <a:ext cx="6315075" cy="4893647"/>
          </a:xfrm>
          <a:prstGeom prst="rect">
            <a:avLst/>
          </a:prstGeom>
          <a:noFill/>
        </p:spPr>
        <p:txBody>
          <a:bodyPr wrap="square" rtlCol="0">
            <a:spAutoFit/>
          </a:bodyPr>
          <a:lstStyle/>
          <a:p>
            <a:pPr algn="ctr"/>
            <a:r>
              <a:rPr lang="en-US" sz="2400" b="1" i="0" u="sng" dirty="0" err="1">
                <a:solidFill>
                  <a:srgbClr val="FF0000"/>
                </a:solidFill>
                <a:effectLst/>
                <a:latin typeface="+mj-lt"/>
              </a:rPr>
              <a:t>Bài</a:t>
            </a:r>
            <a:r>
              <a:rPr lang="en-US" sz="2400" b="1" i="0" u="sng" dirty="0">
                <a:solidFill>
                  <a:srgbClr val="FF0000"/>
                </a:solidFill>
                <a:effectLst/>
                <a:latin typeface="+mj-lt"/>
              </a:rPr>
              <a:t> </a:t>
            </a:r>
            <a:r>
              <a:rPr lang="en-US" sz="2400" b="1" i="0" u="sng" dirty="0" err="1">
                <a:solidFill>
                  <a:srgbClr val="FF0000"/>
                </a:solidFill>
                <a:effectLst/>
                <a:latin typeface="+mj-lt"/>
              </a:rPr>
              <a:t>giải</a:t>
            </a:r>
            <a:r>
              <a:rPr lang="en-US" sz="2400" b="1" i="0" u="sng" dirty="0">
                <a:solidFill>
                  <a:srgbClr val="FF0000"/>
                </a:solidFill>
                <a:effectLst/>
                <a:latin typeface="+mj-lt"/>
              </a:rPr>
              <a:t>:</a:t>
            </a:r>
          </a:p>
          <a:p>
            <a:pPr algn="ctr"/>
            <a:r>
              <a:rPr lang="en-US" sz="2400" b="1" i="0" dirty="0">
                <a:solidFill>
                  <a:srgbClr val="FF0000"/>
                </a:solidFill>
                <a:effectLst/>
                <a:latin typeface="+mj-lt"/>
              </a:rPr>
              <a:t>Chu vi </a:t>
            </a:r>
            <a:r>
              <a:rPr lang="en-US" sz="2400" b="1" i="0" dirty="0" err="1">
                <a:solidFill>
                  <a:srgbClr val="FF0000"/>
                </a:solidFill>
                <a:effectLst/>
                <a:latin typeface="+mj-lt"/>
              </a:rPr>
              <a:t>tờ</a:t>
            </a:r>
            <a:r>
              <a:rPr lang="en-US" sz="2400" b="1" i="0" dirty="0">
                <a:solidFill>
                  <a:srgbClr val="FF0000"/>
                </a:solidFill>
                <a:effectLst/>
                <a:latin typeface="+mj-lt"/>
              </a:rPr>
              <a:t> </a:t>
            </a:r>
            <a:r>
              <a:rPr lang="en-US" sz="2400" b="1" i="0" dirty="0" err="1">
                <a:solidFill>
                  <a:srgbClr val="FF0000"/>
                </a:solidFill>
                <a:effectLst/>
                <a:latin typeface="+mj-lt"/>
              </a:rPr>
              <a:t>giấy</a:t>
            </a:r>
            <a:r>
              <a:rPr lang="en-US" sz="2400" b="1" i="0" dirty="0">
                <a:solidFill>
                  <a:srgbClr val="FF0000"/>
                </a:solidFill>
                <a:effectLst/>
                <a:latin typeface="+mj-lt"/>
              </a:rPr>
              <a:t> </a:t>
            </a:r>
            <a:r>
              <a:rPr lang="en-US" sz="2400" b="1" i="0" dirty="0" err="1">
                <a:solidFill>
                  <a:srgbClr val="FF0000"/>
                </a:solidFill>
                <a:effectLst/>
                <a:latin typeface="+mj-lt"/>
              </a:rPr>
              <a:t>màu</a:t>
            </a:r>
            <a:r>
              <a:rPr lang="en-US" sz="2400" b="1" i="0" dirty="0">
                <a:solidFill>
                  <a:srgbClr val="FF0000"/>
                </a:solidFill>
                <a:effectLst/>
                <a:latin typeface="+mj-lt"/>
              </a:rPr>
              <a:t> </a:t>
            </a:r>
            <a:r>
              <a:rPr lang="en-US" sz="2400" b="1" i="0" dirty="0" err="1">
                <a:solidFill>
                  <a:srgbClr val="FF0000"/>
                </a:solidFill>
                <a:effectLst/>
                <a:latin typeface="+mj-lt"/>
              </a:rPr>
              <a:t>xanh</a:t>
            </a:r>
            <a:r>
              <a:rPr lang="en-US" sz="2400" b="1" i="0" dirty="0">
                <a:solidFill>
                  <a:srgbClr val="FF0000"/>
                </a:solidFill>
                <a:effectLst/>
                <a:latin typeface="+mj-lt"/>
              </a:rPr>
              <a:t> da </a:t>
            </a:r>
            <a:r>
              <a:rPr lang="en-US" sz="2400" b="1" i="0" dirty="0" err="1">
                <a:solidFill>
                  <a:srgbClr val="FF0000"/>
                </a:solidFill>
                <a:effectLst/>
                <a:latin typeface="+mj-lt"/>
              </a:rPr>
              <a:t>trời</a:t>
            </a:r>
            <a:r>
              <a:rPr lang="en-US" sz="2400" b="1" i="0" dirty="0">
                <a:solidFill>
                  <a:srgbClr val="FF0000"/>
                </a:solidFill>
                <a:effectLst/>
                <a:latin typeface="+mj-lt"/>
              </a:rPr>
              <a:t> </a:t>
            </a:r>
            <a:r>
              <a:rPr lang="en-US" sz="2400" b="1" i="0" dirty="0" err="1">
                <a:solidFill>
                  <a:srgbClr val="FF0000"/>
                </a:solidFill>
                <a:effectLst/>
                <a:latin typeface="+mj-lt"/>
              </a:rPr>
              <a:t>là</a:t>
            </a:r>
            <a:r>
              <a:rPr lang="en-US" sz="2400" b="1" i="0" dirty="0">
                <a:solidFill>
                  <a:srgbClr val="FF0000"/>
                </a:solidFill>
                <a:effectLst/>
                <a:latin typeface="+mj-lt"/>
              </a:rPr>
              <a:t>:</a:t>
            </a:r>
          </a:p>
          <a:p>
            <a:pPr algn="ctr"/>
            <a:r>
              <a:rPr lang="en-US" sz="2400" b="1" i="0" dirty="0">
                <a:solidFill>
                  <a:srgbClr val="FF0000"/>
                </a:solidFill>
                <a:effectLst/>
                <a:latin typeface="+mj-lt"/>
              </a:rPr>
              <a:t>(4 + 6) x 2 = 20 (cm)</a:t>
            </a:r>
          </a:p>
          <a:p>
            <a:pPr algn="ctr"/>
            <a:r>
              <a:rPr lang="en-US" sz="2400" b="1" i="0" dirty="0" err="1">
                <a:solidFill>
                  <a:srgbClr val="FF0000"/>
                </a:solidFill>
                <a:effectLst/>
                <a:latin typeface="+mj-lt"/>
              </a:rPr>
              <a:t>Diện</a:t>
            </a:r>
            <a:r>
              <a:rPr lang="en-US" sz="2400" b="1" i="0" dirty="0">
                <a:solidFill>
                  <a:srgbClr val="FF0000"/>
                </a:solidFill>
                <a:effectLst/>
                <a:latin typeface="+mj-lt"/>
              </a:rPr>
              <a:t> </a:t>
            </a:r>
            <a:r>
              <a:rPr lang="en-US" sz="2400" b="1" i="0" dirty="0" err="1">
                <a:solidFill>
                  <a:srgbClr val="FF0000"/>
                </a:solidFill>
                <a:effectLst/>
                <a:latin typeface="+mj-lt"/>
              </a:rPr>
              <a:t>tích</a:t>
            </a:r>
            <a:r>
              <a:rPr lang="en-US" sz="2400" b="1" i="0" dirty="0">
                <a:solidFill>
                  <a:srgbClr val="FF0000"/>
                </a:solidFill>
                <a:effectLst/>
                <a:latin typeface="+mj-lt"/>
              </a:rPr>
              <a:t> </a:t>
            </a:r>
            <a:r>
              <a:rPr lang="en-US" sz="2400" b="1" i="0" dirty="0" err="1">
                <a:solidFill>
                  <a:srgbClr val="FF0000"/>
                </a:solidFill>
                <a:effectLst/>
                <a:latin typeface="+mj-lt"/>
              </a:rPr>
              <a:t>tờ</a:t>
            </a:r>
            <a:r>
              <a:rPr lang="en-US" sz="2400" b="1" i="0" dirty="0">
                <a:solidFill>
                  <a:srgbClr val="FF0000"/>
                </a:solidFill>
                <a:effectLst/>
                <a:latin typeface="+mj-lt"/>
              </a:rPr>
              <a:t> </a:t>
            </a:r>
            <a:r>
              <a:rPr lang="en-US" sz="2400" b="1" i="0" dirty="0" err="1">
                <a:solidFill>
                  <a:srgbClr val="FF0000"/>
                </a:solidFill>
                <a:effectLst/>
                <a:latin typeface="+mj-lt"/>
              </a:rPr>
              <a:t>giấy</a:t>
            </a:r>
            <a:r>
              <a:rPr lang="en-US" sz="2400" b="1" i="0" dirty="0">
                <a:solidFill>
                  <a:srgbClr val="FF0000"/>
                </a:solidFill>
                <a:effectLst/>
                <a:latin typeface="+mj-lt"/>
              </a:rPr>
              <a:t> </a:t>
            </a:r>
            <a:r>
              <a:rPr lang="en-US" sz="2400" b="1" i="0" dirty="0" err="1">
                <a:solidFill>
                  <a:srgbClr val="FF0000"/>
                </a:solidFill>
                <a:effectLst/>
                <a:latin typeface="+mj-lt"/>
              </a:rPr>
              <a:t>màu</a:t>
            </a:r>
            <a:r>
              <a:rPr lang="en-US" sz="2400" b="1" i="0" dirty="0">
                <a:solidFill>
                  <a:srgbClr val="FF0000"/>
                </a:solidFill>
                <a:effectLst/>
                <a:latin typeface="+mj-lt"/>
              </a:rPr>
              <a:t> </a:t>
            </a:r>
            <a:r>
              <a:rPr lang="en-US" sz="2400" b="1" i="0" dirty="0" err="1">
                <a:solidFill>
                  <a:srgbClr val="FF0000"/>
                </a:solidFill>
                <a:effectLst/>
                <a:latin typeface="+mj-lt"/>
              </a:rPr>
              <a:t>xanh</a:t>
            </a:r>
            <a:r>
              <a:rPr lang="en-US" sz="2400" b="1" i="0" dirty="0">
                <a:solidFill>
                  <a:srgbClr val="FF0000"/>
                </a:solidFill>
                <a:effectLst/>
                <a:latin typeface="+mj-lt"/>
              </a:rPr>
              <a:t> da </a:t>
            </a:r>
            <a:r>
              <a:rPr lang="en-US" sz="2400" b="1" i="0" dirty="0" err="1">
                <a:solidFill>
                  <a:srgbClr val="FF0000"/>
                </a:solidFill>
                <a:effectLst/>
                <a:latin typeface="+mj-lt"/>
              </a:rPr>
              <a:t>trời</a:t>
            </a:r>
            <a:r>
              <a:rPr lang="en-US" sz="2400" b="1" i="0" dirty="0">
                <a:solidFill>
                  <a:srgbClr val="FF0000"/>
                </a:solidFill>
                <a:effectLst/>
                <a:latin typeface="+mj-lt"/>
              </a:rPr>
              <a:t> </a:t>
            </a:r>
            <a:r>
              <a:rPr lang="en-US" sz="2400" b="1" i="0" dirty="0" err="1">
                <a:solidFill>
                  <a:srgbClr val="FF0000"/>
                </a:solidFill>
                <a:effectLst/>
                <a:latin typeface="+mj-lt"/>
              </a:rPr>
              <a:t>là</a:t>
            </a:r>
            <a:r>
              <a:rPr lang="en-US" sz="2400" b="1" i="0" dirty="0">
                <a:solidFill>
                  <a:srgbClr val="FF0000"/>
                </a:solidFill>
                <a:effectLst/>
                <a:latin typeface="+mj-lt"/>
              </a:rPr>
              <a:t>:</a:t>
            </a:r>
          </a:p>
          <a:p>
            <a:pPr algn="ctr"/>
            <a:r>
              <a:rPr lang="en-US" sz="2400" b="1" i="0" dirty="0">
                <a:solidFill>
                  <a:srgbClr val="FF0000"/>
                </a:solidFill>
                <a:effectLst/>
                <a:latin typeface="+mj-lt"/>
              </a:rPr>
              <a:t>4 x 6 = 24 (cm</a:t>
            </a:r>
            <a:r>
              <a:rPr lang="en-US" sz="2400" b="1" i="0" baseline="30000" dirty="0">
                <a:solidFill>
                  <a:srgbClr val="FF0000"/>
                </a:solidFill>
                <a:effectLst/>
                <a:latin typeface="+mj-lt"/>
              </a:rPr>
              <a:t>2</a:t>
            </a:r>
            <a:r>
              <a:rPr lang="en-US" sz="2400" b="1" i="0" dirty="0">
                <a:solidFill>
                  <a:srgbClr val="FF0000"/>
                </a:solidFill>
                <a:effectLst/>
                <a:latin typeface="+mj-lt"/>
              </a:rPr>
              <a:t>)</a:t>
            </a:r>
          </a:p>
          <a:p>
            <a:pPr algn="ctr"/>
            <a:r>
              <a:rPr lang="en-US" sz="2400" b="1" i="0" dirty="0">
                <a:solidFill>
                  <a:srgbClr val="FF0000"/>
                </a:solidFill>
                <a:effectLst/>
                <a:latin typeface="+mj-lt"/>
              </a:rPr>
              <a:t>Chu vi </a:t>
            </a:r>
            <a:r>
              <a:rPr lang="en-US" sz="2400" b="1" i="0" dirty="0" err="1">
                <a:solidFill>
                  <a:srgbClr val="FF0000"/>
                </a:solidFill>
                <a:effectLst/>
                <a:latin typeface="+mj-lt"/>
              </a:rPr>
              <a:t>tờ</a:t>
            </a:r>
            <a:r>
              <a:rPr lang="en-US" sz="2400" b="1" i="0" dirty="0">
                <a:solidFill>
                  <a:srgbClr val="FF0000"/>
                </a:solidFill>
                <a:effectLst/>
                <a:latin typeface="+mj-lt"/>
              </a:rPr>
              <a:t> </a:t>
            </a:r>
            <a:r>
              <a:rPr lang="en-US" sz="2400" b="1" i="0" dirty="0" err="1">
                <a:solidFill>
                  <a:srgbClr val="FF0000"/>
                </a:solidFill>
                <a:effectLst/>
                <a:latin typeface="+mj-lt"/>
              </a:rPr>
              <a:t>giấy</a:t>
            </a:r>
            <a:r>
              <a:rPr lang="en-US" sz="2400" b="1" i="0" dirty="0">
                <a:solidFill>
                  <a:srgbClr val="FF0000"/>
                </a:solidFill>
                <a:effectLst/>
                <a:latin typeface="+mj-lt"/>
              </a:rPr>
              <a:t> </a:t>
            </a:r>
            <a:r>
              <a:rPr lang="en-US" sz="2400" b="1" i="0" dirty="0" err="1">
                <a:solidFill>
                  <a:srgbClr val="FF0000"/>
                </a:solidFill>
                <a:effectLst/>
                <a:latin typeface="+mj-lt"/>
              </a:rPr>
              <a:t>màu</a:t>
            </a:r>
            <a:r>
              <a:rPr lang="en-US" sz="2400" b="1" i="0" dirty="0">
                <a:solidFill>
                  <a:srgbClr val="FF0000"/>
                </a:solidFill>
                <a:effectLst/>
                <a:latin typeface="+mj-lt"/>
              </a:rPr>
              <a:t> </a:t>
            </a:r>
            <a:r>
              <a:rPr lang="en-US" sz="2400" b="1" i="0" dirty="0" err="1">
                <a:solidFill>
                  <a:srgbClr val="FF0000"/>
                </a:solidFill>
                <a:effectLst/>
                <a:latin typeface="+mj-lt"/>
              </a:rPr>
              <a:t>xanh</a:t>
            </a:r>
            <a:r>
              <a:rPr lang="en-US" sz="2400" b="1" i="0" dirty="0">
                <a:solidFill>
                  <a:srgbClr val="FF0000"/>
                </a:solidFill>
                <a:effectLst/>
                <a:latin typeface="+mj-lt"/>
              </a:rPr>
              <a:t> </a:t>
            </a:r>
            <a:r>
              <a:rPr lang="en-US" sz="2400" b="1" i="0" dirty="0" err="1">
                <a:solidFill>
                  <a:srgbClr val="FF0000"/>
                </a:solidFill>
                <a:effectLst/>
                <a:latin typeface="+mj-lt"/>
              </a:rPr>
              <a:t>lá</a:t>
            </a:r>
            <a:r>
              <a:rPr lang="en-US" sz="2400" b="1" i="0" dirty="0">
                <a:solidFill>
                  <a:srgbClr val="FF0000"/>
                </a:solidFill>
                <a:effectLst/>
                <a:latin typeface="+mj-lt"/>
              </a:rPr>
              <a:t> </a:t>
            </a:r>
            <a:r>
              <a:rPr lang="en-US" sz="2400" b="1" i="0" dirty="0" err="1">
                <a:solidFill>
                  <a:srgbClr val="FF0000"/>
                </a:solidFill>
                <a:effectLst/>
                <a:latin typeface="+mj-lt"/>
              </a:rPr>
              <a:t>cây</a:t>
            </a:r>
            <a:r>
              <a:rPr lang="en-US" sz="2400" b="1" i="0" dirty="0">
                <a:solidFill>
                  <a:srgbClr val="FF0000"/>
                </a:solidFill>
                <a:effectLst/>
                <a:latin typeface="+mj-lt"/>
              </a:rPr>
              <a:t> </a:t>
            </a:r>
            <a:r>
              <a:rPr lang="en-US" sz="2400" b="1" i="0" dirty="0" err="1">
                <a:solidFill>
                  <a:srgbClr val="FF0000"/>
                </a:solidFill>
                <a:effectLst/>
                <a:latin typeface="+mj-lt"/>
              </a:rPr>
              <a:t>là</a:t>
            </a:r>
            <a:r>
              <a:rPr lang="en-US" sz="2400" b="1" i="0" dirty="0">
                <a:solidFill>
                  <a:srgbClr val="FF0000"/>
                </a:solidFill>
                <a:effectLst/>
                <a:latin typeface="+mj-lt"/>
              </a:rPr>
              <a:t>:</a:t>
            </a:r>
          </a:p>
          <a:p>
            <a:pPr algn="ctr"/>
            <a:r>
              <a:rPr lang="en-US" sz="2400" b="1" i="0" dirty="0">
                <a:solidFill>
                  <a:srgbClr val="FF0000"/>
                </a:solidFill>
                <a:effectLst/>
                <a:latin typeface="+mj-lt"/>
              </a:rPr>
              <a:t>(4 + 7) x 2 = 22 (cm)</a:t>
            </a:r>
          </a:p>
          <a:p>
            <a:pPr algn="ctr"/>
            <a:r>
              <a:rPr lang="en-US" sz="2400" b="1" i="0" dirty="0" err="1">
                <a:solidFill>
                  <a:srgbClr val="FF0000"/>
                </a:solidFill>
                <a:effectLst/>
                <a:latin typeface="+mj-lt"/>
              </a:rPr>
              <a:t>Diện</a:t>
            </a:r>
            <a:r>
              <a:rPr lang="en-US" sz="2400" b="1" i="0" dirty="0">
                <a:solidFill>
                  <a:srgbClr val="FF0000"/>
                </a:solidFill>
                <a:effectLst/>
                <a:latin typeface="+mj-lt"/>
              </a:rPr>
              <a:t> </a:t>
            </a:r>
            <a:r>
              <a:rPr lang="en-US" sz="2400" b="1" i="0" dirty="0" err="1">
                <a:solidFill>
                  <a:srgbClr val="FF0000"/>
                </a:solidFill>
                <a:effectLst/>
                <a:latin typeface="+mj-lt"/>
              </a:rPr>
              <a:t>tích</a:t>
            </a:r>
            <a:r>
              <a:rPr lang="en-US" sz="2400" b="1" i="0" dirty="0">
                <a:solidFill>
                  <a:srgbClr val="FF0000"/>
                </a:solidFill>
                <a:effectLst/>
                <a:latin typeface="+mj-lt"/>
              </a:rPr>
              <a:t> </a:t>
            </a:r>
            <a:r>
              <a:rPr lang="en-US" sz="2400" b="1" i="0" dirty="0" err="1">
                <a:solidFill>
                  <a:srgbClr val="FF0000"/>
                </a:solidFill>
                <a:effectLst/>
                <a:latin typeface="+mj-lt"/>
              </a:rPr>
              <a:t>tờ</a:t>
            </a:r>
            <a:r>
              <a:rPr lang="en-US" sz="2400" b="1" i="0" dirty="0">
                <a:solidFill>
                  <a:srgbClr val="FF0000"/>
                </a:solidFill>
                <a:effectLst/>
                <a:latin typeface="+mj-lt"/>
              </a:rPr>
              <a:t> </a:t>
            </a:r>
            <a:r>
              <a:rPr lang="en-US" sz="2400" b="1" i="0" dirty="0" err="1">
                <a:solidFill>
                  <a:srgbClr val="FF0000"/>
                </a:solidFill>
                <a:effectLst/>
                <a:latin typeface="+mj-lt"/>
              </a:rPr>
              <a:t>giấy</a:t>
            </a:r>
            <a:r>
              <a:rPr lang="en-US" sz="2400" b="1" i="0" dirty="0">
                <a:solidFill>
                  <a:srgbClr val="FF0000"/>
                </a:solidFill>
                <a:effectLst/>
                <a:latin typeface="+mj-lt"/>
              </a:rPr>
              <a:t> </a:t>
            </a:r>
            <a:r>
              <a:rPr lang="en-US" sz="2400" b="1" i="0" dirty="0" err="1">
                <a:solidFill>
                  <a:srgbClr val="FF0000"/>
                </a:solidFill>
                <a:effectLst/>
                <a:latin typeface="+mj-lt"/>
              </a:rPr>
              <a:t>màu</a:t>
            </a:r>
            <a:r>
              <a:rPr lang="en-US" sz="2400" b="1" i="0" dirty="0">
                <a:solidFill>
                  <a:srgbClr val="FF0000"/>
                </a:solidFill>
                <a:effectLst/>
                <a:latin typeface="+mj-lt"/>
              </a:rPr>
              <a:t> </a:t>
            </a:r>
            <a:r>
              <a:rPr lang="en-US" sz="2400" b="1" i="0" dirty="0" err="1">
                <a:solidFill>
                  <a:srgbClr val="FF0000"/>
                </a:solidFill>
                <a:effectLst/>
                <a:latin typeface="+mj-lt"/>
              </a:rPr>
              <a:t>xanh</a:t>
            </a:r>
            <a:r>
              <a:rPr lang="en-US" sz="2400" b="1" i="0" dirty="0">
                <a:solidFill>
                  <a:srgbClr val="FF0000"/>
                </a:solidFill>
                <a:effectLst/>
                <a:latin typeface="+mj-lt"/>
              </a:rPr>
              <a:t> </a:t>
            </a:r>
            <a:r>
              <a:rPr lang="en-US" sz="2400" b="1" i="0" dirty="0" err="1">
                <a:solidFill>
                  <a:srgbClr val="FF0000"/>
                </a:solidFill>
                <a:effectLst/>
                <a:latin typeface="+mj-lt"/>
              </a:rPr>
              <a:t>lá</a:t>
            </a:r>
            <a:r>
              <a:rPr lang="en-US" sz="2400" b="1" i="0" dirty="0">
                <a:solidFill>
                  <a:srgbClr val="FF0000"/>
                </a:solidFill>
                <a:effectLst/>
                <a:latin typeface="+mj-lt"/>
              </a:rPr>
              <a:t> </a:t>
            </a:r>
            <a:r>
              <a:rPr lang="en-US" sz="2400" b="1" i="0" dirty="0" err="1">
                <a:solidFill>
                  <a:srgbClr val="FF0000"/>
                </a:solidFill>
                <a:effectLst/>
                <a:latin typeface="+mj-lt"/>
              </a:rPr>
              <a:t>cây</a:t>
            </a:r>
            <a:r>
              <a:rPr lang="en-US" sz="2400" b="1" i="0" dirty="0">
                <a:solidFill>
                  <a:srgbClr val="FF0000"/>
                </a:solidFill>
                <a:effectLst/>
                <a:latin typeface="+mj-lt"/>
              </a:rPr>
              <a:t> </a:t>
            </a:r>
            <a:r>
              <a:rPr lang="en-US" sz="2400" b="1" i="0" dirty="0" err="1">
                <a:solidFill>
                  <a:srgbClr val="FF0000"/>
                </a:solidFill>
                <a:effectLst/>
                <a:latin typeface="+mj-lt"/>
              </a:rPr>
              <a:t>là</a:t>
            </a:r>
            <a:r>
              <a:rPr lang="en-US" sz="2400" b="1" i="0" dirty="0">
                <a:solidFill>
                  <a:srgbClr val="FF0000"/>
                </a:solidFill>
                <a:effectLst/>
                <a:latin typeface="+mj-lt"/>
              </a:rPr>
              <a:t>: </a:t>
            </a:r>
          </a:p>
          <a:p>
            <a:pPr algn="ctr"/>
            <a:r>
              <a:rPr lang="en-US" sz="2400" b="1" i="0" dirty="0">
                <a:solidFill>
                  <a:srgbClr val="FF0000"/>
                </a:solidFill>
                <a:effectLst/>
                <a:latin typeface="+mj-lt"/>
              </a:rPr>
              <a:t>4 x 7 = 28 (cm</a:t>
            </a:r>
            <a:r>
              <a:rPr lang="en-US" sz="2400" b="1" i="0" baseline="30000" dirty="0">
                <a:solidFill>
                  <a:srgbClr val="FF0000"/>
                </a:solidFill>
                <a:effectLst/>
                <a:latin typeface="+mj-lt"/>
              </a:rPr>
              <a:t>2</a:t>
            </a:r>
            <a:r>
              <a:rPr lang="en-US" sz="2400" b="1" i="0" dirty="0">
                <a:solidFill>
                  <a:srgbClr val="FF0000"/>
                </a:solidFill>
                <a:effectLst/>
                <a:latin typeface="+mj-lt"/>
              </a:rPr>
              <a:t>)</a:t>
            </a:r>
          </a:p>
          <a:p>
            <a:pPr algn="ctr"/>
            <a:r>
              <a:rPr lang="en-US" sz="2400" b="1" i="0" dirty="0">
                <a:solidFill>
                  <a:srgbClr val="FF0000"/>
                </a:solidFill>
                <a:effectLst/>
                <a:latin typeface="+mj-lt"/>
              </a:rPr>
              <a:t>Chu vi </a:t>
            </a:r>
            <a:r>
              <a:rPr lang="en-US" sz="2400" b="1" i="0" dirty="0" err="1">
                <a:solidFill>
                  <a:srgbClr val="FF0000"/>
                </a:solidFill>
                <a:effectLst/>
                <a:latin typeface="+mj-lt"/>
              </a:rPr>
              <a:t>tờ</a:t>
            </a:r>
            <a:r>
              <a:rPr lang="en-US" sz="2400" b="1" i="0" dirty="0">
                <a:solidFill>
                  <a:srgbClr val="FF0000"/>
                </a:solidFill>
                <a:effectLst/>
                <a:latin typeface="+mj-lt"/>
              </a:rPr>
              <a:t> </a:t>
            </a:r>
            <a:r>
              <a:rPr lang="en-US" sz="2400" b="1" i="0" dirty="0" err="1">
                <a:solidFill>
                  <a:srgbClr val="FF0000"/>
                </a:solidFill>
                <a:effectLst/>
                <a:latin typeface="+mj-lt"/>
              </a:rPr>
              <a:t>giấy</a:t>
            </a:r>
            <a:r>
              <a:rPr lang="en-US" sz="2400" b="1" i="0" dirty="0">
                <a:solidFill>
                  <a:srgbClr val="FF0000"/>
                </a:solidFill>
                <a:effectLst/>
                <a:latin typeface="+mj-lt"/>
              </a:rPr>
              <a:t> </a:t>
            </a:r>
            <a:r>
              <a:rPr lang="en-US" sz="2400" b="1" i="0" dirty="0" err="1">
                <a:solidFill>
                  <a:srgbClr val="FF0000"/>
                </a:solidFill>
                <a:effectLst/>
                <a:latin typeface="+mj-lt"/>
              </a:rPr>
              <a:t>màu</a:t>
            </a:r>
            <a:r>
              <a:rPr lang="en-US" sz="2400" b="1" i="0" dirty="0">
                <a:solidFill>
                  <a:srgbClr val="FF0000"/>
                </a:solidFill>
                <a:effectLst/>
                <a:latin typeface="+mj-lt"/>
              </a:rPr>
              <a:t> </a:t>
            </a:r>
            <a:r>
              <a:rPr lang="en-US" sz="2400" b="1" i="0" dirty="0" err="1">
                <a:solidFill>
                  <a:srgbClr val="FF0000"/>
                </a:solidFill>
                <a:effectLst/>
                <a:latin typeface="+mj-lt"/>
              </a:rPr>
              <a:t>vàng</a:t>
            </a:r>
            <a:r>
              <a:rPr lang="en-US" sz="2400" b="1" i="0" dirty="0">
                <a:solidFill>
                  <a:srgbClr val="FF0000"/>
                </a:solidFill>
                <a:effectLst/>
                <a:latin typeface="+mj-lt"/>
              </a:rPr>
              <a:t> </a:t>
            </a:r>
            <a:r>
              <a:rPr lang="en-US" sz="2400" b="1" i="0" dirty="0" err="1">
                <a:solidFill>
                  <a:srgbClr val="FF0000"/>
                </a:solidFill>
                <a:effectLst/>
                <a:latin typeface="+mj-lt"/>
              </a:rPr>
              <a:t>là</a:t>
            </a:r>
            <a:r>
              <a:rPr lang="en-US" sz="2400" b="1" i="0" dirty="0">
                <a:solidFill>
                  <a:srgbClr val="FF0000"/>
                </a:solidFill>
                <a:effectLst/>
                <a:latin typeface="+mj-lt"/>
              </a:rPr>
              <a:t>:</a:t>
            </a:r>
          </a:p>
          <a:p>
            <a:pPr algn="ctr"/>
            <a:r>
              <a:rPr lang="en-US" sz="2400" b="1" i="0" dirty="0">
                <a:solidFill>
                  <a:srgbClr val="FF0000"/>
                </a:solidFill>
                <a:effectLst/>
                <a:latin typeface="+mj-lt"/>
              </a:rPr>
              <a:t> (5 + 5) x 2 = 20 (cm)</a:t>
            </a:r>
          </a:p>
          <a:p>
            <a:pPr algn="ctr"/>
            <a:r>
              <a:rPr lang="en-US" sz="2400" b="1" i="0" dirty="0" err="1">
                <a:solidFill>
                  <a:srgbClr val="FF0000"/>
                </a:solidFill>
                <a:effectLst/>
                <a:latin typeface="+mj-lt"/>
              </a:rPr>
              <a:t>Diện</a:t>
            </a:r>
            <a:r>
              <a:rPr lang="en-US" sz="2400" b="1" i="0" dirty="0">
                <a:solidFill>
                  <a:srgbClr val="FF0000"/>
                </a:solidFill>
                <a:effectLst/>
                <a:latin typeface="+mj-lt"/>
              </a:rPr>
              <a:t> </a:t>
            </a:r>
            <a:r>
              <a:rPr lang="en-US" sz="2400" b="1" i="0" dirty="0" err="1">
                <a:solidFill>
                  <a:srgbClr val="FF0000"/>
                </a:solidFill>
                <a:effectLst/>
                <a:latin typeface="+mj-lt"/>
              </a:rPr>
              <a:t>tích</a:t>
            </a:r>
            <a:r>
              <a:rPr lang="en-US" sz="2400" b="1" i="0" dirty="0">
                <a:solidFill>
                  <a:srgbClr val="FF0000"/>
                </a:solidFill>
                <a:effectLst/>
                <a:latin typeface="+mj-lt"/>
              </a:rPr>
              <a:t> </a:t>
            </a:r>
            <a:r>
              <a:rPr lang="en-US" sz="2400" b="1" i="0" dirty="0" err="1">
                <a:solidFill>
                  <a:srgbClr val="FF0000"/>
                </a:solidFill>
                <a:effectLst/>
                <a:latin typeface="+mj-lt"/>
              </a:rPr>
              <a:t>tờ</a:t>
            </a:r>
            <a:r>
              <a:rPr lang="en-US" sz="2400" b="1" i="0" dirty="0">
                <a:solidFill>
                  <a:srgbClr val="FF0000"/>
                </a:solidFill>
                <a:effectLst/>
                <a:latin typeface="+mj-lt"/>
              </a:rPr>
              <a:t> </a:t>
            </a:r>
            <a:r>
              <a:rPr lang="en-US" sz="2400" b="1" i="0" dirty="0" err="1">
                <a:solidFill>
                  <a:srgbClr val="FF0000"/>
                </a:solidFill>
                <a:effectLst/>
                <a:latin typeface="+mj-lt"/>
              </a:rPr>
              <a:t>giấy</a:t>
            </a:r>
            <a:r>
              <a:rPr lang="en-US" sz="2400" b="1" i="0" dirty="0">
                <a:solidFill>
                  <a:srgbClr val="FF0000"/>
                </a:solidFill>
                <a:effectLst/>
                <a:latin typeface="+mj-lt"/>
              </a:rPr>
              <a:t> </a:t>
            </a:r>
            <a:r>
              <a:rPr lang="en-US" sz="2400" b="1" i="0" dirty="0" err="1">
                <a:solidFill>
                  <a:srgbClr val="FF0000"/>
                </a:solidFill>
                <a:effectLst/>
                <a:latin typeface="+mj-lt"/>
              </a:rPr>
              <a:t>màu</a:t>
            </a:r>
            <a:r>
              <a:rPr lang="en-US" sz="2400" b="1" i="0" dirty="0">
                <a:solidFill>
                  <a:srgbClr val="FF0000"/>
                </a:solidFill>
                <a:effectLst/>
                <a:latin typeface="+mj-lt"/>
              </a:rPr>
              <a:t> </a:t>
            </a:r>
            <a:r>
              <a:rPr lang="en-US" sz="2400" b="1" i="0" dirty="0" err="1">
                <a:solidFill>
                  <a:srgbClr val="FF0000"/>
                </a:solidFill>
                <a:effectLst/>
                <a:latin typeface="+mj-lt"/>
              </a:rPr>
              <a:t>vàng</a:t>
            </a:r>
            <a:r>
              <a:rPr lang="en-US" sz="2400" b="1" i="0" dirty="0">
                <a:solidFill>
                  <a:srgbClr val="FF0000"/>
                </a:solidFill>
                <a:effectLst/>
                <a:latin typeface="+mj-lt"/>
              </a:rPr>
              <a:t> </a:t>
            </a:r>
            <a:r>
              <a:rPr lang="en-US" sz="2400" b="1" i="0" dirty="0" err="1">
                <a:solidFill>
                  <a:srgbClr val="FF0000"/>
                </a:solidFill>
                <a:effectLst/>
                <a:latin typeface="+mj-lt"/>
              </a:rPr>
              <a:t>là</a:t>
            </a:r>
            <a:r>
              <a:rPr lang="en-US" sz="2400" b="1" i="0" dirty="0">
                <a:solidFill>
                  <a:srgbClr val="FF0000"/>
                </a:solidFill>
                <a:effectLst/>
                <a:latin typeface="+mj-lt"/>
              </a:rPr>
              <a:t>:</a:t>
            </a:r>
          </a:p>
          <a:p>
            <a:pPr algn="ctr"/>
            <a:r>
              <a:rPr lang="en-US" sz="2400" b="1" i="0" dirty="0">
                <a:solidFill>
                  <a:srgbClr val="FF0000"/>
                </a:solidFill>
                <a:effectLst/>
                <a:latin typeface="+mj-lt"/>
              </a:rPr>
              <a:t>5 x 5 = 25 (cm</a:t>
            </a:r>
            <a:r>
              <a:rPr lang="en-US" sz="2400" b="1" i="0" baseline="30000" dirty="0">
                <a:solidFill>
                  <a:srgbClr val="FF0000"/>
                </a:solidFill>
                <a:effectLst/>
                <a:latin typeface="+mj-lt"/>
              </a:rPr>
              <a:t>2</a:t>
            </a:r>
            <a:r>
              <a:rPr lang="en-US" sz="2400" b="1" i="0" dirty="0">
                <a:solidFill>
                  <a:srgbClr val="FF0000"/>
                </a:solidFill>
                <a:effectLst/>
                <a:latin typeface="+mj-lt"/>
              </a:rPr>
              <a:t>)</a:t>
            </a:r>
          </a:p>
        </p:txBody>
      </p:sp>
    </p:spTree>
    <p:extLst>
      <p:ext uri="{BB962C8B-B14F-4D97-AF65-F5344CB8AC3E}">
        <p14:creationId xmlns:p14="http://schemas.microsoft.com/office/powerpoint/2010/main" val="13235742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down)">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down)">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down)">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wipe(down)">
                                      <p:cBhvr>
                                        <p:cTn id="37" dur="500"/>
                                        <p:tgtEl>
                                          <p:spTgt spid="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wipe(down)">
                                      <p:cBhvr>
                                        <p:cTn id="42" dur="500"/>
                                        <p:tgtEl>
                                          <p:spTgt spid="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7" end="7"/>
                                            </p:txEl>
                                          </p:spTgt>
                                        </p:tgtEl>
                                        <p:attrNameLst>
                                          <p:attrName>style.visibility</p:attrName>
                                        </p:attrNameLst>
                                      </p:cBhvr>
                                      <p:to>
                                        <p:strVal val="visible"/>
                                      </p:to>
                                    </p:set>
                                    <p:animEffect transition="in" filter="wipe(down)">
                                      <p:cBhvr>
                                        <p:cTn id="47" dur="500"/>
                                        <p:tgtEl>
                                          <p:spTgt spid="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xEl>
                                              <p:pRg st="8" end="8"/>
                                            </p:txEl>
                                          </p:spTgt>
                                        </p:tgtEl>
                                        <p:attrNameLst>
                                          <p:attrName>style.visibility</p:attrName>
                                        </p:attrNameLst>
                                      </p:cBhvr>
                                      <p:to>
                                        <p:strVal val="visible"/>
                                      </p:to>
                                    </p:set>
                                    <p:animEffect transition="in" filter="wipe(down)">
                                      <p:cBhvr>
                                        <p:cTn id="52" dur="500"/>
                                        <p:tgtEl>
                                          <p:spTgt spid="1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xEl>
                                              <p:pRg st="9" end="9"/>
                                            </p:txEl>
                                          </p:spTgt>
                                        </p:tgtEl>
                                        <p:attrNameLst>
                                          <p:attrName>style.visibility</p:attrName>
                                        </p:attrNameLst>
                                      </p:cBhvr>
                                      <p:to>
                                        <p:strVal val="visible"/>
                                      </p:to>
                                    </p:set>
                                    <p:animEffect transition="in" filter="wipe(down)">
                                      <p:cBhvr>
                                        <p:cTn id="57" dur="500"/>
                                        <p:tgtEl>
                                          <p:spTgt spid="1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5">
                                            <p:txEl>
                                              <p:pRg st="10" end="10"/>
                                            </p:txEl>
                                          </p:spTgt>
                                        </p:tgtEl>
                                        <p:attrNameLst>
                                          <p:attrName>style.visibility</p:attrName>
                                        </p:attrNameLst>
                                      </p:cBhvr>
                                      <p:to>
                                        <p:strVal val="visible"/>
                                      </p:to>
                                    </p:set>
                                    <p:animEffect transition="in" filter="wipe(down)">
                                      <p:cBhvr>
                                        <p:cTn id="62" dur="500"/>
                                        <p:tgtEl>
                                          <p:spTgt spid="1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5">
                                            <p:txEl>
                                              <p:pRg st="11" end="11"/>
                                            </p:txEl>
                                          </p:spTgt>
                                        </p:tgtEl>
                                        <p:attrNameLst>
                                          <p:attrName>style.visibility</p:attrName>
                                        </p:attrNameLst>
                                      </p:cBhvr>
                                      <p:to>
                                        <p:strVal val="visible"/>
                                      </p:to>
                                    </p:set>
                                    <p:animEffect transition="in" filter="wipe(down)">
                                      <p:cBhvr>
                                        <p:cTn id="67" dur="500"/>
                                        <p:tgtEl>
                                          <p:spTgt spid="1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5">
                                            <p:txEl>
                                              <p:pRg st="12" end="12"/>
                                            </p:txEl>
                                          </p:spTgt>
                                        </p:tgtEl>
                                        <p:attrNameLst>
                                          <p:attrName>style.visibility</p:attrName>
                                        </p:attrNameLst>
                                      </p:cBhvr>
                                      <p:to>
                                        <p:strVal val="visible"/>
                                      </p:to>
                                    </p:set>
                                    <p:animEffect transition="in" filter="wipe(down)">
                                      <p:cBhvr>
                                        <p:cTn id="72"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560</Words>
  <Application>Microsoft Office PowerPoint</Application>
  <PresentationFormat>Widescreen</PresentationFormat>
  <Paragraphs>60</Paragraphs>
  <Slides>13</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微软雅黑</vt:lpstr>
      <vt:lpstr>Arial</vt:lpstr>
      <vt:lpstr>Calibri</vt:lpstr>
      <vt:lpstr>HP001 4 hàng</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DIEP NGUYEN</cp:lastModifiedBy>
  <cp:revision>37</cp:revision>
  <dcterms:created xsi:type="dcterms:W3CDTF">2022-11-07T11:41:10Z</dcterms:created>
  <dcterms:modified xsi:type="dcterms:W3CDTF">2026-02-25T12:21:31Z</dcterms:modified>
</cp:coreProperties>
</file>