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3"/>
  </p:notesMasterIdLst>
  <p:sldIdLst>
    <p:sldId id="322" r:id="rId2"/>
    <p:sldId id="320" r:id="rId3"/>
    <p:sldId id="340" r:id="rId4"/>
    <p:sldId id="364" r:id="rId5"/>
    <p:sldId id="365" r:id="rId6"/>
    <p:sldId id="323" r:id="rId7"/>
    <p:sldId id="366" r:id="rId8"/>
    <p:sldId id="327" r:id="rId9"/>
    <p:sldId id="328" r:id="rId10"/>
    <p:sldId id="367" r:id="rId11"/>
    <p:sldId id="330" r:id="rId12"/>
  </p:sldIdLst>
  <p:sldSz cx="6858000" cy="5143500"/>
  <p:notesSz cx="6858000" cy="9144000"/>
  <p:embeddedFontLst>
    <p:embeddedFont>
      <p:font typeface="Kalam" panose="020B0604020202020204" charset="0"/>
      <p:regular r:id="rId14"/>
      <p:bold r:id="rId15"/>
    </p:embeddedFont>
    <p:embeddedFont>
      <p:font typeface="Montserrat"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7FB"/>
    <a:srgbClr val="E6F7F9"/>
    <a:srgbClr val="000000"/>
    <a:srgbClr val="ED3D6C"/>
    <a:srgbClr val="DF3C7E"/>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8"/>
    <p:restoredTop sz="95846"/>
  </p:normalViewPr>
  <p:slideViewPr>
    <p:cSldViewPr snapToGrid="0">
      <p:cViewPr varScale="1">
        <p:scale>
          <a:sx n="99" d="100"/>
          <a:sy n="99" d="100"/>
        </p:scale>
        <p:origin x="756"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57757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682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82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656872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054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5.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4.wdp"/><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4.wdp"/><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4.wdp"/><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3.xml"/><Relationship Id="rId5" Type="http://schemas.microsoft.com/office/2007/relationships/hdphoto" Target="../media/hdphoto7.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3B6DA8-2FB3-3345-8961-C821C42C0327}"/>
              </a:ext>
            </a:extLst>
          </p:cNvPr>
          <p:cNvSpPr txBox="1"/>
          <p:nvPr/>
        </p:nvSpPr>
        <p:spPr>
          <a:xfrm>
            <a:off x="369481" y="1794029"/>
            <a:ext cx="170854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VẺ</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ĐẸP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QUANH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EM</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endParaRPr>
          </a:p>
        </p:txBody>
      </p:sp>
      <p:pic>
        <p:nvPicPr>
          <p:cNvPr id="5" name="Picture 4">
            <a:extLst>
              <a:ext uri="{FF2B5EF4-FFF2-40B4-BE49-F238E27FC236}">
                <a16:creationId xmlns:a16="http://schemas.microsoft.com/office/drawing/2014/main" id="{C83487BF-D82D-3341-96DD-F8C157F107F3}"/>
              </a:ext>
            </a:extLst>
          </p:cNvPr>
          <p:cNvPicPr>
            <a:picLocks noChangeAspect="1"/>
          </p:cNvPicPr>
          <p:nvPr/>
        </p:nvPicPr>
        <p:blipFill rotWithShape="1">
          <a:blip r:embed="rId4"/>
          <a:srcRect l="3453" t="1466"/>
          <a:stretch/>
        </p:blipFill>
        <p:spPr>
          <a:xfrm>
            <a:off x="2078030" y="434111"/>
            <a:ext cx="4284395" cy="4275277"/>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89901" y="244050"/>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719790"/>
            <a:ext cx="6703809" cy="4345933"/>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450" dirty="0">
                <a:latin typeface="UTM Avo" panose="02040603050506020204" pitchFamily="18" charset="0"/>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1450" dirty="0">
                <a:latin typeface="UTM Avo" panose="02040603050506020204" pitchFamily="18" charset="0"/>
              </a:rPr>
              <a:t>     Minh ríu rít bên mẹ:</a:t>
            </a:r>
          </a:p>
          <a:p>
            <a:pPr marL="44450" algn="just">
              <a:lnSpc>
                <a:spcPct val="120000"/>
              </a:lnSpc>
              <a:defRPr/>
            </a:pPr>
            <a:r>
              <a:rPr lang="vi-VN" sz="1450"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UTM Avo" panose="02040603050506020204" pitchFamily="18" charset="0"/>
              </a:rPr>
              <a:t>     - Đúng thế con ạ.</a:t>
            </a:r>
          </a:p>
          <a:p>
            <a:pPr marL="44450" algn="just">
              <a:lnSpc>
                <a:spcPct val="120000"/>
              </a:lnSpc>
              <a:defRPr/>
            </a:pPr>
            <a:r>
              <a:rPr lang="vi-VN" sz="1450" dirty="0">
                <a:latin typeface="UTM Avo" panose="02040603050506020204" pitchFamily="18" charset="0"/>
              </a:rPr>
              <a:t>     - Nếu mùa nào cũng được thu hoạch thì thích lắm, phải không mẹ?</a:t>
            </a:r>
          </a:p>
          <a:p>
            <a:pPr marL="44450" algn="just">
              <a:lnSpc>
                <a:spcPct val="120000"/>
              </a:lnSpc>
              <a:defRPr/>
            </a:pPr>
            <a:r>
              <a:rPr lang="vi-VN" sz="1450" dirty="0">
                <a:latin typeface="UTM Avo" panose="02040603050506020204" pitchFamily="18" charset="0"/>
              </a:rPr>
              <a:t>     Mẹ âu yếm nhìn Minh và bảo:</a:t>
            </a:r>
          </a:p>
          <a:p>
            <a:pPr marL="44450" algn="just">
              <a:lnSpc>
                <a:spcPct val="120000"/>
              </a:lnSpc>
              <a:defRPr/>
            </a:pPr>
            <a:r>
              <a:rPr lang="vi-VN" sz="1450" dirty="0">
                <a:latin typeface="UTM Avo" panose="02040603050506020204" pitchFamily="18"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1450" dirty="0">
                <a:latin typeface="UTM Avo" panose="02040603050506020204" pitchFamily="18" charset="0"/>
              </a:rPr>
              <a:t>    - Mẹ ơi, con hiểu rồi. Công việc của các bác nông dân vất vả quá mẹ nhỉ?</a:t>
            </a:r>
          </a:p>
        </p:txBody>
      </p:sp>
      <p:pic>
        <p:nvPicPr>
          <p:cNvPr id="8" name="Picture 7">
            <a:extLst>
              <a:ext uri="{FF2B5EF4-FFF2-40B4-BE49-F238E27FC236}">
                <a16:creationId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56" y="729415"/>
            <a:ext cx="304770" cy="288000"/>
          </a:xfrm>
          <a:prstGeom prst="rect">
            <a:avLst/>
          </a:prstGeom>
        </p:spPr>
      </p:pic>
      <p:pic>
        <p:nvPicPr>
          <p:cNvPr id="9" name="Picture 8">
            <a:extLst>
              <a:ext uri="{FF2B5EF4-FFF2-40B4-BE49-F238E27FC236}">
                <a16:creationId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6682" y="1543391"/>
            <a:ext cx="288000" cy="288000"/>
          </a:xfrm>
          <a:prstGeom prst="rect">
            <a:avLst/>
          </a:prstGeom>
        </p:spPr>
      </p:pic>
      <p:pic>
        <p:nvPicPr>
          <p:cNvPr id="10" name="Picture 9">
            <a:extLst>
              <a:ext uri="{FF2B5EF4-FFF2-40B4-BE49-F238E27FC236}">
                <a16:creationId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11" y="2892756"/>
            <a:ext cx="288000" cy="288000"/>
          </a:xfrm>
          <a:prstGeom prst="rect">
            <a:avLst/>
          </a:prstGeom>
        </p:spPr>
      </p:pic>
      <p:pic>
        <p:nvPicPr>
          <p:cNvPr id="11" name="Picture 10">
            <a:extLst>
              <a:ext uri="{FF2B5EF4-FFF2-40B4-BE49-F238E27FC236}">
                <a16:creationId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81815" y="4414085"/>
            <a:ext cx="342793" cy="377072"/>
          </a:xfrm>
          <a:prstGeom prst="rect">
            <a:avLst/>
          </a:prstGeom>
        </p:spPr>
      </p:pic>
    </p:spTree>
    <p:extLst>
      <p:ext uri="{BB962C8B-B14F-4D97-AF65-F5344CB8AC3E}">
        <p14:creationId xmlns:p14="http://schemas.microsoft.com/office/powerpoint/2010/main" val="234785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418293" y="1057693"/>
            <a:ext cx="6038263"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Kết hợp từ ngữ ở cột A với từ ngữ ở cột B để tạo câu nêu đặc điểm.</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3" name="Rounded Rectangle 12">
            <a:extLst>
              <a:ext uri="{FF2B5EF4-FFF2-40B4-BE49-F238E27FC236}">
                <a16:creationId xmlns:a16="http://schemas.microsoft.com/office/drawing/2014/main" id="{45AD0344-D15B-734F-AE0C-22123E614C82}"/>
              </a:ext>
            </a:extLst>
          </p:cNvPr>
          <p:cNvSpPr/>
          <p:nvPr/>
        </p:nvSpPr>
        <p:spPr>
          <a:xfrm>
            <a:off x="906688" y="2322605"/>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Quả</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hồng</a:t>
            </a:r>
            <a:endParaRPr lang="en-US" sz="1800" dirty="0">
              <a:solidFill>
                <a:srgbClr val="000000"/>
              </a:solidFill>
              <a:latin typeface="UTM Avo" panose="02040603050506020204" pitchFamily="18" charset="0"/>
            </a:endParaRPr>
          </a:p>
        </p:txBody>
      </p:sp>
      <p:sp>
        <p:nvSpPr>
          <p:cNvPr id="14" name="Rounded Rectangle 13">
            <a:extLst>
              <a:ext uri="{FF2B5EF4-FFF2-40B4-BE49-F238E27FC236}">
                <a16:creationId xmlns:a16="http://schemas.microsoft.com/office/drawing/2014/main" id="{71262DD0-2D99-B444-8B14-F4B9727E7C0B}"/>
              </a:ext>
            </a:extLst>
          </p:cNvPr>
          <p:cNvSpPr/>
          <p:nvPr/>
        </p:nvSpPr>
        <p:spPr>
          <a:xfrm>
            <a:off x="906688" y="2956450"/>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Hạt</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dẻ</a:t>
            </a:r>
            <a:endParaRPr lang="en-US" sz="1800" dirty="0">
              <a:solidFill>
                <a:srgbClr val="000000"/>
              </a:solidFill>
              <a:latin typeface="UTM Avo" panose="02040603050506020204" pitchFamily="18" charset="0"/>
            </a:endParaRPr>
          </a:p>
        </p:txBody>
      </p:sp>
      <p:sp>
        <p:nvSpPr>
          <p:cNvPr id="15" name="Rounded Rectangle 14">
            <a:extLst>
              <a:ext uri="{FF2B5EF4-FFF2-40B4-BE49-F238E27FC236}">
                <a16:creationId xmlns:a16="http://schemas.microsoft.com/office/drawing/2014/main" id="{9294A276-0AA1-1746-AE79-AB9521556071}"/>
              </a:ext>
            </a:extLst>
          </p:cNvPr>
          <p:cNvSpPr/>
          <p:nvPr/>
        </p:nvSpPr>
        <p:spPr>
          <a:xfrm>
            <a:off x="906688" y="3590295"/>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Quả</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na</a:t>
            </a:r>
            <a:endParaRPr lang="en-US" sz="1800" dirty="0">
              <a:solidFill>
                <a:srgbClr val="000000"/>
              </a:solidFill>
              <a:latin typeface="UTM Avo" panose="02040603050506020204" pitchFamily="18" charset="0"/>
            </a:endParaRPr>
          </a:p>
        </p:txBody>
      </p:sp>
      <p:sp>
        <p:nvSpPr>
          <p:cNvPr id="16" name="Rounded Rectangle 15">
            <a:extLst>
              <a:ext uri="{FF2B5EF4-FFF2-40B4-BE49-F238E27FC236}">
                <a16:creationId xmlns:a16="http://schemas.microsoft.com/office/drawing/2014/main" id="{D643137F-1943-D048-9DB1-32FEECA1139E}"/>
              </a:ext>
            </a:extLst>
          </p:cNvPr>
          <p:cNvSpPr/>
          <p:nvPr/>
        </p:nvSpPr>
        <p:spPr>
          <a:xfrm>
            <a:off x="3831496" y="2322605"/>
            <a:ext cx="2111544"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vàng</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ươm</a:t>
            </a:r>
            <a:r>
              <a:rPr lang="en-US" sz="1800" dirty="0">
                <a:solidFill>
                  <a:srgbClr val="000000"/>
                </a:solidFill>
                <a:latin typeface="UTM Avo" panose="02040603050506020204" pitchFamily="18" charset="0"/>
              </a:rPr>
              <a:t>.</a:t>
            </a:r>
          </a:p>
        </p:txBody>
      </p:sp>
      <p:sp>
        <p:nvSpPr>
          <p:cNvPr id="21" name="Rounded Rectangle 20">
            <a:extLst>
              <a:ext uri="{FF2B5EF4-FFF2-40B4-BE49-F238E27FC236}">
                <a16:creationId xmlns:a16="http://schemas.microsoft.com/office/drawing/2014/main" id="{ECC2E5B2-5EBA-2045-AB89-2CACCEF514D7}"/>
              </a:ext>
            </a:extLst>
          </p:cNvPr>
          <p:cNvSpPr/>
          <p:nvPr/>
        </p:nvSpPr>
        <p:spPr>
          <a:xfrm>
            <a:off x="3831496" y="2956450"/>
            <a:ext cx="2111544"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000000"/>
                </a:solidFill>
                <a:latin typeface="UTM Avo" panose="02040603050506020204" pitchFamily="18" charset="0"/>
              </a:rPr>
              <a:t>thơm dìu dịu.</a:t>
            </a:r>
            <a:endParaRPr lang="en-US" sz="1800" dirty="0">
              <a:solidFill>
                <a:srgbClr val="000000"/>
              </a:solidFill>
              <a:latin typeface="UTM Avo" panose="02040603050506020204" pitchFamily="18" charset="0"/>
            </a:endParaRPr>
          </a:p>
        </p:txBody>
      </p:sp>
      <p:sp>
        <p:nvSpPr>
          <p:cNvPr id="22" name="Rounded Rectangle 21">
            <a:extLst>
              <a:ext uri="{FF2B5EF4-FFF2-40B4-BE49-F238E27FC236}">
                <a16:creationId xmlns:a16="http://schemas.microsoft.com/office/drawing/2014/main" id="{C19DE42C-FCDF-DB41-8586-607E5D546448}"/>
              </a:ext>
            </a:extLst>
          </p:cNvPr>
          <p:cNvSpPr/>
          <p:nvPr/>
        </p:nvSpPr>
        <p:spPr>
          <a:xfrm>
            <a:off x="3831497" y="3590295"/>
            <a:ext cx="2111544"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đỏ</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mọng</a:t>
            </a:r>
            <a:r>
              <a:rPr lang="en-US" sz="1800" dirty="0">
                <a:solidFill>
                  <a:srgbClr val="000000"/>
                </a:solidFill>
                <a:latin typeface="UTM Avo" panose="02040603050506020204" pitchFamily="18" charset="0"/>
              </a:rPr>
              <a:t>.</a:t>
            </a:r>
          </a:p>
        </p:txBody>
      </p:sp>
      <p:sp>
        <p:nvSpPr>
          <p:cNvPr id="23" name="TextBox 22">
            <a:extLst>
              <a:ext uri="{FF2B5EF4-FFF2-40B4-BE49-F238E27FC236}">
                <a16:creationId xmlns:a16="http://schemas.microsoft.com/office/drawing/2014/main" id="{4E78AD0A-2BBF-264A-A9F4-1EDD1CE46092}"/>
              </a:ext>
            </a:extLst>
          </p:cNvPr>
          <p:cNvSpPr txBox="1"/>
          <p:nvPr/>
        </p:nvSpPr>
        <p:spPr>
          <a:xfrm>
            <a:off x="1371600" y="1875006"/>
            <a:ext cx="4406919" cy="447430"/>
          </a:xfrm>
          <a:prstGeom prst="rect">
            <a:avLst/>
          </a:prstGeom>
          <a:noFill/>
        </p:spPr>
        <p:txBody>
          <a:bodyPr wrap="square" rtlCol="0">
            <a:spAutoFit/>
          </a:bodyPr>
          <a:lstStyle/>
          <a:p>
            <a:pPr>
              <a:lnSpc>
                <a:spcPts val="3000"/>
              </a:lnSpc>
            </a:pPr>
            <a:r>
              <a:rPr lang="en-US" sz="2400" b="1" dirty="0">
                <a:ln>
                  <a:solidFill>
                    <a:schemeClr val="tx2">
                      <a:lumMod val="50000"/>
                    </a:schemeClr>
                  </a:solidFill>
                </a:ln>
                <a:solidFill>
                  <a:schemeClr val="tx2"/>
                </a:solidFill>
                <a:latin typeface="UTM Avo" panose="02040603050506020204" pitchFamily="18" charset="0"/>
              </a:rPr>
              <a:t>A                                B</a:t>
            </a:r>
          </a:p>
        </p:txBody>
      </p:sp>
      <p:grpSp>
        <p:nvGrpSpPr>
          <p:cNvPr id="24" name="Group 23">
            <a:extLst>
              <a:ext uri="{FF2B5EF4-FFF2-40B4-BE49-F238E27FC236}">
                <a16:creationId xmlns:a16="http://schemas.microsoft.com/office/drawing/2014/main" id="{F63E4E6A-2709-E949-AB6C-E0D49835233E}"/>
              </a:ext>
            </a:extLst>
          </p:cNvPr>
          <p:cNvGrpSpPr/>
          <p:nvPr/>
        </p:nvGrpSpPr>
        <p:grpSpPr>
          <a:xfrm>
            <a:off x="2365982" y="2498362"/>
            <a:ext cx="1490638" cy="1362082"/>
            <a:chOff x="2016413" y="2423935"/>
            <a:chExt cx="674827" cy="1313858"/>
          </a:xfrm>
        </p:grpSpPr>
        <p:sp>
          <p:nvSpPr>
            <p:cNvPr id="25" name="Oval 24">
              <a:extLst>
                <a:ext uri="{FF2B5EF4-FFF2-40B4-BE49-F238E27FC236}">
                  <a16:creationId xmlns:a16="http://schemas.microsoft.com/office/drawing/2014/main" id="{7B4CB270-F241-4C45-9B89-36157E8450C4}"/>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1B20013B-158F-6B43-86B6-6F55C92308D8}"/>
                </a:ext>
              </a:extLst>
            </p:cNvPr>
            <p:cNvCxnSpPr>
              <a:stCxn id="25" idx="5"/>
              <a:endCxn id="27" idx="1"/>
            </p:cNvCxnSpPr>
            <p:nvPr/>
          </p:nvCxnSpPr>
          <p:spPr>
            <a:xfrm>
              <a:off x="2055437" y="2462959"/>
              <a:ext cx="600327" cy="1217698"/>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A428D5CE-9D68-F449-9D17-355042C342C6}"/>
                </a:ext>
              </a:extLst>
            </p:cNvPr>
            <p:cNvSpPr/>
            <p:nvPr/>
          </p:nvSpPr>
          <p:spPr>
            <a:xfrm>
              <a:off x="2649677" y="3670854"/>
              <a:ext cx="41563" cy="6693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3EBA6AB4-986F-2348-8650-698833E7D26A}"/>
              </a:ext>
            </a:extLst>
          </p:cNvPr>
          <p:cNvGrpSpPr/>
          <p:nvPr/>
        </p:nvGrpSpPr>
        <p:grpSpPr>
          <a:xfrm flipV="1">
            <a:off x="2378404" y="3203588"/>
            <a:ext cx="1482413" cy="1329581"/>
            <a:chOff x="2022098" y="1794108"/>
            <a:chExt cx="678514" cy="669861"/>
          </a:xfrm>
        </p:grpSpPr>
        <p:sp>
          <p:nvSpPr>
            <p:cNvPr id="29" name="Oval 28">
              <a:extLst>
                <a:ext uri="{FF2B5EF4-FFF2-40B4-BE49-F238E27FC236}">
                  <a16:creationId xmlns:a16="http://schemas.microsoft.com/office/drawing/2014/main" id="{3FF927BA-4925-9944-9CE6-D78E232EBFE0}"/>
                </a:ext>
              </a:extLst>
            </p:cNvPr>
            <p:cNvSpPr/>
            <p:nvPr/>
          </p:nvSpPr>
          <p:spPr>
            <a:xfrm>
              <a:off x="2022098" y="2429619"/>
              <a:ext cx="34350" cy="343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837549FF-424E-F14A-A85A-9F3902CA625C}"/>
                </a:ext>
              </a:extLst>
            </p:cNvPr>
            <p:cNvCxnSpPr>
              <a:stCxn id="29" idx="7"/>
              <a:endCxn id="31" idx="3"/>
            </p:cNvCxnSpPr>
            <p:nvPr/>
          </p:nvCxnSpPr>
          <p:spPr>
            <a:xfrm flipV="1">
              <a:off x="2051417" y="1823427"/>
              <a:ext cx="616943" cy="611222"/>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C1B61E7C-2BC1-D64B-9C05-48CA42489748}"/>
                </a:ext>
              </a:extLst>
            </p:cNvPr>
            <p:cNvSpPr/>
            <p:nvPr/>
          </p:nvSpPr>
          <p:spPr>
            <a:xfrm>
              <a:off x="2662827" y="1794108"/>
              <a:ext cx="37785" cy="343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D18993C9-42A1-5048-A845-B6CFD42BD627}"/>
              </a:ext>
            </a:extLst>
          </p:cNvPr>
          <p:cNvGrpSpPr/>
          <p:nvPr/>
        </p:nvGrpSpPr>
        <p:grpSpPr>
          <a:xfrm>
            <a:off x="2348790" y="3220296"/>
            <a:ext cx="1516121" cy="624285"/>
            <a:chOff x="2013423" y="1777814"/>
            <a:chExt cx="689078" cy="631707"/>
          </a:xfrm>
        </p:grpSpPr>
        <p:sp>
          <p:nvSpPr>
            <p:cNvPr id="33" name="Oval 32">
              <a:extLst>
                <a:ext uri="{FF2B5EF4-FFF2-40B4-BE49-F238E27FC236}">
                  <a16:creationId xmlns:a16="http://schemas.microsoft.com/office/drawing/2014/main" id="{E994AC2F-65C0-514D-A3F4-B2371AB7F5E8}"/>
                </a:ext>
              </a:extLst>
            </p:cNvPr>
            <p:cNvSpPr/>
            <p:nvPr/>
          </p:nvSpPr>
          <p:spPr>
            <a:xfrm>
              <a:off x="2013423" y="2348669"/>
              <a:ext cx="41563" cy="6085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F900199-88AD-2C4D-9F51-5BD712955390}"/>
                </a:ext>
              </a:extLst>
            </p:cNvPr>
            <p:cNvCxnSpPr>
              <a:stCxn id="33" idx="7"/>
              <a:endCxn id="35" idx="3"/>
            </p:cNvCxnSpPr>
            <p:nvPr/>
          </p:nvCxnSpPr>
          <p:spPr>
            <a:xfrm flipV="1">
              <a:off x="2048900" y="1834948"/>
              <a:ext cx="618125" cy="522632"/>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8840F232-FB53-734A-B2C5-88053B4781A3}"/>
                </a:ext>
              </a:extLst>
            </p:cNvPr>
            <p:cNvSpPr/>
            <p:nvPr/>
          </p:nvSpPr>
          <p:spPr>
            <a:xfrm>
              <a:off x="2660938" y="1777814"/>
              <a:ext cx="41563" cy="6693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id="{D963AF30-1F28-9D4E-82B3-F13BC788DBCF}"/>
              </a:ext>
            </a:extLst>
          </p:cNvPr>
          <p:cNvSpPr/>
          <p:nvPr/>
        </p:nvSpPr>
        <p:spPr>
          <a:xfrm>
            <a:off x="944673" y="4238540"/>
            <a:ext cx="1496291"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Biển</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lúa</a:t>
            </a:r>
            <a:endParaRPr lang="en-US" sz="1800" dirty="0">
              <a:solidFill>
                <a:srgbClr val="000000"/>
              </a:solidFill>
              <a:latin typeface="UTM Avo" panose="02040603050506020204" pitchFamily="18" charset="0"/>
            </a:endParaRPr>
          </a:p>
        </p:txBody>
      </p:sp>
      <p:sp>
        <p:nvSpPr>
          <p:cNvPr id="37" name="Rounded Rectangle 36">
            <a:extLst>
              <a:ext uri="{FF2B5EF4-FFF2-40B4-BE49-F238E27FC236}">
                <a16:creationId xmlns:a16="http://schemas.microsoft.com/office/drawing/2014/main" id="{E8AF8E4F-F8D2-B747-B1C1-F75A01898B6C}"/>
              </a:ext>
            </a:extLst>
          </p:cNvPr>
          <p:cNvSpPr/>
          <p:nvPr/>
        </p:nvSpPr>
        <p:spPr>
          <a:xfrm>
            <a:off x="3861210" y="4238540"/>
            <a:ext cx="2090102"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nấu</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bóng</a:t>
            </a:r>
            <a:r>
              <a:rPr lang="en-US" sz="1800" dirty="0">
                <a:solidFill>
                  <a:srgbClr val="000000"/>
                </a:solidFill>
                <a:latin typeface="UTM Avo" panose="02040603050506020204" pitchFamily="18" charset="0"/>
              </a:rPr>
              <a:t>.</a:t>
            </a:r>
          </a:p>
        </p:txBody>
      </p:sp>
      <p:grpSp>
        <p:nvGrpSpPr>
          <p:cNvPr id="38" name="Group 37">
            <a:extLst>
              <a:ext uri="{FF2B5EF4-FFF2-40B4-BE49-F238E27FC236}">
                <a16:creationId xmlns:a16="http://schemas.microsoft.com/office/drawing/2014/main" id="{A0D188DD-DC6A-9F4E-8B2D-F249A30837E3}"/>
              </a:ext>
            </a:extLst>
          </p:cNvPr>
          <p:cNvGrpSpPr/>
          <p:nvPr/>
        </p:nvGrpSpPr>
        <p:grpSpPr>
          <a:xfrm>
            <a:off x="2421441" y="2524111"/>
            <a:ext cx="1429566" cy="1973417"/>
            <a:chOff x="2025078" y="1797087"/>
            <a:chExt cx="670834" cy="663901"/>
          </a:xfrm>
        </p:grpSpPr>
        <p:sp>
          <p:nvSpPr>
            <p:cNvPr id="39" name="Oval 38">
              <a:extLst>
                <a:ext uri="{FF2B5EF4-FFF2-40B4-BE49-F238E27FC236}">
                  <a16:creationId xmlns:a16="http://schemas.microsoft.com/office/drawing/2014/main" id="{37CBF04C-BFAC-F741-91D7-4E0DFB018871}"/>
                </a:ext>
              </a:extLst>
            </p:cNvPr>
            <p:cNvSpPr/>
            <p:nvPr/>
          </p:nvSpPr>
          <p:spPr>
            <a:xfrm>
              <a:off x="2025078" y="2432600"/>
              <a:ext cx="28388" cy="283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2DD7F6F1-8353-9446-BDC4-30D75A118036}"/>
                </a:ext>
              </a:extLst>
            </p:cNvPr>
            <p:cNvCxnSpPr>
              <a:stCxn id="39" idx="7"/>
              <a:endCxn id="41" idx="3"/>
            </p:cNvCxnSpPr>
            <p:nvPr/>
          </p:nvCxnSpPr>
          <p:spPr>
            <a:xfrm flipV="1">
              <a:off x="2049309" y="1821318"/>
              <a:ext cx="622372" cy="615439"/>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D43C8192-00A2-A545-B6BE-6EF2E855C419}"/>
                </a:ext>
              </a:extLst>
            </p:cNvPr>
            <p:cNvSpPr/>
            <p:nvPr/>
          </p:nvSpPr>
          <p:spPr>
            <a:xfrm>
              <a:off x="2667524" y="1797087"/>
              <a:ext cx="28388" cy="283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3" grpId="0" animBg="1"/>
      <p:bldP spid="14" grpId="0" animBg="1"/>
      <p:bldP spid="15" grpId="0" animBg="1"/>
      <p:bldP spid="16" grpId="0" animBg="1"/>
      <p:bldP spid="21" grpId="0" animBg="1"/>
      <p:bldP spid="22" grpId="0" animBg="1"/>
      <p:bldP spid="23" grpId="0"/>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5">
            <a:clrChange>
              <a:clrFrom>
                <a:srgbClr val="FFFEFE"/>
              </a:clrFrom>
              <a:clrTo>
                <a:srgbClr val="FFFEFE">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302041" y="1272256"/>
            <a:ext cx="4620268" cy="654731"/>
          </a:xfrm>
          <a:prstGeom prst="rect">
            <a:avLst/>
          </a:prstGeom>
          <a:noFill/>
        </p:spPr>
        <p:txBody>
          <a:bodyPr wrap="square" rtlCol="0">
            <a:spAutoFit/>
          </a:bodyPr>
          <a:lstStyle/>
          <a:p>
            <a:pPr algn="ctr">
              <a:lnSpc>
                <a:spcPct val="150000"/>
              </a:lnSpc>
            </a:pPr>
            <a:r>
              <a:rPr lang="vi-VN" sz="2800" b="1" dirty="0">
                <a:ln>
                  <a:solidFill>
                    <a:schemeClr val="accent1">
                      <a:lumMod val="75000"/>
                    </a:schemeClr>
                  </a:solidFill>
                </a:ln>
                <a:solidFill>
                  <a:srgbClr val="FFC000"/>
                </a:solidFill>
                <a:latin typeface="UTM Avo" panose="02040603050506020204" pitchFamily="18" charset="0"/>
              </a:rPr>
              <a:t>Giải đố</a:t>
            </a:r>
          </a:p>
        </p:txBody>
      </p:sp>
      <p:sp>
        <p:nvSpPr>
          <p:cNvPr id="9" name="TextBox 8">
            <a:extLst>
              <a:ext uri="{FF2B5EF4-FFF2-40B4-BE49-F238E27FC236}">
                <a16:creationId xmlns:a16="http://schemas.microsoft.com/office/drawing/2014/main"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VÀNG</a:t>
            </a:r>
            <a:endParaRPr lang="en-US" sz="4400" dirty="0">
              <a:solidFill>
                <a:schemeClr val="accent2"/>
              </a:solidFill>
              <a:latin typeface="UTM Cookies" panose="02040603050506020204" pitchFamily="18" charset="0"/>
            </a:endParaRPr>
          </a:p>
        </p:txBody>
      </p:sp>
      <p:grpSp>
        <p:nvGrpSpPr>
          <p:cNvPr id="10" name="Group 9">
            <a:extLst>
              <a:ext uri="{FF2B5EF4-FFF2-40B4-BE49-F238E27FC236}">
                <a16:creationId xmlns:a16="http://schemas.microsoft.com/office/drawing/2014/main" id="{2CD3229D-B8A8-1B45-ABCD-A8DD88F52D58}"/>
              </a:ext>
            </a:extLst>
          </p:cNvPr>
          <p:cNvGrpSpPr/>
          <p:nvPr/>
        </p:nvGrpSpPr>
        <p:grpSpPr>
          <a:xfrm>
            <a:off x="386192" y="578414"/>
            <a:ext cx="1631953" cy="733740"/>
            <a:chOff x="360464" y="617893"/>
            <a:chExt cx="1631953" cy="733740"/>
          </a:xfrm>
        </p:grpSpPr>
        <p:sp>
          <p:nvSpPr>
            <p:cNvPr id="11" name="TextBox 10">
              <a:extLst>
                <a:ext uri="{FF2B5EF4-FFF2-40B4-BE49-F238E27FC236}">
                  <a16:creationId xmlns:a16="http://schemas.microsoft.com/office/drawing/2014/main" id="{B4C743F2-9ED5-F541-B86C-E3E9166118B2}"/>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6</a:t>
              </a:r>
            </a:p>
          </p:txBody>
        </p:sp>
        <p:sp>
          <p:nvSpPr>
            <p:cNvPr id="12" name="TextBox 11">
              <a:extLst>
                <a:ext uri="{FF2B5EF4-FFF2-40B4-BE49-F238E27FC236}">
                  <a16:creationId xmlns:a16="http://schemas.microsoft.com/office/drawing/2014/main" id="{558E45CD-0985-5947-ADFD-12760D42073D}"/>
                </a:ext>
              </a:extLst>
            </p:cNvPr>
            <p:cNvSpPr txBox="1"/>
            <p:nvPr/>
          </p:nvSpPr>
          <p:spPr>
            <a:xfrm>
              <a:off x="360464" y="643747"/>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6</a:t>
              </a:r>
            </a:p>
          </p:txBody>
        </p:sp>
      </p:grpSp>
      <p:sp>
        <p:nvSpPr>
          <p:cNvPr id="2" name="TextBox 1">
            <a:extLst>
              <a:ext uri="{FF2B5EF4-FFF2-40B4-BE49-F238E27FC236}">
                <a16:creationId xmlns:a16="http://schemas.microsoft.com/office/drawing/2014/main" id="{CE6E3102-0A59-D941-8EFB-F68A7CC0ACCD}"/>
              </a:ext>
            </a:extLst>
          </p:cNvPr>
          <p:cNvSpPr txBox="1"/>
          <p:nvPr/>
        </p:nvSpPr>
        <p:spPr>
          <a:xfrm>
            <a:off x="311376" y="2098098"/>
            <a:ext cx="4089581" cy="1154547"/>
          </a:xfrm>
          <a:prstGeom prst="rect">
            <a:avLst/>
          </a:prstGeom>
          <a:noFill/>
        </p:spPr>
        <p:txBody>
          <a:bodyPr wrap="none" rtlCol="0">
            <a:spAutoFit/>
          </a:bodyPr>
          <a:lstStyle/>
          <a:p>
            <a:pPr>
              <a:lnSpc>
                <a:spcPct val="150000"/>
              </a:lnSpc>
            </a:pPr>
            <a:r>
              <a:rPr lang="vi-VN" sz="1600" dirty="0">
                <a:latin typeface="UTM Avo" panose="02040603050506020204" pitchFamily="18" charset="0"/>
                <a:ea typeface="Calibri" panose="020F0502020204030204" pitchFamily="34" charset="0"/>
              </a:rPr>
              <a:t>a.  Tròn như quả bóng màu xanh</a:t>
            </a:r>
            <a:endParaRPr lang="en-VN" sz="1600" dirty="0">
              <a:latin typeface="Times New Roman" panose="02020603050405020304" pitchFamily="18" charset="0"/>
              <a:ea typeface="Calibri" panose="020F0502020204030204" pitchFamily="34" charset="0"/>
            </a:endParaRPr>
          </a:p>
          <a:p>
            <a:pPr>
              <a:lnSpc>
                <a:spcPct val="150000"/>
              </a:lnSpc>
            </a:pPr>
            <a:r>
              <a:rPr lang="vi-VN" sz="1600" dirty="0">
                <a:latin typeface="UTM Avo" panose="02040603050506020204" pitchFamily="18" charset="0"/>
                <a:ea typeface="Calibri" panose="020F0502020204030204" pitchFamily="34" charset="0"/>
              </a:rPr>
              <a:t>Đung đưa trên cành chờ Tết trung thu.</a:t>
            </a:r>
            <a:endParaRPr lang="en-VN" sz="1600" dirty="0">
              <a:latin typeface="Times New Roman" panose="02020603050405020304" pitchFamily="18" charset="0"/>
              <a:ea typeface="Calibri" panose="020F0502020204030204" pitchFamily="34" charset="0"/>
            </a:endParaRPr>
          </a:p>
          <a:p>
            <a:pPr algn="r">
              <a:lnSpc>
                <a:spcPct val="150000"/>
              </a:lnSpc>
            </a:pPr>
            <a:r>
              <a:rPr lang="vi-VN" sz="1600" dirty="0">
                <a:latin typeface="UTM Avo" panose="02040603050506020204" pitchFamily="18" charset="0"/>
                <a:ea typeface="Calibri" panose="020F0502020204030204" pitchFamily="34" charset="0"/>
              </a:rPr>
              <a:t>(Là quả gì?)</a:t>
            </a:r>
            <a:endParaRPr lang="en-VN" sz="1600" dirty="0">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id="{60CFD7E7-1A43-474B-94DF-24BC8FAF6EAB}"/>
              </a:ext>
            </a:extLst>
          </p:cNvPr>
          <p:cNvSpPr txBox="1"/>
          <p:nvPr/>
        </p:nvSpPr>
        <p:spPr>
          <a:xfrm>
            <a:off x="304743" y="3358202"/>
            <a:ext cx="4012637" cy="1154547"/>
          </a:xfrm>
          <a:prstGeom prst="rect">
            <a:avLst/>
          </a:prstGeom>
          <a:noFill/>
        </p:spPr>
        <p:txBody>
          <a:bodyPr wrap="none" rtlCol="0">
            <a:spAutoFit/>
          </a:bodyPr>
          <a:lstStyle/>
          <a:p>
            <a:pPr>
              <a:lnSpc>
                <a:spcPct val="150000"/>
              </a:lnSpc>
            </a:pPr>
            <a:r>
              <a:rPr lang="vi-VN" sz="1600" dirty="0">
                <a:latin typeface="UTM Avo" panose="02040603050506020204" pitchFamily="18" charset="0"/>
                <a:ea typeface="Calibri" panose="020F0502020204030204" pitchFamily="34" charset="0"/>
              </a:rPr>
              <a:t>b. Quả gì vỏ có gai mềm</a:t>
            </a:r>
          </a:p>
          <a:p>
            <a:pPr>
              <a:lnSpc>
                <a:spcPct val="150000"/>
              </a:lnSpc>
            </a:pPr>
            <a:r>
              <a:rPr lang="vi-VN" sz="1600" dirty="0">
                <a:latin typeface="UTM Avo" panose="02040603050506020204" pitchFamily="18" charset="0"/>
                <a:ea typeface="Calibri" panose="020F0502020204030204" pitchFamily="34" charset="0"/>
              </a:rPr>
              <a:t>Đến khi chín đỏ thoạt nhìn tưởng hoa?</a:t>
            </a:r>
          </a:p>
          <a:p>
            <a:pPr algn="r">
              <a:lnSpc>
                <a:spcPct val="150000"/>
              </a:lnSpc>
            </a:pPr>
            <a:r>
              <a:rPr lang="vi-VN" sz="1600" dirty="0">
                <a:latin typeface="UTM Avo" panose="02040603050506020204" pitchFamily="18" charset="0"/>
                <a:ea typeface="Calibri" panose="020F0502020204030204" pitchFamily="34" charset="0"/>
              </a:rPr>
              <a:t>(Là quả gì?)</a:t>
            </a:r>
          </a:p>
        </p:txBody>
      </p:sp>
      <p:pic>
        <p:nvPicPr>
          <p:cNvPr id="4" name="Picture 3">
            <a:extLst>
              <a:ext uri="{FF2B5EF4-FFF2-40B4-BE49-F238E27FC236}">
                <a16:creationId xmlns:a16="http://schemas.microsoft.com/office/drawing/2014/main" id="{2E7E9BBD-EA49-1D42-B983-A91C4C402B9E}"/>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200000"/>
                    </a14:imgEffect>
                  </a14:imgLayer>
                </a14:imgProps>
              </a:ext>
            </a:extLst>
          </a:blip>
          <a:stretch>
            <a:fillRect/>
          </a:stretch>
        </p:blipFill>
        <p:spPr>
          <a:xfrm>
            <a:off x="4946365" y="1295716"/>
            <a:ext cx="1530980" cy="1304168"/>
          </a:xfrm>
          <a:prstGeom prst="rect">
            <a:avLst/>
          </a:prstGeom>
        </p:spPr>
      </p:pic>
      <p:pic>
        <p:nvPicPr>
          <p:cNvPr id="6" name="Picture 5">
            <a:extLst>
              <a:ext uri="{FF2B5EF4-FFF2-40B4-BE49-F238E27FC236}">
                <a16:creationId xmlns:a16="http://schemas.microsoft.com/office/drawing/2014/main" id="{E5401378-BB17-DB49-B753-58323B26CD98}"/>
              </a:ext>
            </a:extLst>
          </p:cNvPr>
          <p:cNvPicPr>
            <a:picLocks noChangeAspect="1"/>
          </p:cNvPicPr>
          <p:nvPr/>
        </p:nvPicPr>
        <p:blipFill rotWithShape="1">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26000"/>
                    </a14:imgEffect>
                    <a14:imgEffect>
                      <a14:saturation sat="200000"/>
                    </a14:imgEffect>
                  </a14:imgLayer>
                </a14:imgProps>
              </a:ext>
            </a:extLst>
          </a:blip>
          <a:srcRect t="11580"/>
          <a:stretch/>
        </p:blipFill>
        <p:spPr>
          <a:xfrm>
            <a:off x="4335352" y="2472251"/>
            <a:ext cx="983535" cy="885951"/>
          </a:xfrm>
          <a:prstGeom prst="rect">
            <a:avLst/>
          </a:prstGeom>
        </p:spPr>
      </p:pic>
      <p:pic>
        <p:nvPicPr>
          <p:cNvPr id="15" name="Picture 14">
            <a:extLst>
              <a:ext uri="{FF2B5EF4-FFF2-40B4-BE49-F238E27FC236}">
                <a16:creationId xmlns:a16="http://schemas.microsoft.com/office/drawing/2014/main" id="{94D6325E-23B9-6448-A213-07D087862EB9}"/>
              </a:ext>
            </a:extLst>
          </p:cNvPr>
          <p:cNvPicPr>
            <a:picLocks noChangeAspect="1"/>
          </p:cNvPicPr>
          <p:nvPr/>
        </p:nvPicPr>
        <p:blipFill rotWithShape="1">
          <a:blip r:embed="rId11">
            <a:clrChange>
              <a:clrFrom>
                <a:srgbClr val="FFFFFF"/>
              </a:clrFrom>
              <a:clrTo>
                <a:srgbClr val="FFFFFF">
                  <a:alpha val="0"/>
                </a:srgbClr>
              </a:clrTo>
            </a:clrChange>
          </a:blip>
          <a:srcRect l="4553" t="8743" b="-12002"/>
          <a:stretch/>
        </p:blipFill>
        <p:spPr>
          <a:xfrm>
            <a:off x="5444026" y="2793445"/>
            <a:ext cx="1356702" cy="1280680"/>
          </a:xfrm>
          <a:prstGeom prst="ellipse">
            <a:avLst/>
          </a:prstGeom>
        </p:spPr>
      </p:pic>
      <p:pic>
        <p:nvPicPr>
          <p:cNvPr id="1026" name="Picture 2" descr="1kg chôm chôm bao nhiêu calo? - Bác sĩ phụ khoa giỏi">
            <a:extLst>
              <a:ext uri="{FF2B5EF4-FFF2-40B4-BE49-F238E27FC236}">
                <a16:creationId xmlns:a16="http://schemas.microsoft.com/office/drawing/2014/main" id="{7736993E-BA0A-3845-BB81-D9ECEACACF55}"/>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5352" y="3690412"/>
            <a:ext cx="1441758" cy="115454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5">
            <a:extLst>
              <a:ext uri="{FF2B5EF4-FFF2-40B4-BE49-F238E27FC236}">
                <a16:creationId xmlns:a16="http://schemas.microsoft.com/office/drawing/2014/main" id="{E86D3390-30B6-9041-A381-D4DCBD774216}"/>
              </a:ext>
            </a:extLst>
          </p:cNvPr>
          <p:cNvSpPr/>
          <p:nvPr/>
        </p:nvSpPr>
        <p:spPr>
          <a:xfrm>
            <a:off x="3067485" y="2900872"/>
            <a:ext cx="1265855" cy="374021"/>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srgbClr val="FF0000"/>
                </a:solidFill>
                <a:effectLst/>
                <a:uLnTx/>
                <a:uFillTx/>
                <a:latin typeface="Arial" panose="020B0604020202020204" pitchFamily="34" charset="0"/>
                <a:ea typeface="+mn-ea"/>
                <a:cs typeface="+mn-cs"/>
              </a:rPr>
              <a:t>Quả bưởi</a:t>
            </a:r>
          </a:p>
        </p:txBody>
      </p:sp>
      <p:sp>
        <p:nvSpPr>
          <p:cNvPr id="24" name="Rectangle: Rounded Corners 5">
            <a:extLst>
              <a:ext uri="{FF2B5EF4-FFF2-40B4-BE49-F238E27FC236}">
                <a16:creationId xmlns:a16="http://schemas.microsoft.com/office/drawing/2014/main" id="{EDC3DD57-BEFD-3344-9D55-C2511D19AD0D}"/>
              </a:ext>
            </a:extLst>
          </p:cNvPr>
          <p:cNvSpPr/>
          <p:nvPr/>
        </p:nvSpPr>
        <p:spPr>
          <a:xfrm>
            <a:off x="2294667" y="4222037"/>
            <a:ext cx="2038673" cy="374021"/>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srgbClr val="FF0000"/>
                </a:solidFill>
                <a:effectLst/>
                <a:uLnTx/>
                <a:uFillTx/>
                <a:latin typeface="Arial" panose="020B0604020202020204" pitchFamily="34" charset="0"/>
                <a:ea typeface="+mn-ea"/>
                <a:cs typeface="+mn-cs"/>
              </a:rPr>
              <a:t>Quả chôm chôm</a:t>
            </a:r>
          </a:p>
        </p:txBody>
      </p:sp>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5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mph" presetSubtype="0" repeatCount="2000" fill="hold" nodeType="clickEffect">
                                  <p:stCondLst>
                                    <p:cond delay="0"/>
                                  </p:stCondLst>
                                  <p:childTnLst>
                                    <p:animEffect transition="out" filter="fade">
                                      <p:cBhvr>
                                        <p:cTn id="43" dur="500" tmFilter="0, 0; .2, .5; .8, .5; 1, 0"/>
                                        <p:tgtEl>
                                          <p:spTgt spid="15"/>
                                        </p:tgtEl>
                                      </p:cBhvr>
                                    </p:animEffect>
                                    <p:animScale>
                                      <p:cBhvr>
                                        <p:cTn id="44" dur="250" autoRev="1" fill="hold"/>
                                        <p:tgtEl>
                                          <p:spTgt spid="15"/>
                                        </p:tgtEl>
                                      </p:cBhvr>
                                      <p:by x="105000" y="105000"/>
                                    </p:animScale>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subTnLst>
                                    <p:audio>
                                      <p:cMediaNode>
                                        <p:cTn display="0" masterRel="sameClick">
                                          <p:stCondLst>
                                            <p:cond evt="begin" delay="0">
                                              <p:tn val="47"/>
                                            </p:cond>
                                          </p:stCondLst>
                                          <p:endCondLst>
                                            <p:cond evt="onStopAudio" delay="0">
                                              <p:tgtEl>
                                                <p:sldTgt/>
                                              </p:tgtEl>
                                            </p:cond>
                                          </p:endCondLst>
                                        </p:cTn>
                                        <p:tgtEl>
                                          <p:sndTgt r:embed="rId4" name="whoosh.wav"/>
                                        </p:tgtEl>
                                      </p:cMediaNode>
                                    </p:audio>
                                  </p:subTnLst>
                                </p:cTn>
                              </p:par>
                            </p:childTnLst>
                          </p:cTn>
                        </p:par>
                      </p:childTnLst>
                    </p:cTn>
                  </p:par>
                  <p:par>
                    <p:cTn id="50" fill="hold">
                      <p:stCondLst>
                        <p:cond delay="indefinite"/>
                      </p:stCondLst>
                      <p:childTnLst>
                        <p:par>
                          <p:cTn id="51" fill="hold">
                            <p:stCondLst>
                              <p:cond delay="0"/>
                            </p:stCondLst>
                            <p:childTnLst>
                              <p:par>
                                <p:cTn id="52" presetID="26" presetClass="emph" presetSubtype="0" repeatCount="2000" fill="hold" nodeType="clickEffect">
                                  <p:stCondLst>
                                    <p:cond delay="0"/>
                                  </p:stCondLst>
                                  <p:childTnLst>
                                    <p:animEffect transition="out" filter="fade">
                                      <p:cBhvr>
                                        <p:cTn id="53" dur="500" tmFilter="0, 0; .2, .5; .8, .5; 1, 0"/>
                                        <p:tgtEl>
                                          <p:spTgt spid="1026"/>
                                        </p:tgtEl>
                                      </p:cBhvr>
                                    </p:animEffect>
                                    <p:animScale>
                                      <p:cBhvr>
                                        <p:cTn id="54" dur="250" autoRev="1" fill="hold"/>
                                        <p:tgtEl>
                                          <p:spTgt spid="1026"/>
                                        </p:tgtEl>
                                      </p:cBhvr>
                                      <p:by x="105000" y="105000"/>
                                    </p:animScale>
                                  </p:childTnLst>
                                  <p:subTnLst>
                                    <p:audio>
                                      <p:cMediaNode>
                                        <p:cTn display="0" masterRel="sameClick">
                                          <p:stCondLst>
                                            <p:cond evt="begin" delay="0">
                                              <p:tn val="52"/>
                                            </p:cond>
                                          </p:stCondLst>
                                          <p:endCondLst>
                                            <p:cond evt="onStopAudio" delay="0">
                                              <p:tgtEl>
                                                <p:sldTgt/>
                                              </p:tgtEl>
                                            </p:cond>
                                          </p:endCondLst>
                                        </p:cTn>
                                        <p:tgtEl>
                                          <p:sndTgt r:embed="rId3" name="chimes.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subTnLst>
                                    <p:audio>
                                      <p:cMediaNode>
                                        <p:cTn display="0" masterRel="sameClick">
                                          <p:stCondLst>
                                            <p:cond evt="begin" delay="0">
                                              <p:tn val="5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4" grpId="0"/>
      <p:bldP spid="22"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6830865-6480-FD41-9CA0-D8E592231A86}"/>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VÀNG</a:t>
            </a:r>
            <a:endParaRPr lang="en-US" sz="4400" dirty="0">
              <a:solidFill>
                <a:schemeClr val="accent2"/>
              </a:solidFill>
              <a:latin typeface="UTM Cookies" panose="02040603050506020204" pitchFamily="18" charset="0"/>
            </a:endParaRPr>
          </a:p>
        </p:txBody>
      </p:sp>
      <p:grpSp>
        <p:nvGrpSpPr>
          <p:cNvPr id="12" name="Group 11">
            <a:extLst>
              <a:ext uri="{FF2B5EF4-FFF2-40B4-BE49-F238E27FC236}">
                <a16:creationId xmlns:a16="http://schemas.microsoft.com/office/drawing/2014/main" id="{36A8F69C-EE23-0A41-96B6-049290D39D6E}"/>
              </a:ext>
            </a:extLst>
          </p:cNvPr>
          <p:cNvGrpSpPr/>
          <p:nvPr/>
        </p:nvGrpSpPr>
        <p:grpSpPr>
          <a:xfrm>
            <a:off x="386192" y="578414"/>
            <a:ext cx="1631953" cy="733740"/>
            <a:chOff x="360464" y="617893"/>
            <a:chExt cx="1631953" cy="733740"/>
          </a:xfrm>
        </p:grpSpPr>
        <p:sp>
          <p:nvSpPr>
            <p:cNvPr id="13" name="TextBox 12">
              <a:extLst>
                <a:ext uri="{FF2B5EF4-FFF2-40B4-BE49-F238E27FC236}">
                  <a16:creationId xmlns:a16="http://schemas.microsoft.com/office/drawing/2014/main" id="{1E1A4D85-8791-0B4F-9026-8C3BC51811B7}"/>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6</a:t>
              </a:r>
            </a:p>
          </p:txBody>
        </p:sp>
        <p:sp>
          <p:nvSpPr>
            <p:cNvPr id="14" name="TextBox 13">
              <a:extLst>
                <a:ext uri="{FF2B5EF4-FFF2-40B4-BE49-F238E27FC236}">
                  <a16:creationId xmlns:a16="http://schemas.microsoft.com/office/drawing/2014/main" id="{3D5179E7-A72D-084F-86E3-6E0071F57E12}"/>
                </a:ext>
              </a:extLst>
            </p:cNvPr>
            <p:cNvSpPr txBox="1"/>
            <p:nvPr/>
          </p:nvSpPr>
          <p:spPr>
            <a:xfrm>
              <a:off x="360464" y="643747"/>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6</a:t>
              </a:r>
            </a:p>
          </p:txBody>
        </p:sp>
      </p:grpSp>
    </p:spTree>
    <p:extLst>
      <p:ext uri="{BB962C8B-B14F-4D97-AF65-F5344CB8AC3E}">
        <p14:creationId xmlns:p14="http://schemas.microsoft.com/office/powerpoint/2010/main" val="3348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89901" y="244050"/>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719790"/>
            <a:ext cx="6703809" cy="4345933"/>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450" dirty="0">
                <a:latin typeface="UTM Avo" panose="02040603050506020204" pitchFamily="18" charset="0"/>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1450" dirty="0">
                <a:latin typeface="UTM Avo" panose="02040603050506020204" pitchFamily="18" charset="0"/>
              </a:rPr>
              <a:t>     Minh ríu rít bên mẹ:</a:t>
            </a:r>
          </a:p>
          <a:p>
            <a:pPr marL="44450" algn="just">
              <a:lnSpc>
                <a:spcPct val="120000"/>
              </a:lnSpc>
              <a:defRPr/>
            </a:pPr>
            <a:r>
              <a:rPr lang="vi-VN" sz="1450"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UTM Avo" panose="02040603050506020204" pitchFamily="18" charset="0"/>
              </a:rPr>
              <a:t>     - Đúng thế con ạ.</a:t>
            </a:r>
          </a:p>
          <a:p>
            <a:pPr marL="44450" algn="just">
              <a:lnSpc>
                <a:spcPct val="120000"/>
              </a:lnSpc>
              <a:defRPr/>
            </a:pPr>
            <a:r>
              <a:rPr lang="vi-VN" sz="1450" dirty="0">
                <a:latin typeface="UTM Avo" panose="02040603050506020204" pitchFamily="18" charset="0"/>
              </a:rPr>
              <a:t>     - Nếu mùa nào cũng được thu hoạch thì thích lắm, phải không mẹ?</a:t>
            </a:r>
          </a:p>
          <a:p>
            <a:pPr marL="44450" algn="just">
              <a:lnSpc>
                <a:spcPct val="120000"/>
              </a:lnSpc>
              <a:defRPr/>
            </a:pPr>
            <a:r>
              <a:rPr lang="vi-VN" sz="1450" dirty="0">
                <a:latin typeface="UTM Avo" panose="02040603050506020204" pitchFamily="18" charset="0"/>
              </a:rPr>
              <a:t>     Mẹ âu yếm nhìn Minh và bảo:</a:t>
            </a:r>
          </a:p>
          <a:p>
            <a:pPr marL="44450" algn="just">
              <a:lnSpc>
                <a:spcPct val="120000"/>
              </a:lnSpc>
              <a:defRPr/>
            </a:pPr>
            <a:r>
              <a:rPr lang="vi-VN" sz="1450" dirty="0">
                <a:latin typeface="UTM Avo" panose="02040603050506020204" pitchFamily="18"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1450" dirty="0">
                <a:latin typeface="UTM Avo" panose="02040603050506020204" pitchFamily="18" charset="0"/>
              </a:rPr>
              <a:t>    - Mẹ ơi, con hiểu rồi. Công việc của các bác nông dân vất vả quá mẹ nhỉ?</a:t>
            </a:r>
          </a:p>
        </p:txBody>
      </p:sp>
      <p:pic>
        <p:nvPicPr>
          <p:cNvPr id="8" name="Picture 7">
            <a:extLst>
              <a:ext uri="{FF2B5EF4-FFF2-40B4-BE49-F238E27FC236}">
                <a16:creationId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56" y="729415"/>
            <a:ext cx="304770" cy="288000"/>
          </a:xfrm>
          <a:prstGeom prst="rect">
            <a:avLst/>
          </a:prstGeom>
        </p:spPr>
      </p:pic>
      <p:pic>
        <p:nvPicPr>
          <p:cNvPr id="9" name="Picture 8">
            <a:extLst>
              <a:ext uri="{FF2B5EF4-FFF2-40B4-BE49-F238E27FC236}">
                <a16:creationId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6682" y="1543391"/>
            <a:ext cx="288000" cy="288000"/>
          </a:xfrm>
          <a:prstGeom prst="rect">
            <a:avLst/>
          </a:prstGeom>
        </p:spPr>
      </p:pic>
      <p:pic>
        <p:nvPicPr>
          <p:cNvPr id="10" name="Picture 9">
            <a:extLst>
              <a:ext uri="{FF2B5EF4-FFF2-40B4-BE49-F238E27FC236}">
                <a16:creationId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11" y="2892756"/>
            <a:ext cx="288000" cy="288000"/>
          </a:xfrm>
          <a:prstGeom prst="rect">
            <a:avLst/>
          </a:prstGeom>
        </p:spPr>
      </p:pic>
      <p:pic>
        <p:nvPicPr>
          <p:cNvPr id="11" name="Picture 10">
            <a:extLst>
              <a:ext uri="{FF2B5EF4-FFF2-40B4-BE49-F238E27FC236}">
                <a16:creationId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81815" y="4414085"/>
            <a:ext cx="342793" cy="377072"/>
          </a:xfrm>
          <a:prstGeom prst="rect">
            <a:avLst/>
          </a:prstGeom>
        </p:spPr>
      </p:pic>
    </p:spTree>
    <p:extLst>
      <p:ext uri="{BB962C8B-B14F-4D97-AF65-F5344CB8AC3E}">
        <p14:creationId xmlns:p14="http://schemas.microsoft.com/office/powerpoint/2010/main" val="174454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89901" y="87936"/>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563676"/>
            <a:ext cx="6703809" cy="4613699"/>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effectLst/>
                <a:uLnTx/>
                <a:uFillTx/>
                <a:latin typeface="UTM Avo" panose="02040603050506020204" pitchFamily="18" charset="0"/>
                <a:sym typeface="Arial"/>
              </a:rPr>
              <a:t>     </a:t>
            </a:r>
            <a:r>
              <a:rPr lang="vi-VN" sz="1450" dirty="0">
                <a:latin typeface="UTM Avo" panose="02040603050506020204" pitchFamily="18" charset="0"/>
              </a:rPr>
              <a:t>Thu về, những quả hồng đỏ mọng, những hạt dẻ nâu bóng, những quả na mở to mắt, thơm dìu dịu. Biển lúa vàng ươm. Gió nổi lên và sóng lúa vàng </a:t>
            </a:r>
            <a:r>
              <a:rPr lang="vi-VN" sz="1450" b="1" dirty="0">
                <a:solidFill>
                  <a:srgbClr val="FF0000"/>
                </a:solidFill>
                <a:latin typeface="UTM Avo" panose="02040603050506020204" pitchFamily="18" charset="0"/>
              </a:rPr>
              <a:t>dập dờn </a:t>
            </a:r>
            <a:r>
              <a:rPr lang="vi-VN" sz="1450" dirty="0">
                <a:latin typeface="UTM Avo" panose="02040603050506020204" pitchFamily="18" charset="0"/>
              </a:rPr>
              <a:t>trải tới chân trời.</a:t>
            </a:r>
          </a:p>
          <a:p>
            <a:pPr marL="44450" algn="just">
              <a:lnSpc>
                <a:spcPct val="120000"/>
              </a:lnSpc>
              <a:defRPr/>
            </a:pPr>
            <a:r>
              <a:rPr lang="vi-VN" sz="1450" dirty="0">
                <a:latin typeface="UTM Avo" panose="02040603050506020204" pitchFamily="18" charset="0"/>
              </a:rPr>
              <a:t>     Minh </a:t>
            </a:r>
            <a:r>
              <a:rPr lang="vi-VN" sz="1450" b="1" dirty="0">
                <a:solidFill>
                  <a:srgbClr val="FF0000"/>
                </a:solidFill>
                <a:latin typeface="UTM Avo" panose="02040603050506020204" pitchFamily="18" charset="0"/>
              </a:rPr>
              <a:t>ríu rít </a:t>
            </a:r>
            <a:r>
              <a:rPr lang="vi-VN" sz="1450" dirty="0">
                <a:latin typeface="UTM Avo" panose="02040603050506020204" pitchFamily="18" charset="0"/>
              </a:rPr>
              <a:t>bên mẹ:</a:t>
            </a:r>
          </a:p>
          <a:p>
            <a:pPr marL="44450" algn="just">
              <a:lnSpc>
                <a:spcPct val="120000"/>
              </a:lnSpc>
              <a:defRPr/>
            </a:pPr>
            <a:r>
              <a:rPr lang="vi-VN" sz="1450"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UTM Avo" panose="02040603050506020204" pitchFamily="18" charset="0"/>
              </a:rPr>
              <a:t>     - Đúng thế con ạ.</a:t>
            </a:r>
          </a:p>
          <a:p>
            <a:pPr marL="44450" algn="just">
              <a:lnSpc>
                <a:spcPct val="120000"/>
              </a:lnSpc>
              <a:defRPr/>
            </a:pPr>
            <a:r>
              <a:rPr lang="vi-VN" sz="1450" dirty="0">
                <a:latin typeface="UTM Avo" panose="02040603050506020204" pitchFamily="18" charset="0"/>
              </a:rPr>
              <a:t>     - Nếu mùa nào cũng được </a:t>
            </a:r>
            <a:r>
              <a:rPr lang="vi-VN" sz="1450" b="1" dirty="0">
                <a:solidFill>
                  <a:srgbClr val="FF0000"/>
                </a:solidFill>
                <a:latin typeface="UTM Avo" panose="02040603050506020204" pitchFamily="18" charset="0"/>
              </a:rPr>
              <a:t>thu hoạch </a:t>
            </a:r>
            <a:r>
              <a:rPr lang="vi-VN" sz="1450" dirty="0">
                <a:latin typeface="UTM Avo" panose="02040603050506020204" pitchFamily="18" charset="0"/>
              </a:rPr>
              <a:t>thì thích lắm, phải không mẹ?</a:t>
            </a:r>
          </a:p>
          <a:p>
            <a:pPr marL="44450" algn="just">
              <a:lnSpc>
                <a:spcPct val="120000"/>
              </a:lnSpc>
              <a:defRPr/>
            </a:pPr>
            <a:r>
              <a:rPr lang="vi-VN" sz="1450" dirty="0">
                <a:latin typeface="UTM Avo" panose="02040603050506020204" pitchFamily="18" charset="0"/>
              </a:rPr>
              <a:t>     Mẹ âu yếm nhìn Minh và bảo:</a:t>
            </a:r>
          </a:p>
          <a:p>
            <a:pPr marL="44450" algn="just">
              <a:lnSpc>
                <a:spcPct val="120000"/>
              </a:lnSpc>
              <a:defRPr/>
            </a:pPr>
            <a:r>
              <a:rPr lang="vi-VN" sz="1450" dirty="0">
                <a:latin typeface="UTM Avo" panose="02040603050506020204" pitchFamily="18" charset="0"/>
              </a:rPr>
              <a:t>     - Con nói đúng đấy! Mùa nào thức ấy. Nhưng để có cái thu hoạch, trước đó người nông dân phải làm rất nhiều việc. Họ phải cày bừa, </a:t>
            </a:r>
            <a:r>
              <a:rPr lang="vi-VN" sz="1450" b="1" dirty="0">
                <a:solidFill>
                  <a:srgbClr val="FF0000"/>
                </a:solidFill>
                <a:latin typeface="UTM Avo" panose="02040603050506020204" pitchFamily="18" charset="0"/>
              </a:rPr>
              <a:t>gieo hạt</a:t>
            </a:r>
            <a:r>
              <a:rPr lang="vi-VN" sz="1450" b="1" dirty="0">
                <a:latin typeface="UTM Avo" panose="02040603050506020204" pitchFamily="18" charset="0"/>
              </a:rPr>
              <a:t> </a:t>
            </a:r>
            <a:r>
              <a:rPr lang="vi-VN" sz="1450" dirty="0">
                <a:latin typeface="UTM Avo" panose="02040603050506020204" pitchFamily="18" charset="0"/>
              </a:rPr>
              <a:t>và ươm mầm. Rồi mưa nắng, hạn hán, họ phải chăm sóc vườn cây, ruộng đồng. Nhờ thế mà cây lớn dần, </a:t>
            </a:r>
            <a:r>
              <a:rPr lang="vi-VN" sz="1450" b="1" dirty="0">
                <a:solidFill>
                  <a:srgbClr val="FF0000"/>
                </a:solidFill>
                <a:latin typeface="UTM Avo" panose="02040603050506020204" pitchFamily="18" charset="0"/>
              </a:rPr>
              <a:t>ra hoa kết trái </a:t>
            </a:r>
            <a:r>
              <a:rPr lang="vi-VN" sz="1450" dirty="0">
                <a:latin typeface="UTM Avo" panose="02040603050506020204" pitchFamily="18" charset="0"/>
              </a:rPr>
              <a:t>và chín rộ đấy.</a:t>
            </a:r>
          </a:p>
          <a:p>
            <a:pPr marL="44450" algn="just">
              <a:lnSpc>
                <a:spcPct val="120000"/>
              </a:lnSpc>
              <a:defRPr/>
            </a:pPr>
            <a:r>
              <a:rPr lang="vi-VN" sz="1450" dirty="0">
                <a:latin typeface="UTM Avo" panose="02040603050506020204" pitchFamily="18" charset="0"/>
              </a:rPr>
              <a:t>    - Mẹ ơi, con hiểu rồi. Công việc của các bác nông dân vất vả quá mẹ nhỉ?</a:t>
            </a:r>
          </a:p>
        </p:txBody>
      </p:sp>
    </p:spTree>
    <p:extLst>
      <p:ext uri="{BB962C8B-B14F-4D97-AF65-F5344CB8AC3E}">
        <p14:creationId xmlns:p14="http://schemas.microsoft.com/office/powerpoint/2010/main" val="3789897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24761" y="1205910"/>
            <a:ext cx="5996762" cy="950260"/>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Gió nổi lên và sóng lúa vàng dập dờn trải tới chân trời.</a:t>
            </a:r>
          </a:p>
        </p:txBody>
      </p:sp>
      <p:sp>
        <p:nvSpPr>
          <p:cNvPr id="13" name="Oval 12">
            <a:extLst>
              <a:ext uri="{FF2B5EF4-FFF2-40B4-BE49-F238E27FC236}">
                <a16:creationId xmlns:a16="http://schemas.microsoft.com/office/drawing/2014/main"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F87EC95D-EAA1-8345-856B-572EAE6BA639}"/>
              </a:ext>
            </a:extLst>
          </p:cNvPr>
          <p:cNvGrpSpPr/>
          <p:nvPr/>
        </p:nvGrpSpPr>
        <p:grpSpPr>
          <a:xfrm>
            <a:off x="1102998" y="1668092"/>
            <a:ext cx="230207" cy="470813"/>
            <a:chOff x="4944388" y="3399410"/>
            <a:chExt cx="230207" cy="470813"/>
          </a:xfrm>
        </p:grpSpPr>
        <p:cxnSp>
          <p:nvCxnSpPr>
            <p:cNvPr id="17" name="Straight Connector 16">
              <a:extLst>
                <a:ext uri="{FF2B5EF4-FFF2-40B4-BE49-F238E27FC236}">
                  <a16:creationId xmlns:a16="http://schemas.microsoft.com/office/drawing/2014/main"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C793B5F5-9E89-3347-9FAE-DEE49D9EE6AC}"/>
              </a:ext>
            </a:extLst>
          </p:cNvPr>
          <p:cNvCxnSpPr/>
          <p:nvPr/>
        </p:nvCxnSpPr>
        <p:spPr>
          <a:xfrm flipH="1">
            <a:off x="3898201" y="1272766"/>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CFB3E53-A51D-404F-9D91-23E8F892E1FD}"/>
              </a:ext>
            </a:extLst>
          </p:cNvPr>
          <p:cNvSpPr/>
          <p:nvPr/>
        </p:nvSpPr>
        <p:spPr>
          <a:xfrm>
            <a:off x="466701" y="2732991"/>
            <a:ext cx="5996762" cy="950260"/>
          </a:xfrm>
          <a:prstGeom prst="rect">
            <a:avLst/>
          </a:prstGeom>
        </p:spPr>
        <p:txBody>
          <a:bodyPr wrap="square">
            <a:spAutoFit/>
          </a:bodyPr>
          <a:lstStyle/>
          <a:p>
            <a:pPr marL="44450" algn="just">
              <a:lnSpc>
                <a:spcPct val="150000"/>
              </a:lnSpc>
              <a:defRPr/>
            </a:pPr>
            <a:r>
              <a:rPr lang="vi-VN" sz="2000" dirty="0">
                <a:latin typeface="UTM Avo" panose="02040603050506020204" pitchFamily="18" charset="0"/>
              </a:rPr>
              <a:t>   Nếu mùa nào cũng được thu hoạch thì thích lắm, phải không mẹ?</a:t>
            </a:r>
          </a:p>
        </p:txBody>
      </p:sp>
      <p:sp>
        <p:nvSpPr>
          <p:cNvPr id="28" name="Oval 27">
            <a:extLst>
              <a:ext uri="{FF2B5EF4-FFF2-40B4-BE49-F238E27FC236}">
                <a16:creationId xmlns:a16="http://schemas.microsoft.com/office/drawing/2014/main" id="{5171BCCF-04E8-F047-A57C-1A81E891285F}"/>
              </a:ext>
            </a:extLst>
          </p:cNvPr>
          <p:cNvSpPr/>
          <p:nvPr/>
        </p:nvSpPr>
        <p:spPr>
          <a:xfrm>
            <a:off x="470899" y="29072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9" name="Straight Connector 28">
            <a:extLst>
              <a:ext uri="{FF2B5EF4-FFF2-40B4-BE49-F238E27FC236}">
                <a16:creationId xmlns:a16="http://schemas.microsoft.com/office/drawing/2014/main" id="{41972CF3-BCE2-154F-B369-0C389398F5A3}"/>
              </a:ext>
            </a:extLst>
          </p:cNvPr>
          <p:cNvCxnSpPr/>
          <p:nvPr/>
        </p:nvCxnSpPr>
        <p:spPr>
          <a:xfrm flipH="1">
            <a:off x="5861100" y="2732991"/>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BE17A43B-BCD6-554A-8CB7-2ECFA5E6282A}"/>
              </a:ext>
            </a:extLst>
          </p:cNvPr>
          <p:cNvGrpSpPr/>
          <p:nvPr/>
        </p:nvGrpSpPr>
        <p:grpSpPr>
          <a:xfrm>
            <a:off x="1801480" y="3196516"/>
            <a:ext cx="230207" cy="470813"/>
            <a:chOff x="4944388" y="3399410"/>
            <a:chExt cx="230207" cy="470813"/>
          </a:xfrm>
        </p:grpSpPr>
        <p:cxnSp>
          <p:nvCxnSpPr>
            <p:cNvPr id="32" name="Straight Connector 31">
              <a:extLst>
                <a:ext uri="{FF2B5EF4-FFF2-40B4-BE49-F238E27FC236}">
                  <a16:creationId xmlns:a16="http://schemas.microsoft.com/office/drawing/2014/main" id="{6F93B920-5040-7C4D-BE9C-294BDCF9EC6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FA73612-6F0C-D742-BB11-FCFFFDE31C57}"/>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69E608FD-E818-5F4F-A242-4CD90E526DCC}"/>
              </a:ext>
            </a:extLst>
          </p:cNvPr>
          <p:cNvCxnSpPr/>
          <p:nvPr/>
        </p:nvCxnSpPr>
        <p:spPr>
          <a:xfrm flipH="1">
            <a:off x="4438851" y="2737308"/>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AD7121-92BD-5E4D-9AF0-05001C5DDB40}"/>
              </a:ext>
            </a:extLst>
          </p:cNvPr>
          <p:cNvCxnSpPr/>
          <p:nvPr/>
        </p:nvCxnSpPr>
        <p:spPr>
          <a:xfrm flipH="1">
            <a:off x="2164742" y="2751924"/>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89901" y="244050"/>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719790"/>
            <a:ext cx="6703809" cy="4345933"/>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450" dirty="0">
                <a:latin typeface="UTM Avo" panose="02040603050506020204" pitchFamily="18" charset="0"/>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1450" dirty="0">
                <a:latin typeface="UTM Avo" panose="02040603050506020204" pitchFamily="18" charset="0"/>
              </a:rPr>
              <a:t>     Minh ríu rít bên mẹ:</a:t>
            </a:r>
          </a:p>
          <a:p>
            <a:pPr marL="44450" algn="just">
              <a:lnSpc>
                <a:spcPct val="120000"/>
              </a:lnSpc>
              <a:defRPr/>
            </a:pPr>
            <a:r>
              <a:rPr lang="vi-VN" sz="1450" dirty="0">
                <a:latin typeface="UTM Avo" panose="02040603050506020204" pitchFamily="18"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UTM Avo" panose="02040603050506020204" pitchFamily="18" charset="0"/>
              </a:rPr>
              <a:t>     - Đúng thế con ạ.</a:t>
            </a:r>
          </a:p>
          <a:p>
            <a:pPr marL="44450" algn="just">
              <a:lnSpc>
                <a:spcPct val="120000"/>
              </a:lnSpc>
              <a:defRPr/>
            </a:pPr>
            <a:r>
              <a:rPr lang="vi-VN" sz="1450" dirty="0">
                <a:latin typeface="UTM Avo" panose="02040603050506020204" pitchFamily="18" charset="0"/>
              </a:rPr>
              <a:t>     - Nếu mùa nào cũng được thu hoạch thì thích lắm, phải không mẹ?</a:t>
            </a:r>
          </a:p>
          <a:p>
            <a:pPr marL="44450" algn="just">
              <a:lnSpc>
                <a:spcPct val="120000"/>
              </a:lnSpc>
              <a:defRPr/>
            </a:pPr>
            <a:r>
              <a:rPr lang="vi-VN" sz="1450" dirty="0">
                <a:latin typeface="UTM Avo" panose="02040603050506020204" pitchFamily="18" charset="0"/>
              </a:rPr>
              <a:t>     Mẹ âu yếm nhìn Minh và bảo:</a:t>
            </a:r>
          </a:p>
          <a:p>
            <a:pPr marL="44450" algn="just">
              <a:lnSpc>
                <a:spcPct val="120000"/>
              </a:lnSpc>
              <a:defRPr/>
            </a:pPr>
            <a:r>
              <a:rPr lang="vi-VN" sz="1450" dirty="0">
                <a:latin typeface="UTM Avo" panose="02040603050506020204" pitchFamily="18"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1450" dirty="0">
                <a:latin typeface="UTM Avo" panose="02040603050506020204" pitchFamily="18" charset="0"/>
              </a:rPr>
              <a:t>    - Mẹ ơi, con hiểu rồi. Công việc của các bác nông dân vất vả quá mẹ nhỉ?</a:t>
            </a:r>
          </a:p>
        </p:txBody>
      </p:sp>
      <p:pic>
        <p:nvPicPr>
          <p:cNvPr id="8" name="Picture 7">
            <a:extLst>
              <a:ext uri="{FF2B5EF4-FFF2-40B4-BE49-F238E27FC236}">
                <a16:creationId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56" y="729415"/>
            <a:ext cx="304770" cy="288000"/>
          </a:xfrm>
          <a:prstGeom prst="rect">
            <a:avLst/>
          </a:prstGeom>
        </p:spPr>
      </p:pic>
      <p:pic>
        <p:nvPicPr>
          <p:cNvPr id="9" name="Picture 8">
            <a:extLst>
              <a:ext uri="{FF2B5EF4-FFF2-40B4-BE49-F238E27FC236}">
                <a16:creationId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6682" y="1543391"/>
            <a:ext cx="288000" cy="288000"/>
          </a:xfrm>
          <a:prstGeom prst="rect">
            <a:avLst/>
          </a:prstGeom>
        </p:spPr>
      </p:pic>
      <p:pic>
        <p:nvPicPr>
          <p:cNvPr id="10" name="Picture 9">
            <a:extLst>
              <a:ext uri="{FF2B5EF4-FFF2-40B4-BE49-F238E27FC236}">
                <a16:creationId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11" y="2892756"/>
            <a:ext cx="288000" cy="288000"/>
          </a:xfrm>
          <a:prstGeom prst="rect">
            <a:avLst/>
          </a:prstGeom>
        </p:spPr>
      </p:pic>
      <p:pic>
        <p:nvPicPr>
          <p:cNvPr id="11" name="Picture 10">
            <a:extLst>
              <a:ext uri="{FF2B5EF4-FFF2-40B4-BE49-F238E27FC236}">
                <a16:creationId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81815" y="4414085"/>
            <a:ext cx="342793" cy="377072"/>
          </a:xfrm>
          <a:prstGeom prst="rect">
            <a:avLst/>
          </a:prstGeom>
        </p:spPr>
      </p:pic>
    </p:spTree>
    <p:extLst>
      <p:ext uri="{BB962C8B-B14F-4D97-AF65-F5344CB8AC3E}">
        <p14:creationId xmlns:p14="http://schemas.microsoft.com/office/powerpoint/2010/main" val="169715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264869" y="1601303"/>
            <a:ext cx="6357953"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Những loại cây loại quả nào được nhắc đến khi mùa thu về?</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9" name="TextBox 8">
            <a:extLst>
              <a:ext uri="{FF2B5EF4-FFF2-40B4-BE49-F238E27FC236}">
                <a16:creationId xmlns:a16="http://schemas.microsoft.com/office/drawing/2014/main" id="{BE012C5D-02DC-B244-89AC-6B146FC301A3}"/>
              </a:ext>
            </a:extLst>
          </p:cNvPr>
          <p:cNvSpPr txBox="1"/>
          <p:nvPr/>
        </p:nvSpPr>
        <p:spPr>
          <a:xfrm>
            <a:off x="264869" y="2400646"/>
            <a:ext cx="5692347"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Quả hồng, hạt dẻ, quả na, cây lúa.</a:t>
            </a:r>
          </a:p>
        </p:txBody>
      </p:sp>
      <p:sp>
        <p:nvSpPr>
          <p:cNvPr id="10" name="TextBox 9">
            <a:extLst>
              <a:ext uri="{FF2B5EF4-FFF2-40B4-BE49-F238E27FC236}">
                <a16:creationId xmlns:a16="http://schemas.microsoft.com/office/drawing/2014/main" id="{72B4C0C9-1370-FE4F-9E4A-E58F0FEA7D50}"/>
              </a:ext>
            </a:extLst>
          </p:cNvPr>
          <p:cNvSpPr txBox="1"/>
          <p:nvPr/>
        </p:nvSpPr>
        <p:spPr>
          <a:xfrm>
            <a:off x="302084" y="2951746"/>
            <a:ext cx="6357953"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Bạn nhỏ nghĩ gì khi nhìn thấy quả chín? </a:t>
            </a:r>
          </a:p>
        </p:txBody>
      </p:sp>
      <p:sp>
        <p:nvSpPr>
          <p:cNvPr id="11" name="TextBox 10">
            <a:extLst>
              <a:ext uri="{FF2B5EF4-FFF2-40B4-BE49-F238E27FC236}">
                <a16:creationId xmlns:a16="http://schemas.microsoft.com/office/drawing/2014/main" id="{0FF907D3-87C8-D347-8A7E-D712942273EE}"/>
              </a:ext>
            </a:extLst>
          </p:cNvPr>
          <p:cNvSpPr txBox="1"/>
          <p:nvPr/>
        </p:nvSpPr>
        <p:spPr>
          <a:xfrm>
            <a:off x="264869" y="3427057"/>
            <a:ext cx="6291047"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Quả trên cây đang chờ người đến hái. Nhìn quả chín ngon thế này, chắc các bác nông dân vui lắm. </a:t>
            </a:r>
          </a:p>
        </p:txBody>
      </p:sp>
      <p:pic>
        <p:nvPicPr>
          <p:cNvPr id="13"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id="{881AB39D-E97A-614C-AB72-B8B1E42E8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62" y="308919"/>
            <a:ext cx="1261935" cy="130795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82932C-C682-1944-A126-1AAC4927D4E7}"/>
              </a:ext>
            </a:extLst>
          </p:cNvPr>
          <p:cNvSpPr txBox="1"/>
          <p:nvPr/>
        </p:nvSpPr>
        <p:spPr>
          <a:xfrm>
            <a:off x="548690" y="587309"/>
            <a:ext cx="5760620" cy="864467"/>
          </a:xfrm>
          <a:prstGeom prst="rect">
            <a:avLst/>
          </a:prstGeom>
          <a:noFill/>
        </p:spPr>
        <p:txBody>
          <a:bodyPr wrap="square" rtlCol="0">
            <a:spAutoFit/>
          </a:bodyPr>
          <a:lstStyle/>
          <a:p>
            <a:pPr marL="7938" indent="38100" algn="just">
              <a:lnSpc>
                <a:spcPct val="150000"/>
              </a:lnSpc>
            </a:pPr>
            <a:r>
              <a:rPr lang="vi-VN" sz="1800" b="1" dirty="0">
                <a:solidFill>
                  <a:srgbClr val="FF0000"/>
                </a:solidFill>
                <a:latin typeface="UTM Avo" panose="02040603050506020204" pitchFamily="18" charset="0"/>
              </a:rPr>
              <a:t>3. </a:t>
            </a:r>
            <a:r>
              <a:rPr lang="vi-VN" sz="1800" dirty="0">
                <a:latin typeface="UTM Avo" panose="02040603050506020204" pitchFamily="18" charset="0"/>
              </a:rPr>
              <a:t>Kể tên những công việc người nông dân phải làm để có mùa thu hoạch. </a:t>
            </a:r>
          </a:p>
        </p:txBody>
      </p:sp>
      <p:sp>
        <p:nvSpPr>
          <p:cNvPr id="14" name="TextBox 13">
            <a:extLst>
              <a:ext uri="{FF2B5EF4-FFF2-40B4-BE49-F238E27FC236}">
                <a16:creationId xmlns:a16="http://schemas.microsoft.com/office/drawing/2014/main" id="{29E6DC67-9AFD-9F44-AE16-92B28C235C95}"/>
              </a:ext>
            </a:extLst>
          </p:cNvPr>
          <p:cNvSpPr txBox="1"/>
          <p:nvPr/>
        </p:nvSpPr>
        <p:spPr>
          <a:xfrm>
            <a:off x="548690" y="1451776"/>
            <a:ext cx="5692347"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Cày bừa, gieo hạt, ươm mầm, chăm sóc.</a:t>
            </a:r>
          </a:p>
        </p:txBody>
      </p:sp>
      <p:sp>
        <p:nvSpPr>
          <p:cNvPr id="15" name="TextBox 14">
            <a:extLst>
              <a:ext uri="{FF2B5EF4-FFF2-40B4-BE49-F238E27FC236}">
                <a16:creationId xmlns:a16="http://schemas.microsoft.com/office/drawing/2014/main" id="{430725AA-0FFC-FB42-8EAC-E521DF0083DF}"/>
              </a:ext>
            </a:extLst>
          </p:cNvPr>
          <p:cNvSpPr txBox="1"/>
          <p:nvPr/>
        </p:nvSpPr>
        <p:spPr>
          <a:xfrm>
            <a:off x="548689" y="2178240"/>
            <a:ext cx="5760620" cy="453009"/>
          </a:xfrm>
          <a:prstGeom prst="rect">
            <a:avLst/>
          </a:prstGeom>
          <a:noFill/>
        </p:spPr>
        <p:txBody>
          <a:bodyPr wrap="square" rtlCol="0">
            <a:spAutoFit/>
          </a:bodyPr>
          <a:lstStyle/>
          <a:p>
            <a:pPr marL="7938" indent="38100" algn="just">
              <a:lnSpc>
                <a:spcPct val="150000"/>
              </a:lnSpc>
            </a:pPr>
            <a:r>
              <a:rPr lang="vi-VN" sz="1800" b="1" dirty="0">
                <a:solidFill>
                  <a:srgbClr val="FF0000"/>
                </a:solidFill>
                <a:latin typeface="UTM Avo" panose="02040603050506020204" pitchFamily="18" charset="0"/>
              </a:rPr>
              <a:t>4. </a:t>
            </a:r>
            <a:r>
              <a:rPr lang="vi-VN" sz="1800" dirty="0">
                <a:latin typeface="UTM Avo" panose="02040603050506020204" pitchFamily="18" charset="0"/>
                <a:ea typeface="Calibri" panose="020F0502020204030204" pitchFamily="34" charset="0"/>
                <a:cs typeface="Times New Roman" panose="02020603050405020304" pitchFamily="18" charset="0"/>
              </a:rPr>
              <a:t>Bài đọc giúp em hiểu điều gì?</a:t>
            </a:r>
          </a:p>
        </p:txBody>
      </p:sp>
      <p:sp>
        <p:nvSpPr>
          <p:cNvPr id="16" name="TextBox 15">
            <a:extLst>
              <a:ext uri="{FF2B5EF4-FFF2-40B4-BE49-F238E27FC236}">
                <a16:creationId xmlns:a16="http://schemas.microsoft.com/office/drawing/2014/main" id="{4731BFB4-6F71-6E48-B2D8-BD28FA690A02}"/>
              </a:ext>
            </a:extLst>
          </p:cNvPr>
          <p:cNvSpPr txBox="1"/>
          <p:nvPr/>
        </p:nvSpPr>
        <p:spPr>
          <a:xfrm>
            <a:off x="548689" y="2631249"/>
            <a:ext cx="5930170" cy="1279966"/>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rgbClr val="FF0000"/>
                </a:solidFill>
                <a:latin typeface="UTM Avo" panose="02040603050506020204" pitchFamily="18" charset="0"/>
              </a:rPr>
              <a:t>Để có cái thu hoạch người nông dân rất vất vả. Vì thế chúng ta cần có thái độ kính trọng và biết ơn người nông dân.</a:t>
            </a:r>
          </a:p>
        </p:txBody>
      </p:sp>
      <p:pic>
        <p:nvPicPr>
          <p:cNvPr id="2050" name="Picture 2" descr="Lúa Vàng Hình ảnh | Định dạng hình ảnh PNG 400280211| vn.lovepik.com">
            <a:extLst>
              <a:ext uri="{FF2B5EF4-FFF2-40B4-BE49-F238E27FC236}">
                <a16:creationId xmlns:a16="http://schemas.microsoft.com/office/drawing/2014/main" id="{E9A8E86C-207F-B54F-8087-FD797FCA53E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645" b="89848" l="74070" r="98256">
                        <a14:foregroundMark x1="80397" y1="75635" x2="84186" y2="69797"/>
                        <a14:foregroundMark x1="74302" y1="85025" x2="80397" y2="75635"/>
                        <a14:foregroundMark x1="84535" y1="68020" x2="84535" y2="68020"/>
                        <a14:foregroundMark x1="85698" y1="68020" x2="85698" y2="68020"/>
                        <a14:foregroundMark x1="86628" y1="68020" x2="86628" y2="68020"/>
                        <a14:foregroundMark x1="91266" y1="73149" x2="95581" y2="78173"/>
                        <a14:foregroundMark x1="86860" y1="68020" x2="87725" y2="69026"/>
                        <a14:foregroundMark x1="97674" y1="81472" x2="97674" y2="81472"/>
                        <a14:foregroundMark x1="97674" y1="81472" x2="97674" y2="63959"/>
                        <a14:foregroundMark x1="97674" y1="69289" x2="98140" y2="84772"/>
                        <a14:foregroundMark x1="98140" y1="84772" x2="98256" y2="85025"/>
                        <a14:foregroundMark x1="98256" y1="84518" x2="98256" y2="84518"/>
                        <a14:foregroundMark x1="89070" y1="48985" x2="85349" y2="47208"/>
                        <a14:foregroundMark x1="83140" y1="46701" x2="85814" y2="46954"/>
                        <a14:foregroundMark x1="90698" y1="28173" x2="96047" y2="40609"/>
                        <a14:foregroundMark x1="96047" y1="40609" x2="98023" y2="53046"/>
                        <a14:foregroundMark x1="89419" y1="25635" x2="89419" y2="25635"/>
                        <a14:foregroundMark x1="89419" y1="24873" x2="89419" y2="24873"/>
                        <a14:backgroundMark x1="80116" y1="75635" x2="80116" y2="75635"/>
                        <a14:backgroundMark x1="89651" y1="70305" x2="89651" y2="70305"/>
                        <a14:backgroundMark x1="89651" y1="70305" x2="90698" y2="73858"/>
                        <a14:backgroundMark x1="89070" y1="71574" x2="89651" y2="70812"/>
                        <a14:backgroundMark x1="89651" y1="70305" x2="87791" y2="69289"/>
                      </a14:backgroundRemoval>
                    </a14:imgEffect>
                  </a14:imgLayer>
                </a14:imgProps>
              </a:ext>
              <a:ext uri="{28A0092B-C50C-407E-A947-70E740481C1C}">
                <a14:useLocalDpi xmlns:a14="http://schemas.microsoft.com/office/drawing/2010/main" val="0"/>
              </a:ext>
            </a:extLst>
          </a:blip>
          <a:srcRect l="71545"/>
          <a:stretch/>
        </p:blipFill>
        <p:spPr bwMode="auto">
          <a:xfrm>
            <a:off x="5538510" y="2913675"/>
            <a:ext cx="1360449" cy="21901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úa Vàng Hình ảnh | Định dạng hình ảnh PNG 400280211| vn.lovepik.com">
            <a:extLst>
              <a:ext uri="{FF2B5EF4-FFF2-40B4-BE49-F238E27FC236}">
                <a16:creationId xmlns:a16="http://schemas.microsoft.com/office/drawing/2014/main" id="{52AD9DBB-433B-8648-9A3D-3D9A4595973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645" b="97716" l="1628" r="28256">
                        <a14:foregroundMark x1="3140" y1="41624" x2="3140" y2="41624"/>
                        <a14:foregroundMark x1="2907" y1="41624" x2="6395" y2="22843"/>
                        <a14:foregroundMark x1="1744" y1="46954" x2="2093" y2="84518"/>
                        <a14:foregroundMark x1="2093" y1="84518" x2="1744" y2="97716"/>
                        <a14:foregroundMark x1="28256" y1="68020" x2="28256" y2="68020"/>
                      </a14:backgroundRemoval>
                    </a14:imgEffect>
                  </a14:imgLayer>
                </a14:imgProps>
              </a:ext>
              <a:ext uri="{28A0092B-C50C-407E-A947-70E740481C1C}">
                <a14:useLocalDpi xmlns:a14="http://schemas.microsoft.com/office/drawing/2010/main" val="0"/>
              </a:ext>
            </a:extLst>
          </a:blip>
          <a:srcRect r="69593"/>
          <a:stretch/>
        </p:blipFill>
        <p:spPr bwMode="auto">
          <a:xfrm>
            <a:off x="-44604" y="3243259"/>
            <a:ext cx="1294794" cy="195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2338</TotalTime>
  <Words>1213</Words>
  <Application>Microsoft Office PowerPoint</Application>
  <PresentationFormat>Custom</PresentationFormat>
  <Paragraphs>85</Paragraphs>
  <Slides>11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Montserrat</vt:lpstr>
      <vt:lpstr>UTM Avo</vt:lpstr>
      <vt:lpstr>Times New Roman</vt:lpstr>
      <vt:lpstr>UTM Cookies</vt:lpstr>
      <vt:lpstr>Arial</vt:lpstr>
      <vt:lpstr>Kalam</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huyền phạm</cp:lastModifiedBy>
  <cp:revision>214</cp:revision>
  <dcterms:modified xsi:type="dcterms:W3CDTF">2026-02-05T09:18:23Z</dcterms:modified>
</cp:coreProperties>
</file>