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14"/>
  </p:notesMasterIdLst>
  <p:sldIdLst>
    <p:sldId id="315" r:id="rId2"/>
    <p:sldId id="320" r:id="rId3"/>
    <p:sldId id="356" r:id="rId4"/>
    <p:sldId id="351" r:id="rId5"/>
    <p:sldId id="326" r:id="rId6"/>
    <p:sldId id="358" r:id="rId7"/>
    <p:sldId id="325" r:id="rId8"/>
    <p:sldId id="357" r:id="rId9"/>
    <p:sldId id="327" r:id="rId10"/>
    <p:sldId id="359" r:id="rId11"/>
    <p:sldId id="360" r:id="rId12"/>
    <p:sldId id="361" r:id="rId13"/>
  </p:sldIdLst>
  <p:sldSz cx="6858000" cy="5143500"/>
  <p:notesSz cx="6858000" cy="9144000"/>
  <p:embeddedFontLst>
    <p:embeddedFont>
      <p:font typeface="Kalam" panose="020B0604020202020204" charset="0"/>
      <p:regular r:id="rId15"/>
      <p:bold r:id="rId16"/>
    </p:embeddedFont>
    <p:embeddedFont>
      <p:font typeface="Montserrat" pitchFamily="2" charset="0"/>
      <p:regular r:id="rId17"/>
      <p:bold r:id="rId18"/>
      <p:italic r:id="rId19"/>
      <p:boldItalic r:id="rId20"/>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F5F5F"/>
    <a:srgbClr val="EB54E9"/>
    <a:srgbClr val="8AB036"/>
    <a:srgbClr val="B7D574"/>
    <a:srgbClr val="FFAB40"/>
    <a:srgbClr val="17479D"/>
    <a:srgbClr val="3B64AC"/>
    <a:srgbClr val="F74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8" autoAdjust="0"/>
    <p:restoredTop sz="94615"/>
  </p:normalViewPr>
  <p:slideViewPr>
    <p:cSldViewPr snapToGrid="0">
      <p:cViewPr varScale="1">
        <p:scale>
          <a:sx n="93" d="100"/>
          <a:sy n="93" d="100"/>
        </p:scale>
        <p:origin x="987"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55425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73815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01478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968981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3093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16284585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824370325"/>
      </p:ext>
    </p:extLst>
  </p:cSld>
  <p:clrMap bg1="lt1" tx1="dk1" bg2="dk2" tx2="lt2" accent1="accent1" accent2="accent2" accent3="accent3" accent4="accent4" accent5="accent5" accent6="accent6" hlink="hlink" folHlink="folHlink"/>
  <p:sldLayoutIdLst>
    <p:sldLayoutId id="2147483697" r:id="rId1"/>
    <p:sldLayoutId id="214748369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5.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video" Target="../media/media1.mp4"/><Relationship Id="rId7" Type="http://schemas.openxmlformats.org/officeDocument/2006/relationships/image" Target="../media/image13.png"/><Relationship Id="rId2" Type="http://schemas.microsoft.com/office/2007/relationships/media" Target="../media/media1.mp4"/><Relationship Id="rId1" Type="http://schemas.openxmlformats.org/officeDocument/2006/relationships/tags" Target="../tags/tag6.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slideLayout" Target="../slideLayouts/slideLayout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9481" y="1794029"/>
            <a:ext cx="170854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8" name="Picture 7">
            <a:extLst>
              <a:ext uri="{FF2B5EF4-FFF2-40B4-BE49-F238E27FC236}">
                <a16:creationId xmlns:a16="http://schemas.microsoft.com/office/drawing/2014/main" id="{1EF6DE71-BBCF-6A4D-BC60-A38481D84B41}"/>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9276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89615-D37D-784F-82CD-06534B8D47AE}"/>
              </a:ext>
            </a:extLst>
          </p:cNvPr>
          <p:cNvSpPr txBox="1"/>
          <p:nvPr/>
        </p:nvSpPr>
        <p:spPr>
          <a:xfrm>
            <a:off x="359660" y="568119"/>
            <a:ext cx="6012859" cy="735779"/>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Những gợn sóng trên hồ có thay đổi gì khi hoà nhịp với tiếng hoạ mi hót?</a:t>
            </a:r>
          </a:p>
        </p:txBody>
      </p:sp>
      <p:sp>
        <p:nvSpPr>
          <p:cNvPr id="3" name="TextBox 2">
            <a:extLst>
              <a:ext uri="{FF2B5EF4-FFF2-40B4-BE49-F238E27FC236}">
                <a16:creationId xmlns:a16="http://schemas.microsoft.com/office/drawing/2014/main" id="{11F3115C-A5D3-E54C-8C97-558BE2B41A52}"/>
              </a:ext>
            </a:extLst>
          </p:cNvPr>
          <p:cNvSpPr txBox="1"/>
          <p:nvPr/>
        </p:nvSpPr>
        <p:spPr>
          <a:xfrm>
            <a:off x="359660" y="1303898"/>
            <a:ext cx="6119826" cy="735779"/>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Những gợn sóng trên hồ hoà nhịp với tiếng hoại mi hót, lấp lánh thêm.</a:t>
            </a:r>
          </a:p>
        </p:txBody>
      </p:sp>
      <p:sp>
        <p:nvSpPr>
          <p:cNvPr id="4" name="TextBox 3">
            <a:extLst>
              <a:ext uri="{FF2B5EF4-FFF2-40B4-BE49-F238E27FC236}">
                <a16:creationId xmlns:a16="http://schemas.microsoft.com/office/drawing/2014/main" id="{0A87A9B8-A978-4A44-ACF1-5B7E75F7552D}"/>
              </a:ext>
            </a:extLst>
          </p:cNvPr>
          <p:cNvSpPr txBox="1"/>
          <p:nvPr/>
        </p:nvSpPr>
        <p:spPr>
          <a:xfrm>
            <a:off x="359660" y="2084762"/>
            <a:ext cx="6012859" cy="2120773"/>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Nói tiếp sự thay đổi của các sự vật trên mặt đất khi nghe hoạ mi hót.</a:t>
            </a:r>
          </a:p>
          <a:p>
            <a:pPr algn="just">
              <a:lnSpc>
                <a:spcPct val="150000"/>
              </a:lnSpc>
            </a:pPr>
            <a:r>
              <a:rPr lang="vi-VN" sz="1500" dirty="0">
                <a:latin typeface="UTM Avo" panose="02040603050506020204" pitchFamily="18" charset="0"/>
              </a:rPr>
              <a:t>a. Các loài hoa</a:t>
            </a:r>
          </a:p>
          <a:p>
            <a:pPr algn="just">
              <a:lnSpc>
                <a:spcPct val="150000"/>
              </a:lnSpc>
            </a:pPr>
            <a:endParaRPr lang="vi-VN" sz="1500" dirty="0">
              <a:latin typeface="UTM Avo" panose="02040603050506020204" pitchFamily="18" charset="0"/>
            </a:endParaRP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b. Các loài chim</a:t>
            </a:r>
          </a:p>
        </p:txBody>
      </p:sp>
      <p:sp>
        <p:nvSpPr>
          <p:cNvPr id="5" name="TextBox 4">
            <a:extLst>
              <a:ext uri="{FF2B5EF4-FFF2-40B4-BE49-F238E27FC236}">
                <a16:creationId xmlns:a16="http://schemas.microsoft.com/office/drawing/2014/main" id="{A0343597-5D69-8049-8DFF-2A75E7D0D5C3}"/>
              </a:ext>
            </a:extLst>
          </p:cNvPr>
          <p:cNvSpPr txBox="1"/>
          <p:nvPr/>
        </p:nvSpPr>
        <p:spPr>
          <a:xfrm>
            <a:off x="1905656" y="2777259"/>
            <a:ext cx="6119826" cy="389530"/>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nghe tiếng hót trong suốt của hoạ mi chợt bừng</a:t>
            </a:r>
            <a:endParaRPr lang="vi-VN" sz="1500" dirty="0">
              <a:solidFill>
                <a:schemeClr val="accent6">
                  <a:lumMod val="75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1FC2BEF2-CAB1-D74D-AB47-D38CF10B8B3C}"/>
              </a:ext>
            </a:extLst>
          </p:cNvPr>
          <p:cNvSpPr/>
          <p:nvPr/>
        </p:nvSpPr>
        <p:spPr>
          <a:xfrm>
            <a:off x="594018" y="3166789"/>
            <a:ext cx="6179139" cy="323165"/>
          </a:xfrm>
          <a:prstGeom prst="rect">
            <a:avLst/>
          </a:prstGeom>
        </p:spPr>
        <p:txBody>
          <a:bodyPr wrap="square">
            <a:spAutoFit/>
          </a:bodyPr>
          <a:lstStyle/>
          <a:p>
            <a:r>
              <a:rPr lang="vi-VN" sz="1500" dirty="0">
                <a:solidFill>
                  <a:srgbClr val="FC7D77">
                    <a:lumMod val="75000"/>
                  </a:srgbClr>
                </a:solidFill>
                <a:latin typeface="UTM Avo" panose="02040603050506020204" pitchFamily="18" charset="0"/>
                <a:sym typeface="Wingdings" panose="05000000000000000000" pitchFamily="2" charset="2"/>
              </a:rPr>
              <a:t>giấc, xoè những cánh hoa đẹp, bày đủ các màu sắc xanh tươi.</a:t>
            </a:r>
            <a:endParaRPr lang="en-VN" dirty="0"/>
          </a:p>
        </p:txBody>
      </p:sp>
      <p:sp>
        <p:nvSpPr>
          <p:cNvPr id="7" name="TextBox 6">
            <a:extLst>
              <a:ext uri="{FF2B5EF4-FFF2-40B4-BE49-F238E27FC236}">
                <a16:creationId xmlns:a16="http://schemas.microsoft.com/office/drawing/2014/main" id="{06565D94-6B2E-C44E-8B31-2088291BAC12}"/>
              </a:ext>
            </a:extLst>
          </p:cNvPr>
          <p:cNvSpPr txBox="1"/>
          <p:nvPr/>
        </p:nvSpPr>
        <p:spPr>
          <a:xfrm>
            <a:off x="1943364" y="3799694"/>
            <a:ext cx="6119826" cy="389530"/>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dạo lên những khúc nhạc tưng bừng, ngợi ca</a:t>
            </a:r>
            <a:endParaRPr lang="vi-VN" sz="1500" dirty="0">
              <a:solidFill>
                <a:schemeClr val="accent6">
                  <a:lumMod val="75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id="{2D05076C-E0BD-0F49-A977-58D29CE6B83A}"/>
              </a:ext>
            </a:extLst>
          </p:cNvPr>
          <p:cNvSpPr/>
          <p:nvPr/>
        </p:nvSpPr>
        <p:spPr>
          <a:xfrm>
            <a:off x="594017" y="4198651"/>
            <a:ext cx="6179139" cy="323165"/>
          </a:xfrm>
          <a:prstGeom prst="rect">
            <a:avLst/>
          </a:prstGeom>
        </p:spPr>
        <p:txBody>
          <a:bodyPr wrap="square">
            <a:spAutoFit/>
          </a:bodyPr>
          <a:lstStyle/>
          <a:p>
            <a:r>
              <a:rPr lang="vi-VN" sz="1500" dirty="0">
                <a:solidFill>
                  <a:schemeClr val="accent6">
                    <a:lumMod val="75000"/>
                  </a:schemeClr>
                </a:solidFill>
                <a:latin typeface="UTM Avo" panose="02040603050506020204" pitchFamily="18" charset="0"/>
                <a:sym typeface="Wingdings" panose="05000000000000000000" pitchFamily="2" charset="2"/>
              </a:rPr>
              <a:t>núi sông đổi mới.</a:t>
            </a:r>
            <a:endParaRPr lang="en-VN" dirty="0"/>
          </a:p>
        </p:txBody>
      </p:sp>
    </p:spTree>
    <p:extLst>
      <p:ext uri="{BB962C8B-B14F-4D97-AF65-F5344CB8AC3E}">
        <p14:creationId xmlns:p14="http://schemas.microsoft.com/office/powerpoint/2010/main" val="156191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4BE477-9BA9-B044-BFF5-C99C4A2D59D3}"/>
              </a:ext>
            </a:extLst>
          </p:cNvPr>
          <p:cNvSpPr txBox="1"/>
          <p:nvPr/>
        </p:nvSpPr>
        <p:spPr>
          <a:xfrm>
            <a:off x="491635" y="596399"/>
            <a:ext cx="6012859" cy="2796920"/>
          </a:xfrm>
          <a:prstGeom prst="rect">
            <a:avLst/>
          </a:prstGeom>
          <a:noFill/>
        </p:spPr>
        <p:txBody>
          <a:bodyPr wrap="square" rtlCol="0">
            <a:spAutoFit/>
          </a:bodyPr>
          <a:lstStyle/>
          <a:p>
            <a:pPr algn="just">
              <a:lnSpc>
                <a:spcPct val="150000"/>
              </a:lnSpc>
            </a:pPr>
            <a:r>
              <a:rPr lang="vi-VN" sz="2000" b="1" dirty="0">
                <a:solidFill>
                  <a:schemeClr val="accent6">
                    <a:lumMod val="75000"/>
                  </a:schemeClr>
                </a:solidFill>
                <a:latin typeface="UTM Avo" panose="02040603050506020204" pitchFamily="18" charset="0"/>
              </a:rPr>
              <a:t>4. </a:t>
            </a:r>
            <a:r>
              <a:rPr lang="vi-VN" sz="2000" dirty="0">
                <a:latin typeface="UTM Avo" panose="02040603050506020204" pitchFamily="18" charset="0"/>
              </a:rPr>
              <a:t>Nếu được đặt tên cho bài đọc, em sẽ chọn tên nào?</a:t>
            </a:r>
          </a:p>
          <a:p>
            <a:pPr algn="just">
              <a:lnSpc>
                <a:spcPct val="150000"/>
              </a:lnSpc>
            </a:pPr>
            <a:r>
              <a:rPr lang="vi-VN" sz="2000" dirty="0">
                <a:latin typeface="UTM Avo" panose="02040603050506020204" pitchFamily="18" charset="0"/>
              </a:rPr>
              <a:t>a. Sứ giả của mùa xuân</a:t>
            </a:r>
          </a:p>
          <a:p>
            <a:pPr algn="just">
              <a:lnSpc>
                <a:spcPct val="150000"/>
              </a:lnSpc>
            </a:pPr>
            <a:r>
              <a:rPr lang="vi-VN" sz="2000" dirty="0">
                <a:latin typeface="UTM Avo" panose="02040603050506020204" pitchFamily="18" charset="0"/>
              </a:rPr>
              <a:t>b. Hoạ mi và mùa xuân</a:t>
            </a:r>
          </a:p>
          <a:p>
            <a:pPr algn="just">
              <a:lnSpc>
                <a:spcPct val="150000"/>
              </a:lnSpc>
            </a:pPr>
            <a:r>
              <a:rPr lang="vi-VN" sz="2000" dirty="0">
                <a:latin typeface="UTM Avo" panose="02040603050506020204" pitchFamily="18" charset="0"/>
              </a:rPr>
              <a:t>c. Hoạ mi hót</a:t>
            </a:r>
          </a:p>
          <a:p>
            <a:pPr algn="just">
              <a:lnSpc>
                <a:spcPct val="150000"/>
              </a:lnSpc>
            </a:pPr>
            <a:endParaRPr lang="vi-VN" sz="2000" dirty="0">
              <a:latin typeface="UTM Avo" panose="02040603050506020204" pitchFamily="18" charset="0"/>
            </a:endParaRPr>
          </a:p>
        </p:txBody>
      </p:sp>
      <p:pic>
        <p:nvPicPr>
          <p:cNvPr id="3" name="Picture 2">
            <a:extLst>
              <a:ext uri="{FF2B5EF4-FFF2-40B4-BE49-F238E27FC236}">
                <a16:creationId xmlns:a16="http://schemas.microsoft.com/office/drawing/2014/main" id="{9D03DA19-070E-9443-A74F-A6BD0E407829}"/>
              </a:ext>
            </a:extLst>
          </p:cNvPr>
          <p:cNvPicPr>
            <a:picLocks noChangeAspect="1"/>
          </p:cNvPicPr>
          <p:nvPr/>
        </p:nvPicPr>
        <p:blipFill>
          <a:blip r:embed="rId2">
            <a:clrChange>
              <a:clrFrom>
                <a:srgbClr val="FBFFFF"/>
              </a:clrFrom>
              <a:clrTo>
                <a:srgbClr val="FBFFFF">
                  <a:alpha val="0"/>
                </a:srgbClr>
              </a:clrTo>
            </a:clrChange>
          </a:blip>
          <a:stretch>
            <a:fillRect/>
          </a:stretch>
        </p:blipFill>
        <p:spPr>
          <a:xfrm>
            <a:off x="2511247" y="2571750"/>
            <a:ext cx="3900054" cy="2320761"/>
          </a:xfrm>
          <a:prstGeom prst="round2SameRect">
            <a:avLst>
              <a:gd name="adj1" fmla="val 0"/>
              <a:gd name="adj2" fmla="val 39412"/>
            </a:avLst>
          </a:prstGeom>
        </p:spPr>
      </p:pic>
    </p:spTree>
    <p:extLst>
      <p:ext uri="{BB962C8B-B14F-4D97-AF65-F5344CB8AC3E}">
        <p14:creationId xmlns:p14="http://schemas.microsoft.com/office/powerpoint/2010/main" val="41159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2" y="0"/>
            <a:ext cx="2748397"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668" y="3426144"/>
            <a:ext cx="238016" cy="238016"/>
          </a:xfrm>
          <a:prstGeom prst="rect">
            <a:avLst/>
          </a:prstGeom>
        </p:spPr>
      </p:pic>
    </p:spTree>
    <p:custDataLst>
      <p:tags r:id="rId1"/>
    </p:custDataLst>
    <p:extLst>
      <p:ext uri="{BB962C8B-B14F-4D97-AF65-F5344CB8AC3E}">
        <p14:creationId xmlns:p14="http://schemas.microsoft.com/office/powerpoint/2010/main" val="384493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85643" y="578414"/>
            <a:ext cx="1623075" cy="739548"/>
            <a:chOff x="359915" y="617893"/>
            <a:chExt cx="1623075" cy="739548"/>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3</a:t>
              </a:r>
            </a:p>
          </p:txBody>
        </p:sp>
        <p:sp>
          <p:nvSpPr>
            <p:cNvPr id="4" name="TextBox 3">
              <a:extLst>
                <a:ext uri="{FF2B5EF4-FFF2-40B4-BE49-F238E27FC236}">
                  <a16:creationId xmlns:a16="http://schemas.microsoft.com/office/drawing/2014/main" id="{31A601FE-6892-4EC6-ACDD-75D395FCC956}"/>
                </a:ext>
              </a:extLst>
            </p:cNvPr>
            <p:cNvSpPr txBox="1"/>
            <p:nvPr/>
          </p:nvSpPr>
          <p:spPr>
            <a:xfrm>
              <a:off x="359915" y="649555"/>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3</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3665" y="1371656"/>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52940" y="1408374"/>
            <a:ext cx="5572410" cy="553998"/>
          </a:xfrm>
          <a:prstGeom prst="rect">
            <a:avLst/>
          </a:prstGeom>
          <a:noFill/>
        </p:spPr>
        <p:txBody>
          <a:bodyPr wrap="square" rtlCol="0">
            <a:spAutoFit/>
          </a:bodyPr>
          <a:lstStyle/>
          <a:p>
            <a:pPr algn="just"/>
            <a:r>
              <a:rPr lang="vi-VN" sz="1500" dirty="0">
                <a:latin typeface="UTM Avo" panose="02040603050506020204" pitchFamily="18" charset="0"/>
              </a:rPr>
              <a:t>Hình ảnh trong bức tranh thể hiện mùa nào trong năm?</a:t>
            </a:r>
          </a:p>
          <a:p>
            <a:pPr algn="just"/>
            <a:r>
              <a:rPr lang="vi-VN" sz="1500" dirty="0">
                <a:latin typeface="UTM Avo" panose="02040603050506020204" pitchFamily="18" charset="0"/>
              </a:rPr>
              <a:t> </a:t>
            </a:r>
          </a:p>
        </p:txBody>
      </p:sp>
      <p:sp>
        <p:nvSpPr>
          <p:cNvPr id="13" name="TextBox 12">
            <a:extLst>
              <a:ext uri="{FF2B5EF4-FFF2-40B4-BE49-F238E27FC236}">
                <a16:creationId xmlns:a16="http://schemas.microsoft.com/office/drawing/2014/main" id="{7B5B728C-6E08-431C-95CB-497657ACF5B5}"/>
              </a:ext>
            </a:extLst>
          </p:cNvPr>
          <p:cNvSpPr txBox="1"/>
          <p:nvPr/>
        </p:nvSpPr>
        <p:spPr>
          <a:xfrm>
            <a:off x="1467936" y="421778"/>
            <a:ext cx="5365427" cy="830997"/>
          </a:xfrm>
          <a:prstGeom prst="rect">
            <a:avLst/>
          </a:prstGeom>
          <a:noFill/>
        </p:spPr>
        <p:txBody>
          <a:bodyPr wrap="square" rtlCol="0">
            <a:spAutoFit/>
          </a:bodyPr>
          <a:lstStyle/>
          <a:p>
            <a:pPr algn="ctr"/>
            <a:r>
              <a:rPr lang="vi-VN" sz="4600" dirty="0">
                <a:solidFill>
                  <a:schemeClr val="accent2"/>
                </a:solidFill>
                <a:latin typeface="UTM Cookies" panose="02040603050506020204" pitchFamily="18" charset="0"/>
              </a:rPr>
              <a:t>HOẠ MI HÓT</a:t>
            </a:r>
            <a:endParaRPr lang="en-US" sz="4600"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id="{A647D18D-04E8-E64A-BF90-FBFBF6E968ED}"/>
              </a:ext>
            </a:extLst>
          </p:cNvPr>
          <p:cNvPicPr>
            <a:picLocks noChangeAspect="1"/>
          </p:cNvPicPr>
          <p:nvPr/>
        </p:nvPicPr>
        <p:blipFill>
          <a:blip r:embed="rId5"/>
          <a:stretch>
            <a:fillRect/>
          </a:stretch>
        </p:blipFill>
        <p:spPr>
          <a:xfrm>
            <a:off x="226243" y="1865686"/>
            <a:ext cx="6400800" cy="3036251"/>
          </a:xfrm>
          <a:prstGeom prst="round2SameRect">
            <a:avLst>
              <a:gd name="adj1" fmla="val 0"/>
              <a:gd name="adj2" fmla="val 30886"/>
            </a:avLst>
          </a:prstGeom>
        </p:spPr>
      </p:pic>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3" y="0"/>
            <a:ext cx="128103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ĐỌC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97" y="4016908"/>
            <a:ext cx="238016" cy="238016"/>
          </a:xfrm>
          <a:prstGeom prst="rect">
            <a:avLst/>
          </a:prstGeom>
        </p:spPr>
      </p:pic>
    </p:spTree>
    <p:custDataLst>
      <p:tags r:id="rId1"/>
    </p:custDataLst>
    <p:extLst>
      <p:ext uri="{BB962C8B-B14F-4D97-AF65-F5344CB8AC3E}">
        <p14:creationId xmlns:p14="http://schemas.microsoft.com/office/powerpoint/2010/main" val="25133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86661E1-94D3-7F4D-86F1-00D5412618FA}"/>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a:t>
            </a:r>
            <a:r>
              <a:rPr lang="vi-VN" sz="1600" b="1" dirty="0">
                <a:solidFill>
                  <a:srgbClr val="FF0000"/>
                </a:solidFill>
                <a:latin typeface="UTM Avo" panose="02040603050506020204" pitchFamily="18" charset="0"/>
                <a:ea typeface="Calibri" panose="020F0502020204030204" pitchFamily="34" charset="0"/>
              </a:rPr>
              <a:t>luồng sáng </a:t>
            </a:r>
            <a:r>
              <a:rPr lang="vi-VN" sz="1600" dirty="0">
                <a:latin typeface="UTM Avo" panose="02040603050506020204" pitchFamily="18" charset="0"/>
                <a:ea typeface="Calibri" panose="020F0502020204030204" pitchFamily="34" charset="0"/>
              </a:rPr>
              <a:t>chiếu qua các chùm lộc mới nhú, </a:t>
            </a:r>
            <a:r>
              <a:rPr lang="vi-VN" sz="1600" b="1" dirty="0">
                <a:solidFill>
                  <a:srgbClr val="FF0000"/>
                </a:solidFill>
                <a:latin typeface="UTM Avo" panose="02040603050506020204" pitchFamily="18" charset="0"/>
                <a:ea typeface="Calibri" panose="020F0502020204030204" pitchFamily="34" charset="0"/>
              </a:rPr>
              <a:t>rực rỡ </a:t>
            </a:r>
            <a:r>
              <a:rPr lang="vi-VN" sz="1600" dirty="0">
                <a:latin typeface="UTM Avo" panose="02040603050506020204" pitchFamily="18" charset="0"/>
                <a:ea typeface="Calibri" panose="020F0502020204030204" pitchFamily="34" charset="0"/>
              </a:rPr>
              <a:t>hơn. Những gợn sóng trên hồ hoà nhịp với tiếng hoại mi hót, </a:t>
            </a:r>
            <a:r>
              <a:rPr lang="vi-VN" sz="1600" b="1" dirty="0">
                <a:solidFill>
                  <a:srgbClr val="FF0000"/>
                </a:solidFill>
                <a:latin typeface="UTM Avo" panose="02040603050506020204" pitchFamily="18" charset="0"/>
                <a:ea typeface="Calibri" panose="020F0502020204030204" pitchFamily="34" charset="0"/>
              </a:rPr>
              <a:t>lấp lánh </a:t>
            </a:r>
            <a:r>
              <a:rPr lang="vi-VN" sz="1600" dirty="0">
                <a:latin typeface="UTM Avo" panose="02040603050506020204" pitchFamily="18" charset="0"/>
                <a:ea typeface="Calibri" panose="020F0502020204030204" pitchFamily="34" charset="0"/>
              </a:rPr>
              <a:t>thêm. Da trời bỗng xanh hơn, những làn mây trắng trắng hơn, xốp hơn, trôi nhẹ nhàng hơn. Các loài hoa nghe tiếng hót </a:t>
            </a:r>
            <a:r>
              <a:rPr lang="vi-VN" sz="1600" b="1" dirty="0">
                <a:solidFill>
                  <a:srgbClr val="FF0000"/>
                </a:solidFill>
                <a:latin typeface="UTM Avo" panose="02040603050506020204" pitchFamily="18" charset="0"/>
                <a:ea typeface="Calibri" panose="020F0502020204030204" pitchFamily="34" charset="0"/>
              </a:rPr>
              <a:t>trong suốt </a:t>
            </a:r>
            <a:r>
              <a:rPr lang="vi-VN" sz="1600" dirty="0">
                <a:latin typeface="UTM Avo" panose="02040603050506020204" pitchFamily="18" charset="0"/>
                <a:ea typeface="Calibri" panose="020F0502020204030204" pitchFamily="34" charset="0"/>
              </a:rPr>
              <a:t>của hoạ mi chợt bừng giấc, xoè những cánh hoa đẹp, bày đủ các màu sắc xanh tươi. Tiếng hót </a:t>
            </a:r>
            <a:r>
              <a:rPr lang="vi-VN" sz="1600" b="1" dirty="0">
                <a:solidFill>
                  <a:srgbClr val="FF0000"/>
                </a:solidFill>
                <a:latin typeface="UTM Avo" panose="02040603050506020204" pitchFamily="18" charset="0"/>
                <a:ea typeface="Calibri" panose="020F0502020204030204" pitchFamily="34" charset="0"/>
              </a:rPr>
              <a:t>dìu dặt </a:t>
            </a:r>
            <a:r>
              <a:rPr lang="vi-VN" sz="1600" dirty="0">
                <a:latin typeface="UTM Avo" panose="02040603050506020204" pitchFamily="18" charset="0"/>
                <a:ea typeface="Calibri" panose="020F0502020204030204" pitchFamily="34" charset="0"/>
              </a:rPr>
              <a:t>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a:t>
            </a:r>
            <a:r>
              <a:rPr lang="vi-VN" sz="1600" b="1" dirty="0">
                <a:solidFill>
                  <a:srgbClr val="FF0000"/>
                </a:solidFill>
                <a:latin typeface="UTM Avo" panose="02040603050506020204" pitchFamily="18" charset="0"/>
                <a:ea typeface="Calibri" panose="020F0502020204030204" pitchFamily="34" charset="0"/>
              </a:rPr>
              <a:t>vui sướng</a:t>
            </a:r>
            <a:r>
              <a:rPr lang="vi-VN" sz="1600" dirty="0">
                <a:latin typeface="UTM Avo" panose="02040603050506020204" pitchFamily="18" charset="0"/>
                <a:ea typeface="Calibri" panose="020F0502020204030204" pitchFamily="34" charset="0"/>
              </a:rPr>
              <a:t>,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sp>
        <p:nvSpPr>
          <p:cNvPr id="9" name="TextBox 8">
            <a:extLst>
              <a:ext uri="{FF2B5EF4-FFF2-40B4-BE49-F238E27FC236}">
                <a16:creationId xmlns:a16="http://schemas.microsoft.com/office/drawing/2014/main" id="{C07B3502-F58A-46C0-88F8-3DE26F98CD3F}"/>
              </a:ext>
            </a:extLst>
          </p:cNvPr>
          <p:cNvSpPr txBox="1"/>
          <p:nvPr/>
        </p:nvSpPr>
        <p:spPr>
          <a:xfrm>
            <a:off x="543443" y="0"/>
            <a:ext cx="14181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898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à Nội đẹp mơ màng trong nắng mùa thu">
            <a:extLst>
              <a:ext uri="{FF2B5EF4-FFF2-40B4-BE49-F238E27FC236}">
                <a16:creationId xmlns:a16="http://schemas.microsoft.com/office/drawing/2014/main" id="{714753B2-A9E4-4949-A752-05951E48B52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9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497641" y="2134259"/>
            <a:ext cx="4044392" cy="27964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6" y="818801"/>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460226" y="1312830"/>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vi-VN" sz="1800" dirty="0">
                <a:latin typeface="UTM Avo" panose="02040603050506020204" pitchFamily="18" charset="0"/>
                <a:cs typeface="Times New Roman" panose="02020603050405020304" pitchFamily="18" charset="0"/>
              </a:rPr>
              <a:t>luồng sáng</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550607" y="145025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ectangle 23">
            <a:extLst>
              <a:ext uri="{FF2B5EF4-FFF2-40B4-BE49-F238E27FC236}">
                <a16:creationId xmlns:a16="http://schemas.microsoft.com/office/drawing/2014/main" id="{0DB3B055-88C0-4489-85E5-255792E07D74}"/>
              </a:ext>
            </a:extLst>
          </p:cNvPr>
          <p:cNvSpPr/>
          <p:nvPr/>
        </p:nvSpPr>
        <p:spPr>
          <a:xfrm>
            <a:off x="443725" y="2261771"/>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lộc</a:t>
            </a:r>
            <a:endParaRPr lang="vi-VN" sz="1800" dirty="0"/>
          </a:p>
        </p:txBody>
      </p:sp>
      <p:sp>
        <p:nvSpPr>
          <p:cNvPr id="25" name="Oval 24">
            <a:extLst>
              <a:ext uri="{FF2B5EF4-FFF2-40B4-BE49-F238E27FC236}">
                <a16:creationId xmlns:a16="http://schemas.microsoft.com/office/drawing/2014/main" id="{EEE7A823-F02D-42E8-B9FF-4F60A41569EE}"/>
              </a:ext>
            </a:extLst>
          </p:cNvPr>
          <p:cNvSpPr/>
          <p:nvPr/>
        </p:nvSpPr>
        <p:spPr>
          <a:xfrm>
            <a:off x="534106" y="239920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2031689" y="1312754"/>
            <a:ext cx="4366089"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ánh sáng di chuyển theo một chiều</a:t>
            </a:r>
            <a:endParaRPr lang="en-US" sz="1800" dirty="0">
              <a:solidFill>
                <a:schemeClr val="accent6">
                  <a:lumMod val="50000"/>
                </a:schemeClr>
              </a:solidFill>
              <a:latin typeface="UTM Avo" panose="02040603050506020204" pitchFamily="18" charset="0"/>
            </a:endParaRPr>
          </a:p>
        </p:txBody>
      </p:sp>
      <p:sp>
        <p:nvSpPr>
          <p:cNvPr id="30" name="TextBox 29">
            <a:extLst>
              <a:ext uri="{FF2B5EF4-FFF2-40B4-BE49-F238E27FC236}">
                <a16:creationId xmlns:a16="http://schemas.microsoft.com/office/drawing/2014/main" id="{3CB31532-EB2E-4893-AE1C-4532B4B27355}"/>
              </a:ext>
            </a:extLst>
          </p:cNvPr>
          <p:cNvSpPr txBox="1"/>
          <p:nvPr/>
        </p:nvSpPr>
        <p:spPr>
          <a:xfrm>
            <a:off x="1173344" y="2259363"/>
            <a:ext cx="4894156" cy="455061"/>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lá mới bắt đầu mọc vào mùa xuân. </a:t>
            </a:r>
            <a:endParaRPr lang="en-US" sz="1800"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DD1A250C-DBB8-8A4A-9889-C2A059C941B5}"/>
              </a:ext>
            </a:extLst>
          </p:cNvPr>
          <p:cNvSpPr/>
          <p:nvPr/>
        </p:nvSpPr>
        <p:spPr>
          <a:xfrm>
            <a:off x="784523" y="1786576"/>
            <a:ext cx="1382110"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nhất định. </a:t>
            </a:r>
            <a:endParaRPr lang="en-VN" dirty="0"/>
          </a:p>
        </p:txBody>
      </p:sp>
      <p:pic>
        <p:nvPicPr>
          <p:cNvPr id="1028" name="Picture 4" descr="Lộc non đầu năm mới">
            <a:extLst>
              <a:ext uri="{FF2B5EF4-FFF2-40B4-BE49-F238E27FC236}">
                <a16:creationId xmlns:a16="http://schemas.microsoft.com/office/drawing/2014/main" id="{F09797D3-BAEE-2242-AC4A-B05CB69D9A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734" y="2714424"/>
            <a:ext cx="2884402" cy="22400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ộc non mùa hạ sau trận mưa rào | Rồi 3 ngày nữa sẽ toi vì b… | Flickr">
            <a:extLst>
              <a:ext uri="{FF2B5EF4-FFF2-40B4-BE49-F238E27FC236}">
                <a16:creationId xmlns:a16="http://schemas.microsoft.com/office/drawing/2014/main" id="{2746030E-CBEB-CB4E-B4F6-C624DD7272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2251" y="2737248"/>
            <a:ext cx="1460607" cy="219192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5BC2B96-EB57-8A40-BB4E-D147C8F253FE}"/>
              </a:ext>
            </a:extLst>
          </p:cNvPr>
          <p:cNvSpPr/>
          <p:nvPr/>
        </p:nvSpPr>
        <p:spPr>
          <a:xfrm>
            <a:off x="414543" y="2941954"/>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dìu dặt</a:t>
            </a:r>
            <a:endParaRPr lang="vi-VN" sz="1800" dirty="0"/>
          </a:p>
        </p:txBody>
      </p:sp>
      <p:sp>
        <p:nvSpPr>
          <p:cNvPr id="19" name="Oval 18">
            <a:extLst>
              <a:ext uri="{FF2B5EF4-FFF2-40B4-BE49-F238E27FC236}">
                <a16:creationId xmlns:a16="http://schemas.microsoft.com/office/drawing/2014/main" id="{9ADEE072-862E-804B-8ED2-8239AF488B42}"/>
              </a:ext>
            </a:extLst>
          </p:cNvPr>
          <p:cNvSpPr/>
          <p:nvPr/>
        </p:nvSpPr>
        <p:spPr>
          <a:xfrm>
            <a:off x="504924" y="307938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93F76F04-F005-2249-AB34-1B3646D3C0E0}"/>
              </a:ext>
            </a:extLst>
          </p:cNvPr>
          <p:cNvSpPr txBox="1"/>
          <p:nvPr/>
        </p:nvSpPr>
        <p:spPr>
          <a:xfrm>
            <a:off x="1591562" y="2939546"/>
            <a:ext cx="5341752"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âm thanh lúc nhanh, lúc chậm một cách</a:t>
            </a:r>
            <a:endParaRPr lang="en-US" sz="18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D53621B6-B52D-F347-8C36-50DA5CAD36BE}"/>
              </a:ext>
            </a:extLst>
          </p:cNvPr>
          <p:cNvSpPr/>
          <p:nvPr/>
        </p:nvSpPr>
        <p:spPr>
          <a:xfrm>
            <a:off x="746086" y="3343936"/>
            <a:ext cx="2811988" cy="448969"/>
          </a:xfrm>
          <a:prstGeom prst="rect">
            <a:avLst/>
          </a:prstGeom>
        </p:spPr>
        <p:txBody>
          <a:bodyPr wrap="none">
            <a:spAutoFit/>
          </a:bodyPr>
          <a:lstStyle/>
          <a:p>
            <a:pPr>
              <a:lnSpc>
                <a:spcPct val="150000"/>
              </a:lnSpc>
            </a:pPr>
            <a:r>
              <a:rPr lang="vi-VN" sz="1800" dirty="0">
                <a:solidFill>
                  <a:schemeClr val="accent6">
                    <a:lumMod val="50000"/>
                  </a:schemeClr>
                </a:solidFill>
                <a:latin typeface="UTM Avo" panose="02040603050506020204" pitchFamily="18" charset="0"/>
              </a:rPr>
              <a:t>nhịp nhàng và êm nhẹ.</a:t>
            </a:r>
          </a:p>
        </p:txBody>
      </p:sp>
    </p:spTree>
    <p:custDataLst>
      <p:tags r:id="rId1"/>
    </p:custDataLst>
    <p:extLst>
      <p:ext uri="{BB962C8B-B14F-4D97-AF65-F5344CB8AC3E}">
        <p14:creationId xmlns:p14="http://schemas.microsoft.com/office/powerpoint/2010/main" val="18758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032"/>
                                        </p:tgtEl>
                                        <p:attrNameLst>
                                          <p:attrName>style.visibility</p:attrName>
                                        </p:attrNameLst>
                                      </p:cBhvr>
                                      <p:to>
                                        <p:strVal val="visible"/>
                                      </p:to>
                                    </p:set>
                                    <p:animEffect transition="in" filter="fade">
                                      <p:cBhvr>
                                        <p:cTn id="53" dur="500"/>
                                        <p:tgtEl>
                                          <p:spTgt spid="103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02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03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4" grpId="0"/>
      <p:bldP spid="25" grpId="0" animBg="1"/>
      <p:bldP spid="29" grpId="0"/>
      <p:bldP spid="30" grpId="0"/>
      <p:bldP spid="6" grpId="0"/>
      <p:bldP spid="18" grpId="0"/>
      <p:bldP spid="19" grpId="0" animBg="1"/>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6" y="818801"/>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356529" y="1312830"/>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vi-VN" sz="1800" dirty="0">
                <a:latin typeface="UTM Avo" panose="02040603050506020204" pitchFamily="18" charset="0"/>
                <a:cs typeface="Times New Roman" panose="02020603050405020304" pitchFamily="18" charset="0"/>
              </a:rPr>
              <a:t>hoạ mi</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446910" y="145025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1521197" y="1312754"/>
            <a:ext cx="5162405"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loài chim nhỏ có màu nâu vàng, trên mí </a:t>
            </a:r>
            <a:endParaRPr lang="en-US" sz="1800"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DD1A250C-DBB8-8A4A-9889-C2A059C941B5}"/>
              </a:ext>
            </a:extLst>
          </p:cNvPr>
          <p:cNvSpPr/>
          <p:nvPr/>
        </p:nvSpPr>
        <p:spPr>
          <a:xfrm>
            <a:off x="680825" y="1786576"/>
            <a:ext cx="6073478" cy="369332"/>
          </a:xfrm>
          <a:prstGeom prst="rect">
            <a:avLst/>
          </a:prstGeom>
        </p:spPr>
        <p:txBody>
          <a:bodyPr wrap="square">
            <a:spAutoFit/>
          </a:bodyPr>
          <a:lstStyle/>
          <a:p>
            <a:r>
              <a:rPr lang="vi-VN" sz="1800" dirty="0">
                <a:solidFill>
                  <a:srgbClr val="FC7D77">
                    <a:lumMod val="50000"/>
                  </a:srgbClr>
                </a:solidFill>
                <a:latin typeface="UTM Avo" panose="02040603050506020204" pitchFamily="18" charset="0"/>
              </a:rPr>
              <a:t>mắt có vành lông trắng. Giọng hót rất trong và cao.</a:t>
            </a:r>
            <a:endParaRPr lang="en-VN" dirty="0"/>
          </a:p>
        </p:txBody>
      </p:sp>
      <p:pic>
        <p:nvPicPr>
          <p:cNvPr id="2052" name="Picture 4" descr="Họa Mi - Dogily Petshop - Mua Bán Chó Mèo Cảnh &amp;amp; Phụ Kiện Thú Cưng">
            <a:extLst>
              <a:ext uri="{FF2B5EF4-FFF2-40B4-BE49-F238E27FC236}">
                <a16:creationId xmlns:a16="http://schemas.microsoft.com/office/drawing/2014/main" id="{D585ED2D-D458-CA4E-8D5D-9C4D5E1B3ED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521197" y="2174529"/>
            <a:ext cx="3910006" cy="2604861"/>
          </a:xfrm>
          <a:prstGeom prst="rect">
            <a:avLst/>
          </a:prstGeom>
          <a:noFill/>
          <a:extLst>
            <a:ext uri="{909E8E84-426E-40DD-AFC4-6F175D3DCCD1}">
              <a14:hiddenFill xmlns:a14="http://schemas.microsoft.com/office/drawing/2010/main">
                <a:solidFill>
                  <a:srgbClr val="FFFFFF"/>
                </a:solidFill>
              </a14:hiddenFill>
            </a:ext>
          </a:extLst>
        </p:spPr>
      </p:pic>
      <p:pic>
        <p:nvPicPr>
          <p:cNvPr id="2" name="Mi già rừng hót đảo giọng liên tục (online-video-cutter.com).mp4" descr="Mi già rừng hót đảo giọng liên tục (online-video-cutter.com).mp4">
            <a:hlinkClick r:id="" action="ppaction://media"/>
            <a:extLst>
              <a:ext uri="{FF2B5EF4-FFF2-40B4-BE49-F238E27FC236}">
                <a16:creationId xmlns:a16="http://schemas.microsoft.com/office/drawing/2014/main" id="{BF2CD9BB-130B-AD43-B9C2-F3D4A1D0509E}"/>
              </a:ext>
            </a:extLst>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1296031" y="2174529"/>
            <a:ext cx="4135172" cy="2508478"/>
          </a:xfrm>
          <a:prstGeom prst="rect">
            <a:avLst/>
          </a:prstGeom>
        </p:spPr>
      </p:pic>
    </p:spTree>
    <p:custDataLst>
      <p:tags r:id="rId1"/>
    </p:custDataLst>
    <p:extLst>
      <p:ext uri="{BB962C8B-B14F-4D97-AF65-F5344CB8AC3E}">
        <p14:creationId xmlns:p14="http://schemas.microsoft.com/office/powerpoint/2010/main" val="318211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cTn>
                <p:tgtEl>
                  <p:spTgt spid="2"/>
                </p:tgtEl>
              </p:cMediaNode>
            </p:video>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2"/>
                                        </p:tgtEl>
                                      </p:cBhvr>
                                    </p:cmd>
                                  </p:childTnLst>
                                </p:cTn>
                              </p:par>
                            </p:childTnLst>
                          </p:cTn>
                        </p:par>
                      </p:childTnLst>
                    </p:cTn>
                  </p:par>
                </p:childTnLst>
              </p:cTn>
              <p:nextCondLst>
                <p:cond evt="onClick" delay="0">
                  <p:tgtEl>
                    <p:spTgt spid="2"/>
                  </p:tgtEl>
                </p:cond>
              </p:nextCondLst>
            </p:seq>
          </p:childTnLst>
        </p:cTn>
      </p:par>
    </p:tnLst>
    <p:bldLst>
      <p:bldP spid="11" grpId="0"/>
      <p:bldP spid="4" grpId="0"/>
      <p:bldP spid="5" grpId="0" animBg="1"/>
      <p:bldP spid="2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347370"/>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7741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68681" y="1143830"/>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Ngắt nghỉ câu dài </a:t>
            </a:r>
            <a:endParaRPr lang="en-US" sz="18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8E52BE51-D649-4526-9277-FF3ADEE969EC}"/>
              </a:ext>
            </a:extLst>
          </p:cNvPr>
          <p:cNvSpPr/>
          <p:nvPr/>
        </p:nvSpPr>
        <p:spPr>
          <a:xfrm>
            <a:off x="768681" y="1914937"/>
            <a:ext cx="5616958" cy="870559"/>
          </a:xfrm>
          <a:prstGeom prst="rect">
            <a:avLst/>
          </a:prstGeom>
        </p:spPr>
        <p:txBody>
          <a:bodyPr wrap="square">
            <a:spAutoFit/>
          </a:bodyPr>
          <a:lstStyle/>
          <a:p>
            <a:pPr lvl="0" algn="just">
              <a:lnSpc>
                <a:spcPct val="150000"/>
              </a:lnSpc>
            </a:pPr>
            <a:r>
              <a:rPr lang="vi-VN" sz="1800" dirty="0">
                <a:latin typeface="UTM Avo" panose="02040603050506020204" pitchFamily="18" charset="0"/>
                <a:ea typeface="Calibri" panose="020F0502020204030204" pitchFamily="34" charset="0"/>
              </a:rPr>
              <a:t>Da trời bỗng xanh hơn, những làn mây trắng trắng hơn, xốp hơn, trôi nhẹ nhàng hơn.</a:t>
            </a:r>
            <a:endParaRPr lang="vi-VN" sz="1800" dirty="0"/>
          </a:p>
        </p:txBody>
      </p:sp>
      <p:cxnSp>
        <p:nvCxnSpPr>
          <p:cNvPr id="8" name="Straight Connector 7">
            <a:extLst>
              <a:ext uri="{FF2B5EF4-FFF2-40B4-BE49-F238E27FC236}">
                <a16:creationId xmlns:a16="http://schemas.microsoft.com/office/drawing/2014/main" id="{DB68DD48-9047-4C0E-873F-F9EFE47EFA41}"/>
              </a:ext>
            </a:extLst>
          </p:cNvPr>
          <p:cNvCxnSpPr/>
          <p:nvPr/>
        </p:nvCxnSpPr>
        <p:spPr>
          <a:xfrm flipH="1">
            <a:off x="1645594" y="2023170"/>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4CFEEF-212F-42B3-BBBF-4D440F828404}"/>
              </a:ext>
            </a:extLst>
          </p:cNvPr>
          <p:cNvCxnSpPr/>
          <p:nvPr/>
        </p:nvCxnSpPr>
        <p:spPr>
          <a:xfrm flipH="1">
            <a:off x="3019494" y="2376898"/>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5EBDDA-DD2C-4A8F-B8C1-CA4801437ACA}"/>
              </a:ext>
            </a:extLst>
          </p:cNvPr>
          <p:cNvCxnSpPr/>
          <p:nvPr/>
        </p:nvCxnSpPr>
        <p:spPr>
          <a:xfrm flipH="1">
            <a:off x="2011640" y="237689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34DDAAC-18E1-413F-B350-330F0AF8449A}"/>
              </a:ext>
            </a:extLst>
          </p:cNvPr>
          <p:cNvCxnSpPr/>
          <p:nvPr/>
        </p:nvCxnSpPr>
        <p:spPr>
          <a:xfrm flipH="1">
            <a:off x="3645608" y="196326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0759FBC-20E1-7046-AEBE-04A4927D0159}"/>
              </a:ext>
            </a:extLst>
          </p:cNvPr>
          <p:cNvGrpSpPr/>
          <p:nvPr/>
        </p:nvGrpSpPr>
        <p:grpSpPr>
          <a:xfrm>
            <a:off x="5304027" y="2404279"/>
            <a:ext cx="141062" cy="353729"/>
            <a:chOff x="8719213" y="2921749"/>
            <a:chExt cx="141062" cy="353729"/>
          </a:xfrm>
        </p:grpSpPr>
        <p:cxnSp>
          <p:nvCxnSpPr>
            <p:cNvPr id="21" name="Straight Connector 20">
              <a:extLst>
                <a:ext uri="{FF2B5EF4-FFF2-40B4-BE49-F238E27FC236}">
                  <a16:creationId xmlns:a16="http://schemas.microsoft.com/office/drawing/2014/main" id="{44C9B04D-77F6-4ABC-A7F4-7426302A4626}"/>
                </a:ext>
              </a:extLst>
            </p:cNvPr>
            <p:cNvCxnSpPr/>
            <p:nvPr/>
          </p:nvCxnSpPr>
          <p:spPr>
            <a:xfrm flipH="1">
              <a:off x="8756426"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CBC27-4077-460A-A843-2A2D268BAADA}"/>
                </a:ext>
              </a:extLst>
            </p:cNvPr>
            <p:cNvCxnSpPr/>
            <p:nvPr/>
          </p:nvCxnSpPr>
          <p:spPr>
            <a:xfrm flipH="1">
              <a:off x="8719213"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D90A4D81-9D8A-9042-80C5-490D2B9D1F32}"/>
              </a:ext>
            </a:extLst>
          </p:cNvPr>
          <p:cNvSpPr/>
          <p:nvPr/>
        </p:nvSpPr>
        <p:spPr>
          <a:xfrm>
            <a:off x="534765" y="202317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3647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3" y="0"/>
            <a:ext cx="128103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ĐỌC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97" y="4016908"/>
            <a:ext cx="238016" cy="238016"/>
          </a:xfrm>
          <a:prstGeom prst="rect">
            <a:avLst/>
          </a:prstGeom>
        </p:spPr>
      </p:pic>
    </p:spTree>
    <p:custDataLst>
      <p:tags r:id="rId1"/>
    </p:custDataLst>
    <p:extLst>
      <p:ext uri="{BB962C8B-B14F-4D97-AF65-F5344CB8AC3E}">
        <p14:creationId xmlns:p14="http://schemas.microsoft.com/office/powerpoint/2010/main" val="246264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371285" y="1705000"/>
            <a:ext cx="6119826" cy="735779"/>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Tiếng hót kì diệu của hoạ mi đã làm cho những sự vật trên bầu trời thay đổi như thế nào?</a:t>
            </a:r>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3" name="Picture 2">
            <a:extLst>
              <a:ext uri="{FF2B5EF4-FFF2-40B4-BE49-F238E27FC236}">
                <a16:creationId xmlns:a16="http://schemas.microsoft.com/office/drawing/2014/main" id="{649EB6D9-57A4-DF4C-A943-78FC2D09D038}"/>
              </a:ext>
            </a:extLst>
          </p:cNvPr>
          <p:cNvPicPr>
            <a:picLocks noChangeAspect="1"/>
          </p:cNvPicPr>
          <p:nvPr/>
        </p:nvPicPr>
        <p:blipFill>
          <a:blip r:embed="rId3">
            <a:clrChange>
              <a:clrFrom>
                <a:srgbClr val="FBFFFF"/>
              </a:clrFrom>
              <a:clrTo>
                <a:srgbClr val="FBFFFF">
                  <a:alpha val="0"/>
                </a:srgbClr>
              </a:clrTo>
            </a:clrChange>
          </a:blip>
          <a:stretch>
            <a:fillRect/>
          </a:stretch>
        </p:blipFill>
        <p:spPr>
          <a:xfrm>
            <a:off x="4243357" y="3602457"/>
            <a:ext cx="2167944" cy="1290054"/>
          </a:xfrm>
          <a:prstGeom prst="round2SameRect">
            <a:avLst>
              <a:gd name="adj1" fmla="val 0"/>
              <a:gd name="adj2" fmla="val 39412"/>
            </a:avLst>
          </a:prstGeom>
        </p:spPr>
      </p:pic>
      <p:sp>
        <p:nvSpPr>
          <p:cNvPr id="17" name="TextBox 16">
            <a:extLst>
              <a:ext uri="{FF2B5EF4-FFF2-40B4-BE49-F238E27FC236}">
                <a16:creationId xmlns:a16="http://schemas.microsoft.com/office/drawing/2014/main" id="{9DC59F8C-EFBC-E845-85DB-19AF407A4D02}"/>
              </a:ext>
            </a:extLst>
          </p:cNvPr>
          <p:cNvSpPr txBox="1"/>
          <p:nvPr/>
        </p:nvSpPr>
        <p:spPr>
          <a:xfrm>
            <a:off x="366889" y="2440779"/>
            <a:ext cx="6119826" cy="1428276"/>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tx2">
                    <a:lumMod val="75000"/>
                  </a:schemeClr>
                </a:solidFill>
                <a:latin typeface="UTM Avo" panose="02040603050506020204" pitchFamily="18" charset="0"/>
              </a:rPr>
              <a:t>Tiếng hót kì diệu của hoạ mi đã làm cho những sự vật trên bầu trời thay đổi: trời bỗng sáng ra, những luồng sáng chiếu qua các chùm lộc mới nhú, rực rỡ hơn; da trời bỗng xanh hơn, những làn mây trắng trắng hơn, xốp hơn,... </a:t>
            </a:r>
          </a:p>
        </p:txBody>
      </p:sp>
      <p:pic>
        <p:nvPicPr>
          <p:cNvPr id="14" name="Picture 13">
            <a:extLst>
              <a:ext uri="{FF2B5EF4-FFF2-40B4-BE49-F238E27FC236}">
                <a16:creationId xmlns:a16="http://schemas.microsoft.com/office/drawing/2014/main" id="{FD3A7896-1880-1443-A55D-0E0F2F6424AC}"/>
              </a:ext>
            </a:extLst>
          </p:cNvPr>
          <p:cNvPicPr>
            <a:picLocks noChangeAspect="1"/>
          </p:cNvPicPr>
          <p:nvPr/>
        </p:nvPicPr>
        <p:blipFill rotWithShape="1">
          <a:blip r:embed="rId3">
            <a:clrChange>
              <a:clrFrom>
                <a:srgbClr val="FBFFFF"/>
              </a:clrFrom>
              <a:clrTo>
                <a:srgbClr val="FBFFFF">
                  <a:alpha val="0"/>
                </a:srgbClr>
              </a:clrTo>
            </a:clrChange>
          </a:blip>
          <a:srcRect l="15092" r="7561"/>
          <a:stretch/>
        </p:blipFill>
        <p:spPr>
          <a:xfrm>
            <a:off x="366889" y="335183"/>
            <a:ext cx="1285274" cy="1290285"/>
          </a:xfrm>
          <a:prstGeom prst="ellipse">
            <a:avLst/>
          </a:prstGeom>
        </p:spPr>
      </p:pic>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529004629700].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1130</Words>
  <Application>Microsoft Office PowerPoint</Application>
  <PresentationFormat>Custom</PresentationFormat>
  <Paragraphs>73</Paragraphs>
  <Slides>12</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Montserrat</vt:lpstr>
      <vt:lpstr>UTM Avo</vt:lpstr>
      <vt:lpstr>UTM Cookies</vt:lpstr>
      <vt:lpstr>Arial</vt:lpstr>
      <vt:lpstr>Kalam</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huyền phạm</cp:lastModifiedBy>
  <cp:revision>159</cp:revision>
  <dcterms:modified xsi:type="dcterms:W3CDTF">2026-02-05T09:13:53Z</dcterms:modified>
</cp:coreProperties>
</file>