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2"/>
  </p:notesMasterIdLst>
  <p:sldIdLst>
    <p:sldId id="293" r:id="rId2"/>
    <p:sldId id="331" r:id="rId3"/>
    <p:sldId id="332" r:id="rId4"/>
    <p:sldId id="272" r:id="rId5"/>
    <p:sldId id="296" r:id="rId6"/>
    <p:sldId id="330" r:id="rId7"/>
    <p:sldId id="297" r:id="rId8"/>
    <p:sldId id="299" r:id="rId9"/>
    <p:sldId id="336" r:id="rId10"/>
    <p:sldId id="335" r:id="rId11"/>
    <p:sldId id="269" r:id="rId12"/>
    <p:sldId id="338" r:id="rId13"/>
    <p:sldId id="306" r:id="rId14"/>
    <p:sldId id="340" r:id="rId15"/>
    <p:sldId id="346" r:id="rId16"/>
    <p:sldId id="307" r:id="rId17"/>
    <p:sldId id="343" r:id="rId18"/>
    <p:sldId id="333" r:id="rId19"/>
    <p:sldId id="328" r:id="rId20"/>
    <p:sldId id="329" r:id="rId21"/>
  </p:sldIdLst>
  <p:sldSz cx="9144000" cy="5143500" type="screen16x9"/>
  <p:notesSz cx="6858000" cy="9144000"/>
  <p:embeddedFontLst>
    <p:embeddedFont>
      <p:font typeface="Aharoni" panose="02010803020104030203" pitchFamily="2" charset="-79"/>
      <p:bold r:id="rId23"/>
    </p:embeddedFont>
    <p:embeddedFont>
      <p:font typeface="Bebas Neue" panose="020F0502020204030204" pitchFamily="34" charset="0"/>
      <p:regular r:id="rId24"/>
    </p:embeddedFont>
    <p:embeddedFont>
      <p:font typeface="Varela Round" panose="020F0502020204030204" pitchFamily="2" charset="-79"/>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2D7BB"/>
    <a:srgbClr val="7A5132"/>
    <a:srgbClr val="FEDBAC"/>
    <a:srgbClr val="EC7929"/>
    <a:srgbClr val="0B7262"/>
    <a:srgbClr val="3F736B"/>
    <a:srgbClr val="F0F3FE"/>
    <a:srgbClr val="F9F3DB"/>
    <a:srgbClr val="FDF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94BE5C-6EBF-4D31-9410-76240536685D}">
  <a:tblStyle styleId="{E094BE5C-6EBF-4D31-9410-7624053668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806C55-99D0-4864-B9E8-E1B0BC56D26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49" autoAdjust="0"/>
    <p:restoredTop sz="94660"/>
  </p:normalViewPr>
  <p:slideViewPr>
    <p:cSldViewPr snapToGrid="0">
      <p:cViewPr varScale="1">
        <p:scale>
          <a:sx n="105" d="100"/>
          <a:sy n="105" d="100"/>
        </p:scale>
        <p:origin x="3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398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3"/>
        <p:cNvGrpSpPr/>
        <p:nvPr/>
      </p:nvGrpSpPr>
      <p:grpSpPr>
        <a:xfrm>
          <a:off x="0" y="0"/>
          <a:ext cx="0" cy="0"/>
          <a:chOff x="0" y="0"/>
          <a:chExt cx="0" cy="0"/>
        </a:xfrm>
      </p:grpSpPr>
      <p:sp>
        <p:nvSpPr>
          <p:cNvPr id="2724" name="Google Shape;2724;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 name="Google Shape;2725;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34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2"/>
        <p:cNvGrpSpPr/>
        <p:nvPr/>
      </p:nvGrpSpPr>
      <p:grpSpPr>
        <a:xfrm>
          <a:off x="0" y="0"/>
          <a:ext cx="0" cy="0"/>
          <a:chOff x="0" y="0"/>
          <a:chExt cx="0" cy="0"/>
        </a:xfrm>
      </p:grpSpPr>
      <p:sp>
        <p:nvSpPr>
          <p:cNvPr id="2313" name="Google Shape;231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4" name="Google Shape;231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431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948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1dbf865485b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1dbf865485b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03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4"/>
        <p:cNvGrpSpPr/>
        <p:nvPr/>
      </p:nvGrpSpPr>
      <p:grpSpPr>
        <a:xfrm>
          <a:off x="0" y="0"/>
          <a:ext cx="0" cy="0"/>
          <a:chOff x="0" y="0"/>
          <a:chExt cx="0" cy="0"/>
        </a:xfrm>
      </p:grpSpPr>
      <p:sp>
        <p:nvSpPr>
          <p:cNvPr id="2775" name="Google Shape;277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 name="Google Shape;277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rial" panose="020B0604020202020204" pitchFamily="34" charset="0"/>
              <a:ea typeface="Anaheim"/>
              <a:cs typeface="Arial" panose="020B0604020202020204" pitchFamily="34" charset="0"/>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9643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093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9"/>
        <p:cNvGrpSpPr/>
        <p:nvPr/>
      </p:nvGrpSpPr>
      <p:grpSpPr>
        <a:xfrm>
          <a:off x="0" y="0"/>
          <a:ext cx="0" cy="0"/>
          <a:chOff x="0" y="0"/>
          <a:chExt cx="0" cy="0"/>
        </a:xfrm>
      </p:grpSpPr>
      <p:sp>
        <p:nvSpPr>
          <p:cNvPr id="2560" name="Google Shape;256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1" name="Google Shape;256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488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9"/>
        <p:cNvGrpSpPr/>
        <p:nvPr/>
      </p:nvGrpSpPr>
      <p:grpSpPr>
        <a:xfrm>
          <a:off x="0" y="0"/>
          <a:ext cx="0" cy="0"/>
          <a:chOff x="0" y="0"/>
          <a:chExt cx="0" cy="0"/>
        </a:xfrm>
      </p:grpSpPr>
      <p:sp>
        <p:nvSpPr>
          <p:cNvPr id="2560" name="Google Shape;256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1" name="Google Shape;256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14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3"/>
        <p:cNvGrpSpPr/>
        <p:nvPr/>
      </p:nvGrpSpPr>
      <p:grpSpPr>
        <a:xfrm>
          <a:off x="0" y="0"/>
          <a:ext cx="0" cy="0"/>
          <a:chOff x="0" y="0"/>
          <a:chExt cx="0" cy="0"/>
        </a:xfrm>
      </p:grpSpPr>
      <p:sp>
        <p:nvSpPr>
          <p:cNvPr id="2724" name="Google Shape;2724;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 name="Google Shape;2725;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3"/>
        <p:cNvGrpSpPr/>
        <p:nvPr/>
      </p:nvGrpSpPr>
      <p:grpSpPr>
        <a:xfrm>
          <a:off x="0" y="0"/>
          <a:ext cx="0" cy="0"/>
          <a:chOff x="0" y="0"/>
          <a:chExt cx="0" cy="0"/>
        </a:xfrm>
      </p:grpSpPr>
      <p:sp>
        <p:nvSpPr>
          <p:cNvPr id="2724" name="Google Shape;2724;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 name="Google Shape;2725;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1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3"/>
        <p:cNvGrpSpPr/>
        <p:nvPr/>
      </p:nvGrpSpPr>
      <p:grpSpPr>
        <a:xfrm>
          <a:off x="0" y="0"/>
          <a:ext cx="0" cy="0"/>
          <a:chOff x="0" y="0"/>
          <a:chExt cx="0" cy="0"/>
        </a:xfrm>
      </p:grpSpPr>
      <p:sp>
        <p:nvSpPr>
          <p:cNvPr id="2724" name="Google Shape;2724;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 name="Google Shape;2725;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94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091" cy="5143648"/>
            <a:chOff x="0" y="0"/>
            <a:chExt cx="7440875" cy="4152456"/>
          </a:xfrm>
        </p:grpSpPr>
        <p:sp>
          <p:nvSpPr>
            <p:cNvPr id="10"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502465" y="399924"/>
            <a:ext cx="8139069" cy="4343656"/>
            <a:chOff x="916986" y="2500875"/>
            <a:chExt cx="2280618" cy="1217119"/>
          </a:xfrm>
        </p:grpSpPr>
        <p:sp>
          <p:nvSpPr>
            <p:cNvPr id="73"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2"/>
          <p:cNvSpPr txBox="1">
            <a:spLocks noGrp="1"/>
          </p:cNvSpPr>
          <p:nvPr>
            <p:ph type="ctrTitle"/>
          </p:nvPr>
        </p:nvSpPr>
        <p:spPr>
          <a:xfrm>
            <a:off x="1920100" y="1584325"/>
            <a:ext cx="5304000" cy="18072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96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9" name="Google Shape;79;p2"/>
          <p:cNvSpPr txBox="1">
            <a:spLocks noGrp="1"/>
          </p:cNvSpPr>
          <p:nvPr>
            <p:ph type="subTitle" idx="1"/>
          </p:nvPr>
        </p:nvSpPr>
        <p:spPr>
          <a:xfrm>
            <a:off x="1920025" y="3432600"/>
            <a:ext cx="5304000" cy="3732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0" name="Google Shape;80;p2"/>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19514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dk2"/>
        </a:solidFill>
        <a:effectLst/>
      </p:bgPr>
    </p:bg>
    <p:spTree>
      <p:nvGrpSpPr>
        <p:cNvPr id="1" name="Shape 1478"/>
        <p:cNvGrpSpPr/>
        <p:nvPr/>
      </p:nvGrpSpPr>
      <p:grpSpPr>
        <a:xfrm>
          <a:off x="0" y="0"/>
          <a:ext cx="0" cy="0"/>
          <a:chOff x="0" y="0"/>
          <a:chExt cx="0" cy="0"/>
        </a:xfrm>
      </p:grpSpPr>
      <p:grpSp>
        <p:nvGrpSpPr>
          <p:cNvPr id="1479" name="Google Shape;1479;p23"/>
          <p:cNvGrpSpPr/>
          <p:nvPr/>
        </p:nvGrpSpPr>
        <p:grpSpPr>
          <a:xfrm>
            <a:off x="0" y="0"/>
            <a:ext cx="9144091" cy="5143648"/>
            <a:chOff x="0" y="0"/>
            <a:chExt cx="7440875" cy="4152456"/>
          </a:xfrm>
        </p:grpSpPr>
        <p:sp>
          <p:nvSpPr>
            <p:cNvPr id="1480" name="Google Shape;1480;p2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23"/>
          <p:cNvGrpSpPr/>
          <p:nvPr/>
        </p:nvGrpSpPr>
        <p:grpSpPr>
          <a:xfrm>
            <a:off x="173287" y="130863"/>
            <a:ext cx="8797256" cy="4881744"/>
            <a:chOff x="916986" y="2500875"/>
            <a:chExt cx="2280618" cy="1217119"/>
          </a:xfrm>
        </p:grpSpPr>
        <p:sp>
          <p:nvSpPr>
            <p:cNvPr id="1543" name="Google Shape;1543;p2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8" name="Google Shape;1548;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9" name="Google Shape;1549;p23"/>
          <p:cNvSpPr txBox="1">
            <a:spLocks noGrp="1"/>
          </p:cNvSpPr>
          <p:nvPr>
            <p:ph type="subTitle" idx="1"/>
          </p:nvPr>
        </p:nvSpPr>
        <p:spPr>
          <a:xfrm>
            <a:off x="956752"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0" name="Google Shape;1550;p23"/>
          <p:cNvSpPr txBox="1">
            <a:spLocks noGrp="1"/>
          </p:cNvSpPr>
          <p:nvPr>
            <p:ph type="subTitle" idx="2"/>
          </p:nvPr>
        </p:nvSpPr>
        <p:spPr>
          <a:xfrm>
            <a:off x="3579000"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1" name="Google Shape;1551;p23"/>
          <p:cNvSpPr txBox="1">
            <a:spLocks noGrp="1"/>
          </p:cNvSpPr>
          <p:nvPr>
            <p:ph type="subTitle" idx="3"/>
          </p:nvPr>
        </p:nvSpPr>
        <p:spPr>
          <a:xfrm>
            <a:off x="956752"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2" name="Google Shape;1552;p23"/>
          <p:cNvSpPr txBox="1">
            <a:spLocks noGrp="1"/>
          </p:cNvSpPr>
          <p:nvPr>
            <p:ph type="subTitle" idx="4"/>
          </p:nvPr>
        </p:nvSpPr>
        <p:spPr>
          <a:xfrm>
            <a:off x="3579000"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3" name="Google Shape;1553;p23"/>
          <p:cNvSpPr txBox="1">
            <a:spLocks noGrp="1"/>
          </p:cNvSpPr>
          <p:nvPr>
            <p:ph type="subTitle" idx="5"/>
          </p:nvPr>
        </p:nvSpPr>
        <p:spPr>
          <a:xfrm>
            <a:off x="6201248"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4" name="Google Shape;1554;p23"/>
          <p:cNvSpPr txBox="1">
            <a:spLocks noGrp="1"/>
          </p:cNvSpPr>
          <p:nvPr>
            <p:ph type="subTitle" idx="6"/>
          </p:nvPr>
        </p:nvSpPr>
        <p:spPr>
          <a:xfrm>
            <a:off x="6201248"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5" name="Google Shape;1555;p23"/>
          <p:cNvSpPr txBox="1">
            <a:spLocks noGrp="1"/>
          </p:cNvSpPr>
          <p:nvPr>
            <p:ph type="subTitle" idx="7"/>
          </p:nvPr>
        </p:nvSpPr>
        <p:spPr>
          <a:xfrm>
            <a:off x="960652"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6" name="Google Shape;1556;p23"/>
          <p:cNvSpPr txBox="1">
            <a:spLocks noGrp="1"/>
          </p:cNvSpPr>
          <p:nvPr>
            <p:ph type="subTitle" idx="8"/>
          </p:nvPr>
        </p:nvSpPr>
        <p:spPr>
          <a:xfrm>
            <a:off x="3582900"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7" name="Google Shape;1557;p23"/>
          <p:cNvSpPr txBox="1">
            <a:spLocks noGrp="1"/>
          </p:cNvSpPr>
          <p:nvPr>
            <p:ph type="subTitle" idx="9"/>
          </p:nvPr>
        </p:nvSpPr>
        <p:spPr>
          <a:xfrm>
            <a:off x="6205148"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8" name="Google Shape;1558;p23"/>
          <p:cNvSpPr txBox="1">
            <a:spLocks noGrp="1"/>
          </p:cNvSpPr>
          <p:nvPr>
            <p:ph type="subTitle" idx="13"/>
          </p:nvPr>
        </p:nvSpPr>
        <p:spPr>
          <a:xfrm>
            <a:off x="960652"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9" name="Google Shape;1559;p23"/>
          <p:cNvSpPr txBox="1">
            <a:spLocks noGrp="1"/>
          </p:cNvSpPr>
          <p:nvPr>
            <p:ph type="subTitle" idx="14"/>
          </p:nvPr>
        </p:nvSpPr>
        <p:spPr>
          <a:xfrm>
            <a:off x="3582900"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0" name="Google Shape;1560;p23"/>
          <p:cNvSpPr txBox="1">
            <a:spLocks noGrp="1"/>
          </p:cNvSpPr>
          <p:nvPr>
            <p:ph type="subTitle" idx="15"/>
          </p:nvPr>
        </p:nvSpPr>
        <p:spPr>
          <a:xfrm>
            <a:off x="6205148"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09855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810"/>
        <p:cNvGrpSpPr/>
        <p:nvPr/>
      </p:nvGrpSpPr>
      <p:grpSpPr>
        <a:xfrm>
          <a:off x="0" y="0"/>
          <a:ext cx="0" cy="0"/>
          <a:chOff x="0" y="0"/>
          <a:chExt cx="0" cy="0"/>
        </a:xfrm>
      </p:grpSpPr>
      <p:grpSp>
        <p:nvGrpSpPr>
          <p:cNvPr id="811" name="Google Shape;811;p14"/>
          <p:cNvGrpSpPr/>
          <p:nvPr/>
        </p:nvGrpSpPr>
        <p:grpSpPr>
          <a:xfrm>
            <a:off x="0" y="0"/>
            <a:ext cx="9144091" cy="5143648"/>
            <a:chOff x="0" y="0"/>
            <a:chExt cx="7440875" cy="4152456"/>
          </a:xfrm>
        </p:grpSpPr>
        <p:sp>
          <p:nvSpPr>
            <p:cNvPr id="812" name="Google Shape;812;p14"/>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14"/>
          <p:cNvGrpSpPr/>
          <p:nvPr/>
        </p:nvGrpSpPr>
        <p:grpSpPr>
          <a:xfrm>
            <a:off x="502465" y="399924"/>
            <a:ext cx="8139069" cy="4343656"/>
            <a:chOff x="916986" y="2500875"/>
            <a:chExt cx="2280618" cy="1217119"/>
          </a:xfrm>
        </p:grpSpPr>
        <p:sp>
          <p:nvSpPr>
            <p:cNvPr id="875" name="Google Shape;875;p14"/>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14"/>
          <p:cNvSpPr txBox="1">
            <a:spLocks noGrp="1"/>
          </p:cNvSpPr>
          <p:nvPr>
            <p:ph type="title"/>
          </p:nvPr>
        </p:nvSpPr>
        <p:spPr>
          <a:xfrm>
            <a:off x="2539225" y="3557500"/>
            <a:ext cx="5378400" cy="56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81" name="Google Shape;881;p14"/>
          <p:cNvSpPr txBox="1">
            <a:spLocks noGrp="1"/>
          </p:cNvSpPr>
          <p:nvPr>
            <p:ph type="subTitle" idx="1"/>
          </p:nvPr>
        </p:nvSpPr>
        <p:spPr>
          <a:xfrm>
            <a:off x="1847750" y="975200"/>
            <a:ext cx="6069900" cy="231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400593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82"/>
        <p:cNvGrpSpPr/>
        <p:nvPr/>
      </p:nvGrpSpPr>
      <p:grpSpPr>
        <a:xfrm>
          <a:off x="0" y="0"/>
          <a:ext cx="0" cy="0"/>
          <a:chOff x="0" y="0"/>
          <a:chExt cx="0" cy="0"/>
        </a:xfrm>
      </p:grpSpPr>
      <p:grpSp>
        <p:nvGrpSpPr>
          <p:cNvPr id="83" name="Google Shape;83;p3"/>
          <p:cNvGrpSpPr/>
          <p:nvPr/>
        </p:nvGrpSpPr>
        <p:grpSpPr>
          <a:xfrm>
            <a:off x="0" y="0"/>
            <a:ext cx="9144091" cy="5143648"/>
            <a:chOff x="0" y="0"/>
            <a:chExt cx="7440875" cy="4152456"/>
          </a:xfrm>
        </p:grpSpPr>
        <p:sp>
          <p:nvSpPr>
            <p:cNvPr id="84" name="Google Shape;84;p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a:off x="502465" y="399924"/>
            <a:ext cx="8139069" cy="4343656"/>
            <a:chOff x="916986" y="2500875"/>
            <a:chExt cx="2280618" cy="1217119"/>
          </a:xfrm>
        </p:grpSpPr>
        <p:sp>
          <p:nvSpPr>
            <p:cNvPr id="147" name="Google Shape;147;p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3"/>
          <p:cNvSpPr txBox="1">
            <a:spLocks noGrp="1"/>
          </p:cNvSpPr>
          <p:nvPr>
            <p:ph type="title"/>
          </p:nvPr>
        </p:nvSpPr>
        <p:spPr>
          <a:xfrm>
            <a:off x="1291500" y="2400500"/>
            <a:ext cx="4320000" cy="915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accent1"/>
                </a:solidFill>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3"/>
          <p:cNvSpPr txBox="1">
            <a:spLocks noGrp="1"/>
          </p:cNvSpPr>
          <p:nvPr>
            <p:ph type="title" idx="2" hasCustomPrompt="1"/>
          </p:nvPr>
        </p:nvSpPr>
        <p:spPr>
          <a:xfrm>
            <a:off x="1291500" y="1241525"/>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a:spLocks noGrp="1"/>
          </p:cNvSpPr>
          <p:nvPr>
            <p:ph type="subTitle" idx="1"/>
          </p:nvPr>
        </p:nvSpPr>
        <p:spPr>
          <a:xfrm>
            <a:off x="1291500" y="3360725"/>
            <a:ext cx="43200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3"/>
          <p:cNvSpPr/>
          <p:nvPr/>
        </p:nvSpPr>
        <p:spPr>
          <a:xfrm>
            <a:off x="1190841" y="4876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12841" y="4445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04"/>
        <p:cNvGrpSpPr/>
        <p:nvPr/>
      </p:nvGrpSpPr>
      <p:grpSpPr>
        <a:xfrm>
          <a:off x="0" y="0"/>
          <a:ext cx="0" cy="0"/>
          <a:chOff x="0" y="0"/>
          <a:chExt cx="0" cy="0"/>
        </a:xfrm>
      </p:grpSpPr>
      <p:grpSp>
        <p:nvGrpSpPr>
          <p:cNvPr id="305" name="Google Shape;305;p6"/>
          <p:cNvGrpSpPr/>
          <p:nvPr/>
        </p:nvGrpSpPr>
        <p:grpSpPr>
          <a:xfrm>
            <a:off x="0" y="0"/>
            <a:ext cx="9144091" cy="5143648"/>
            <a:chOff x="0" y="0"/>
            <a:chExt cx="7440875" cy="4152456"/>
          </a:xfrm>
        </p:grpSpPr>
        <p:sp>
          <p:nvSpPr>
            <p:cNvPr id="306" name="Google Shape;306;p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6"/>
          <p:cNvGrpSpPr/>
          <p:nvPr/>
        </p:nvGrpSpPr>
        <p:grpSpPr>
          <a:xfrm>
            <a:off x="192408" y="135664"/>
            <a:ext cx="8759169" cy="4872494"/>
            <a:chOff x="916986" y="2500875"/>
            <a:chExt cx="2280618" cy="1217119"/>
          </a:xfrm>
        </p:grpSpPr>
        <p:sp>
          <p:nvSpPr>
            <p:cNvPr id="369" name="Google Shape;369;p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657"/>
        <p:cNvGrpSpPr/>
        <p:nvPr/>
      </p:nvGrpSpPr>
      <p:grpSpPr>
        <a:xfrm>
          <a:off x="0" y="0"/>
          <a:ext cx="0" cy="0"/>
          <a:chOff x="0" y="0"/>
          <a:chExt cx="0" cy="0"/>
        </a:xfrm>
      </p:grpSpPr>
      <p:grpSp>
        <p:nvGrpSpPr>
          <p:cNvPr id="658" name="Google Shape;658;p11"/>
          <p:cNvGrpSpPr/>
          <p:nvPr/>
        </p:nvGrpSpPr>
        <p:grpSpPr>
          <a:xfrm>
            <a:off x="0" y="0"/>
            <a:ext cx="9144091" cy="5143648"/>
            <a:chOff x="0" y="0"/>
            <a:chExt cx="7440875" cy="4152456"/>
          </a:xfrm>
        </p:grpSpPr>
        <p:sp>
          <p:nvSpPr>
            <p:cNvPr id="659" name="Google Shape;659;p1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1"/>
          <p:cNvGrpSpPr/>
          <p:nvPr/>
        </p:nvGrpSpPr>
        <p:grpSpPr>
          <a:xfrm>
            <a:off x="502465" y="399924"/>
            <a:ext cx="8139069" cy="4343656"/>
            <a:chOff x="916986" y="2500875"/>
            <a:chExt cx="2280618" cy="1217119"/>
          </a:xfrm>
        </p:grpSpPr>
        <p:sp>
          <p:nvSpPr>
            <p:cNvPr id="722" name="Google Shape;722;p1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11"/>
          <p:cNvSpPr txBox="1">
            <a:spLocks noGrp="1"/>
          </p:cNvSpPr>
          <p:nvPr>
            <p:ph type="title" hasCustomPrompt="1"/>
          </p:nvPr>
        </p:nvSpPr>
        <p:spPr>
          <a:xfrm>
            <a:off x="1284000" y="1092213"/>
            <a:ext cx="6576000" cy="12975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7200">
                <a:solidFill>
                  <a:schemeClr val="accent1"/>
                </a:solidFill>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8" name="Google Shape;728;p11"/>
          <p:cNvSpPr txBox="1">
            <a:spLocks noGrp="1"/>
          </p:cNvSpPr>
          <p:nvPr>
            <p:ph type="subTitle" idx="1"/>
          </p:nvPr>
        </p:nvSpPr>
        <p:spPr>
          <a:xfrm>
            <a:off x="1284000" y="2446775"/>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900">
                <a:highlight>
                  <a:schemeClr val="dk2"/>
                </a:highlight>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2"/>
        </a:solidFill>
        <a:effectLst/>
      </p:bgPr>
    </p:bg>
    <p:spTree>
      <p:nvGrpSpPr>
        <p:cNvPr id="1" name="Shape 730"/>
        <p:cNvGrpSpPr/>
        <p:nvPr/>
      </p:nvGrpSpPr>
      <p:grpSpPr>
        <a:xfrm>
          <a:off x="0" y="0"/>
          <a:ext cx="0" cy="0"/>
          <a:chOff x="0" y="0"/>
          <a:chExt cx="0" cy="0"/>
        </a:xfrm>
      </p:grpSpPr>
      <p:grpSp>
        <p:nvGrpSpPr>
          <p:cNvPr id="731" name="Google Shape;731;p13"/>
          <p:cNvGrpSpPr/>
          <p:nvPr/>
        </p:nvGrpSpPr>
        <p:grpSpPr>
          <a:xfrm>
            <a:off x="0" y="0"/>
            <a:ext cx="9144091" cy="5143648"/>
            <a:chOff x="0" y="0"/>
            <a:chExt cx="7440875" cy="4152456"/>
          </a:xfrm>
        </p:grpSpPr>
        <p:sp>
          <p:nvSpPr>
            <p:cNvPr id="732" name="Google Shape;732;p1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13"/>
          <p:cNvGrpSpPr/>
          <p:nvPr/>
        </p:nvGrpSpPr>
        <p:grpSpPr>
          <a:xfrm>
            <a:off x="192408" y="135664"/>
            <a:ext cx="8759169" cy="4872494"/>
            <a:chOff x="916986" y="2500875"/>
            <a:chExt cx="2280618" cy="1217119"/>
          </a:xfrm>
        </p:grpSpPr>
        <p:sp>
          <p:nvSpPr>
            <p:cNvPr id="795" name="Google Shape;795;p1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13"/>
          <p:cNvSpPr txBox="1">
            <a:spLocks noGrp="1"/>
          </p:cNvSpPr>
          <p:nvPr>
            <p:ph type="subTitle" idx="1"/>
          </p:nvPr>
        </p:nvSpPr>
        <p:spPr>
          <a:xfrm>
            <a:off x="2151325" y="3691175"/>
            <a:ext cx="3564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1" name="Google Shape;801;p13"/>
          <p:cNvSpPr txBox="1">
            <a:spLocks noGrp="1"/>
          </p:cNvSpPr>
          <p:nvPr>
            <p:ph type="title"/>
          </p:nvPr>
        </p:nvSpPr>
        <p:spPr>
          <a:xfrm>
            <a:off x="1329600" y="448056"/>
            <a:ext cx="701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2" name="Google Shape;802;p13"/>
          <p:cNvSpPr txBox="1">
            <a:spLocks noGrp="1"/>
          </p:cNvSpPr>
          <p:nvPr>
            <p:ph type="subTitle" idx="2"/>
          </p:nvPr>
        </p:nvSpPr>
        <p:spPr>
          <a:xfrm>
            <a:off x="1482025" y="1946045"/>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3" name="Google Shape;803;p13"/>
          <p:cNvSpPr txBox="1">
            <a:spLocks noGrp="1"/>
          </p:cNvSpPr>
          <p:nvPr>
            <p:ph type="subTitle" idx="3"/>
          </p:nvPr>
        </p:nvSpPr>
        <p:spPr>
          <a:xfrm>
            <a:off x="1482025" y="3063013"/>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4" name="Google Shape;804;p13"/>
          <p:cNvSpPr txBox="1">
            <a:spLocks noGrp="1"/>
          </p:cNvSpPr>
          <p:nvPr>
            <p:ph type="subTitle" idx="4"/>
          </p:nvPr>
        </p:nvSpPr>
        <p:spPr>
          <a:xfrm>
            <a:off x="1482025" y="4179981"/>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5" name="Google Shape;805;p13"/>
          <p:cNvSpPr txBox="1">
            <a:spLocks noGrp="1"/>
          </p:cNvSpPr>
          <p:nvPr>
            <p:ph type="title" idx="5" hasCustomPrompt="1"/>
          </p:nvPr>
        </p:nvSpPr>
        <p:spPr>
          <a:xfrm>
            <a:off x="1482000" y="1424620"/>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6" name="Google Shape;806;p13"/>
          <p:cNvSpPr txBox="1">
            <a:spLocks noGrp="1"/>
          </p:cNvSpPr>
          <p:nvPr>
            <p:ph type="title" idx="6" hasCustomPrompt="1"/>
          </p:nvPr>
        </p:nvSpPr>
        <p:spPr>
          <a:xfrm>
            <a:off x="1482000" y="3663874"/>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7" name="Google Shape;807;p13"/>
          <p:cNvSpPr txBox="1">
            <a:spLocks noGrp="1"/>
          </p:cNvSpPr>
          <p:nvPr>
            <p:ph type="title" idx="7" hasCustomPrompt="1"/>
          </p:nvPr>
        </p:nvSpPr>
        <p:spPr>
          <a:xfrm>
            <a:off x="1482000" y="2544247"/>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8" name="Google Shape;808;p13"/>
          <p:cNvSpPr txBox="1">
            <a:spLocks noGrp="1"/>
          </p:cNvSpPr>
          <p:nvPr>
            <p:ph type="subTitle" idx="8"/>
          </p:nvPr>
        </p:nvSpPr>
        <p:spPr>
          <a:xfrm>
            <a:off x="2150125" y="1454125"/>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9" name="Google Shape;809;p13"/>
          <p:cNvSpPr txBox="1">
            <a:spLocks noGrp="1"/>
          </p:cNvSpPr>
          <p:nvPr>
            <p:ph type="subTitle" idx="9"/>
          </p:nvPr>
        </p:nvSpPr>
        <p:spPr>
          <a:xfrm>
            <a:off x="2150125" y="2572650"/>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1099"/>
        <p:cNvGrpSpPr/>
        <p:nvPr/>
      </p:nvGrpSpPr>
      <p:grpSpPr>
        <a:xfrm>
          <a:off x="0" y="0"/>
          <a:ext cx="0" cy="0"/>
          <a:chOff x="0" y="0"/>
          <a:chExt cx="0" cy="0"/>
        </a:xfrm>
      </p:grpSpPr>
      <p:grpSp>
        <p:nvGrpSpPr>
          <p:cNvPr id="1100" name="Google Shape;1100;p18"/>
          <p:cNvGrpSpPr/>
          <p:nvPr/>
        </p:nvGrpSpPr>
        <p:grpSpPr>
          <a:xfrm>
            <a:off x="0" y="0"/>
            <a:ext cx="9144091" cy="5143648"/>
            <a:chOff x="0" y="0"/>
            <a:chExt cx="7440875" cy="4152456"/>
          </a:xfrm>
        </p:grpSpPr>
        <p:sp>
          <p:nvSpPr>
            <p:cNvPr id="1101" name="Google Shape;1101;p1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18"/>
          <p:cNvGrpSpPr/>
          <p:nvPr/>
        </p:nvGrpSpPr>
        <p:grpSpPr>
          <a:xfrm>
            <a:off x="192408" y="135664"/>
            <a:ext cx="8759169" cy="4872494"/>
            <a:chOff x="916986" y="2500875"/>
            <a:chExt cx="2280618" cy="1217119"/>
          </a:xfrm>
        </p:grpSpPr>
        <p:sp>
          <p:nvSpPr>
            <p:cNvPr id="1164" name="Google Shape;1164;p1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70" name="Google Shape;1170;p18"/>
          <p:cNvSpPr txBox="1">
            <a:spLocks noGrp="1"/>
          </p:cNvSpPr>
          <p:nvPr>
            <p:ph type="subTitle" idx="1"/>
          </p:nvPr>
        </p:nvSpPr>
        <p:spPr>
          <a:xfrm>
            <a:off x="4923076"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1" name="Google Shape;1171;p18"/>
          <p:cNvSpPr txBox="1">
            <a:spLocks noGrp="1"/>
          </p:cNvSpPr>
          <p:nvPr>
            <p:ph type="subTitle" idx="2"/>
          </p:nvPr>
        </p:nvSpPr>
        <p:spPr>
          <a:xfrm>
            <a:off x="1580900"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2" name="Google Shape;1172;p18"/>
          <p:cNvSpPr txBox="1">
            <a:spLocks noGrp="1"/>
          </p:cNvSpPr>
          <p:nvPr>
            <p:ph type="subTitle" idx="3"/>
          </p:nvPr>
        </p:nvSpPr>
        <p:spPr>
          <a:xfrm>
            <a:off x="1580905"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73" name="Google Shape;1173;p18"/>
          <p:cNvSpPr txBox="1">
            <a:spLocks noGrp="1"/>
          </p:cNvSpPr>
          <p:nvPr>
            <p:ph type="subTitle" idx="4"/>
          </p:nvPr>
        </p:nvSpPr>
        <p:spPr>
          <a:xfrm>
            <a:off x="4923082"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74" name="Google Shape;1174;p18"/>
          <p:cNvSpPr/>
          <p:nvPr/>
        </p:nvSpPr>
        <p:spPr>
          <a:xfrm>
            <a:off x="8430766" y="352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dk2"/>
        </a:solidFill>
        <a:effectLst/>
      </p:bgPr>
    </p:bg>
    <p:spTree>
      <p:nvGrpSpPr>
        <p:cNvPr id="1" name="Shape 1399"/>
        <p:cNvGrpSpPr/>
        <p:nvPr/>
      </p:nvGrpSpPr>
      <p:grpSpPr>
        <a:xfrm>
          <a:off x="0" y="0"/>
          <a:ext cx="0" cy="0"/>
          <a:chOff x="0" y="0"/>
          <a:chExt cx="0" cy="0"/>
        </a:xfrm>
      </p:grpSpPr>
      <p:grpSp>
        <p:nvGrpSpPr>
          <p:cNvPr id="1400" name="Google Shape;1400;p22"/>
          <p:cNvGrpSpPr/>
          <p:nvPr/>
        </p:nvGrpSpPr>
        <p:grpSpPr>
          <a:xfrm>
            <a:off x="0" y="0"/>
            <a:ext cx="9144091" cy="5143648"/>
            <a:chOff x="0" y="0"/>
            <a:chExt cx="7440875" cy="4152456"/>
          </a:xfrm>
        </p:grpSpPr>
        <p:sp>
          <p:nvSpPr>
            <p:cNvPr id="1401" name="Google Shape;1401;p2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22"/>
          <p:cNvGrpSpPr/>
          <p:nvPr/>
        </p:nvGrpSpPr>
        <p:grpSpPr>
          <a:xfrm>
            <a:off x="173287" y="130863"/>
            <a:ext cx="8797256" cy="4881744"/>
            <a:chOff x="916986" y="2500875"/>
            <a:chExt cx="2280618" cy="1217119"/>
          </a:xfrm>
        </p:grpSpPr>
        <p:sp>
          <p:nvSpPr>
            <p:cNvPr id="1464" name="Google Shape;1464;p2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0" name="Google Shape;1470;p22"/>
          <p:cNvSpPr txBox="1">
            <a:spLocks noGrp="1"/>
          </p:cNvSpPr>
          <p:nvPr>
            <p:ph type="subTitle" idx="1"/>
          </p:nvPr>
        </p:nvSpPr>
        <p:spPr>
          <a:xfrm>
            <a:off x="2110311" y="18429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1" name="Google Shape;1471;p22"/>
          <p:cNvSpPr txBox="1">
            <a:spLocks noGrp="1"/>
          </p:cNvSpPr>
          <p:nvPr>
            <p:ph type="subTitle" idx="2"/>
          </p:nvPr>
        </p:nvSpPr>
        <p:spPr>
          <a:xfrm>
            <a:off x="4903089" y="1842900"/>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2" name="Google Shape;1472;p22"/>
          <p:cNvSpPr txBox="1">
            <a:spLocks noGrp="1"/>
          </p:cNvSpPr>
          <p:nvPr>
            <p:ph type="subTitle" idx="3"/>
          </p:nvPr>
        </p:nvSpPr>
        <p:spPr>
          <a:xfrm>
            <a:off x="2110311" y="34857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3" name="Google Shape;1473;p22"/>
          <p:cNvSpPr txBox="1">
            <a:spLocks noGrp="1"/>
          </p:cNvSpPr>
          <p:nvPr>
            <p:ph type="subTitle" idx="4"/>
          </p:nvPr>
        </p:nvSpPr>
        <p:spPr>
          <a:xfrm>
            <a:off x="4903089" y="3485775"/>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4" name="Google Shape;1474;p22"/>
          <p:cNvSpPr txBox="1">
            <a:spLocks noGrp="1"/>
          </p:cNvSpPr>
          <p:nvPr>
            <p:ph type="subTitle" idx="5"/>
          </p:nvPr>
        </p:nvSpPr>
        <p:spPr>
          <a:xfrm>
            <a:off x="2110311" y="14897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5" name="Google Shape;1475;p22"/>
          <p:cNvSpPr txBox="1">
            <a:spLocks noGrp="1"/>
          </p:cNvSpPr>
          <p:nvPr>
            <p:ph type="subTitle" idx="6"/>
          </p:nvPr>
        </p:nvSpPr>
        <p:spPr>
          <a:xfrm>
            <a:off x="2110311" y="31326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6" name="Google Shape;1476;p22"/>
          <p:cNvSpPr txBox="1">
            <a:spLocks noGrp="1"/>
          </p:cNvSpPr>
          <p:nvPr>
            <p:ph type="subTitle" idx="7"/>
          </p:nvPr>
        </p:nvSpPr>
        <p:spPr>
          <a:xfrm>
            <a:off x="4903086" y="1489700"/>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7" name="Google Shape;1477;p22"/>
          <p:cNvSpPr txBox="1">
            <a:spLocks noGrp="1"/>
          </p:cNvSpPr>
          <p:nvPr>
            <p:ph type="subTitle" idx="8"/>
          </p:nvPr>
        </p:nvSpPr>
        <p:spPr>
          <a:xfrm>
            <a:off x="4903086" y="3132675"/>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2400" b="1">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2"/>
        </a:solidFill>
        <a:effectLst/>
      </p:bgPr>
    </p:bg>
    <p:spTree>
      <p:nvGrpSpPr>
        <p:cNvPr id="1" name="Shape 2008"/>
        <p:cNvGrpSpPr/>
        <p:nvPr/>
      </p:nvGrpSpPr>
      <p:grpSpPr>
        <a:xfrm>
          <a:off x="0" y="0"/>
          <a:ext cx="0" cy="0"/>
          <a:chOff x="0" y="0"/>
          <a:chExt cx="0" cy="0"/>
        </a:xfrm>
      </p:grpSpPr>
      <p:grpSp>
        <p:nvGrpSpPr>
          <p:cNvPr id="2009" name="Google Shape;2009;p30"/>
          <p:cNvGrpSpPr/>
          <p:nvPr/>
        </p:nvGrpSpPr>
        <p:grpSpPr>
          <a:xfrm>
            <a:off x="0" y="0"/>
            <a:ext cx="9144091" cy="5143648"/>
            <a:chOff x="0" y="0"/>
            <a:chExt cx="7440875" cy="4152456"/>
          </a:xfrm>
        </p:grpSpPr>
        <p:sp>
          <p:nvSpPr>
            <p:cNvPr id="2010" name="Google Shape;2010;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30"/>
          <p:cNvGrpSpPr/>
          <p:nvPr/>
        </p:nvGrpSpPr>
        <p:grpSpPr>
          <a:xfrm>
            <a:off x="502465" y="399924"/>
            <a:ext cx="8139069" cy="4343656"/>
            <a:chOff x="916986" y="2500875"/>
            <a:chExt cx="2280618" cy="1217119"/>
          </a:xfrm>
        </p:grpSpPr>
        <p:sp>
          <p:nvSpPr>
            <p:cNvPr id="2073" name="Google Shape;2073;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2078"/>
        <p:cNvGrpSpPr/>
        <p:nvPr/>
      </p:nvGrpSpPr>
      <p:grpSpPr>
        <a:xfrm>
          <a:off x="0" y="0"/>
          <a:ext cx="0" cy="0"/>
          <a:chOff x="0" y="0"/>
          <a:chExt cx="0" cy="0"/>
        </a:xfrm>
      </p:grpSpPr>
      <p:grpSp>
        <p:nvGrpSpPr>
          <p:cNvPr id="2079" name="Google Shape;2079;p31"/>
          <p:cNvGrpSpPr/>
          <p:nvPr/>
        </p:nvGrpSpPr>
        <p:grpSpPr>
          <a:xfrm>
            <a:off x="0" y="0"/>
            <a:ext cx="9144091" cy="5143648"/>
            <a:chOff x="0" y="0"/>
            <a:chExt cx="7440875" cy="4152456"/>
          </a:xfrm>
        </p:grpSpPr>
        <p:sp>
          <p:nvSpPr>
            <p:cNvPr id="2080" name="Google Shape;2080;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chemeClr val="hlink">
                <a:alpha val="120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31"/>
          <p:cNvGrpSpPr/>
          <p:nvPr/>
        </p:nvGrpSpPr>
        <p:grpSpPr>
          <a:xfrm>
            <a:off x="173287" y="130863"/>
            <a:ext cx="8797256" cy="4881744"/>
            <a:chOff x="916986" y="2500875"/>
            <a:chExt cx="2280618" cy="1217119"/>
          </a:xfrm>
        </p:grpSpPr>
        <p:sp>
          <p:nvSpPr>
            <p:cNvPr id="2143" name="Google Shape;2143;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7" r:id="rId4"/>
    <p:sldLayoutId id="2147483659" r:id="rId5"/>
    <p:sldLayoutId id="2147483664" r:id="rId6"/>
    <p:sldLayoutId id="2147483668" r:id="rId7"/>
    <p:sldLayoutId id="2147483676" r:id="rId8"/>
    <p:sldLayoutId id="2147483677" r:id="rId9"/>
    <p:sldLayoutId id="2147483681" r:id="rId10"/>
    <p:sldLayoutId id="2147483682" r:id="rId11"/>
    <p:sldLayoutId id="214748368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2097;p35"/>
          <p:cNvGrpSpPr/>
          <p:nvPr/>
        </p:nvGrpSpPr>
        <p:grpSpPr>
          <a:xfrm rot="854941" flipH="1">
            <a:off x="7310980" y="608231"/>
            <a:ext cx="1468014" cy="1968452"/>
            <a:chOff x="1400935" y="1333409"/>
            <a:chExt cx="760984" cy="1020399"/>
          </a:xfrm>
        </p:grpSpPr>
        <p:sp>
          <p:nvSpPr>
            <p:cNvPr id="9" name="Google Shape;2098;p35"/>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 name="Google Shape;2099;p35"/>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00;p35"/>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01;p35"/>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02;p35"/>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03;p35"/>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04;p35"/>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6" name="Google Shape;2105;p35"/>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06;p35"/>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7;p35"/>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08;p35"/>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09;p35"/>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10;p35"/>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11;p35"/>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112;p35"/>
          <p:cNvSpPr/>
          <p:nvPr/>
        </p:nvSpPr>
        <p:spPr>
          <a:xfrm>
            <a:off x="6269195" y="393954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13;p35"/>
          <p:cNvSpPr/>
          <p:nvPr/>
        </p:nvSpPr>
        <p:spPr>
          <a:xfrm>
            <a:off x="1939886" y="452254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4;p35"/>
          <p:cNvSpPr/>
          <p:nvPr/>
        </p:nvSpPr>
        <p:spPr>
          <a:xfrm>
            <a:off x="754379" y="245139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6" name="Google Shape;2115;p35"/>
          <p:cNvSpPr/>
          <p:nvPr/>
        </p:nvSpPr>
        <p:spPr>
          <a:xfrm>
            <a:off x="8166644" y="442916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116;p35"/>
          <p:cNvGrpSpPr/>
          <p:nvPr/>
        </p:nvGrpSpPr>
        <p:grpSpPr>
          <a:xfrm rot="1315589">
            <a:off x="877750" y="359826"/>
            <a:ext cx="902596" cy="1584801"/>
            <a:chOff x="2332850" y="1508965"/>
            <a:chExt cx="495799" cy="870474"/>
          </a:xfrm>
        </p:grpSpPr>
        <p:sp>
          <p:nvSpPr>
            <p:cNvPr id="28" name="Google Shape;2117;p35"/>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18;p35"/>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9;p35"/>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20;p35"/>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21;p35"/>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2;p35"/>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3;p35"/>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4;p35"/>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25;p35"/>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26;p35"/>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27;p35"/>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28;p35"/>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129;p35"/>
          <p:cNvGrpSpPr/>
          <p:nvPr/>
        </p:nvGrpSpPr>
        <p:grpSpPr>
          <a:xfrm>
            <a:off x="761684" y="3478383"/>
            <a:ext cx="1059580" cy="1088238"/>
            <a:chOff x="1742490" y="367839"/>
            <a:chExt cx="629242" cy="646260"/>
          </a:xfrm>
        </p:grpSpPr>
        <p:sp>
          <p:nvSpPr>
            <p:cNvPr id="41" name="Google Shape;2130;p35"/>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31;p35"/>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32;p35"/>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33;p35"/>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4;p35"/>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5;p35"/>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6;p35"/>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7;p35"/>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8;p35"/>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9;p35"/>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0;p35"/>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TextBox 51"/>
          <p:cNvSpPr txBox="1"/>
          <p:nvPr/>
        </p:nvSpPr>
        <p:spPr>
          <a:xfrm>
            <a:off x="0" y="1492817"/>
            <a:ext cx="9144000" cy="1708160"/>
          </a:xfrm>
          <a:prstGeom prst="rect">
            <a:avLst/>
          </a:prstGeom>
          <a:noFill/>
        </p:spPr>
        <p:txBody>
          <a:bodyPr wrap="square" rtlCol="0">
            <a:spAutoFit/>
          </a:bodyPr>
          <a:lstStyle/>
          <a:p>
            <a:pPr algn="ctr">
              <a:lnSpc>
                <a:spcPct val="150000"/>
              </a:lnSpc>
            </a:pPr>
            <a:r>
              <a:rPr lang="en-US" sz="3500" b="1">
                <a:solidFill>
                  <a:srgbClr val="0B7262"/>
                </a:solidFill>
              </a:rPr>
              <a:t>CHÀO ĐÓN CẢ LỚP</a:t>
            </a:r>
          </a:p>
          <a:p>
            <a:pPr algn="ctr">
              <a:lnSpc>
                <a:spcPct val="150000"/>
              </a:lnSpc>
            </a:pPr>
            <a:r>
              <a:rPr lang="en-US" sz="3500" b="1">
                <a:solidFill>
                  <a:srgbClr val="0B7262"/>
                </a:solidFill>
              </a:rPr>
              <a:t>ĐẾN BUỔI HỌC HÔM NAY!</a:t>
            </a:r>
          </a:p>
        </p:txBody>
      </p:sp>
    </p:spTree>
    <p:extLst>
      <p:ext uri="{BB962C8B-B14F-4D97-AF65-F5344CB8AC3E}">
        <p14:creationId xmlns:p14="http://schemas.microsoft.com/office/powerpoint/2010/main" val="996427659"/>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942033"/>
            <a:ext cx="9144000" cy="1521763"/>
          </a:xfrm>
          <a:prstGeom prst="rect">
            <a:avLst/>
          </a:prstGeom>
          <a:noFill/>
        </p:spPr>
        <p:txBody>
          <a:bodyPr wrap="square" rtlCol="0">
            <a:spAutoFit/>
          </a:bodyPr>
          <a:lstStyle/>
          <a:p>
            <a:pPr algn="ctr">
              <a:lnSpc>
                <a:spcPct val="150000"/>
              </a:lnSpc>
            </a:pPr>
            <a:r>
              <a:rPr lang="vi-VN" sz="3300" b="1"/>
              <a:t>CÁC DẠNG HIỂN THỊ </a:t>
            </a:r>
            <a:endParaRPr lang="en-US" sz="3300" b="1"/>
          </a:p>
          <a:p>
            <a:pPr algn="ctr">
              <a:lnSpc>
                <a:spcPct val="150000"/>
              </a:lnSpc>
            </a:pPr>
            <a:r>
              <a:rPr lang="vi-VN" sz="3300" b="1"/>
              <a:t>TỆP, THƯ MỤC</a:t>
            </a:r>
          </a:p>
        </p:txBody>
      </p:sp>
      <p:grpSp>
        <p:nvGrpSpPr>
          <p:cNvPr id="18" name="Google Shape;3003;p58"/>
          <p:cNvGrpSpPr/>
          <p:nvPr/>
        </p:nvGrpSpPr>
        <p:grpSpPr>
          <a:xfrm rot="1837553">
            <a:off x="-528311" y="-38180"/>
            <a:ext cx="1513811" cy="2029860"/>
            <a:chOff x="1400935" y="1333409"/>
            <a:chExt cx="760984" cy="1020399"/>
          </a:xfrm>
        </p:grpSpPr>
        <p:sp>
          <p:nvSpPr>
            <p:cNvPr id="19" name="Google Shape;3004;p5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05;p5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06;p5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07;p5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08;p5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09;p5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10;p5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11;p5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12;p5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13;p5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14;p5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15;p5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16;p5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17;p5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2825;p52"/>
          <p:cNvSpPr/>
          <p:nvPr/>
        </p:nvSpPr>
        <p:spPr>
          <a:xfrm>
            <a:off x="7626927" y="425476"/>
            <a:ext cx="952596" cy="377093"/>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Oval 1"/>
          <p:cNvSpPr/>
          <p:nvPr/>
        </p:nvSpPr>
        <p:spPr>
          <a:xfrm>
            <a:off x="4020457" y="654244"/>
            <a:ext cx="1103086" cy="1103086"/>
          </a:xfrm>
          <a:prstGeom prst="ellipse">
            <a:avLst/>
          </a:prstGeom>
          <a:solidFill>
            <a:srgbClr val="E2D7BB"/>
          </a:solidFill>
          <a:ln w="28575">
            <a:solidFill>
              <a:srgbClr val="7A5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2</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807" t="1" r="31605" b="66950"/>
          <a:stretch/>
        </p:blipFill>
        <p:spPr>
          <a:xfrm>
            <a:off x="327980" y="2987331"/>
            <a:ext cx="2122518" cy="177196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865" b="49509"/>
          <a:stretch/>
        </p:blipFill>
        <p:spPr>
          <a:xfrm>
            <a:off x="7302321" y="3258443"/>
            <a:ext cx="1371746" cy="1438881"/>
          </a:xfrm>
          <a:prstGeom prst="rect">
            <a:avLst/>
          </a:prstGeom>
        </p:spPr>
      </p:pic>
    </p:spTree>
    <p:extLst>
      <p:ext uri="{BB962C8B-B14F-4D97-AF65-F5344CB8AC3E}">
        <p14:creationId xmlns:p14="http://schemas.microsoft.com/office/powerpoint/2010/main" val="3974582887"/>
      </p:ext>
    </p:extLst>
  </p:cSld>
  <p:clrMapOvr>
    <a:masterClrMapping/>
  </p:clrMapOvr>
  <p:transition spd="med">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6"/>
        <p:cNvGrpSpPr/>
        <p:nvPr/>
      </p:nvGrpSpPr>
      <p:grpSpPr>
        <a:xfrm>
          <a:off x="0" y="0"/>
          <a:ext cx="0" cy="0"/>
          <a:chOff x="0" y="0"/>
          <a:chExt cx="0" cy="0"/>
        </a:xfrm>
      </p:grpSpPr>
      <p:grpSp>
        <p:nvGrpSpPr>
          <p:cNvPr id="34" name="Group 33">
            <a:extLst>
              <a:ext uri="{FF2B5EF4-FFF2-40B4-BE49-F238E27FC236}">
                <a16:creationId xmlns:a16="http://schemas.microsoft.com/office/drawing/2014/main" id="{39338A61-E650-D252-D6E7-F65D7ED84A95}"/>
              </a:ext>
            </a:extLst>
          </p:cNvPr>
          <p:cNvGrpSpPr/>
          <p:nvPr/>
        </p:nvGrpSpPr>
        <p:grpSpPr>
          <a:xfrm>
            <a:off x="3101893" y="420427"/>
            <a:ext cx="2940211" cy="542968"/>
            <a:chOff x="-609601" y="391227"/>
            <a:chExt cx="4027714" cy="542968"/>
          </a:xfrm>
        </p:grpSpPr>
        <p:sp>
          <p:nvSpPr>
            <p:cNvPr id="35"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7A5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a:solidFill>
                    <a:schemeClr val="accent6"/>
                  </a:solidFill>
                </a:rPr>
                <a:t>THẢO LUẬN NHÓM</a:t>
              </a:r>
            </a:p>
          </p:txBody>
        </p:sp>
      </p:grpSp>
      <p:sp>
        <p:nvSpPr>
          <p:cNvPr id="41" name="Rectangle 40"/>
          <p:cNvSpPr/>
          <p:nvPr/>
        </p:nvSpPr>
        <p:spPr>
          <a:xfrm>
            <a:off x="633374" y="1133588"/>
            <a:ext cx="4289413" cy="2862322"/>
          </a:xfrm>
          <a:prstGeom prst="rect">
            <a:avLst/>
          </a:prstGeom>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Trong cửa sổ phần mềm quản lí tệp, ở trên dải lệnh </a:t>
            </a:r>
            <a:r>
              <a:rPr lang="vi-VN" sz="2000" b="1">
                <a:latin typeface="Arial" panose="020B0604020202020204" pitchFamily="34" charset="0"/>
                <a:cs typeface="Arial" panose="020B0604020202020204" pitchFamily="34" charset="0"/>
              </a:rPr>
              <a:t>View</a:t>
            </a:r>
            <a:r>
              <a:rPr lang="vi-VN" sz="2000">
                <a:latin typeface="Arial" panose="020B0604020202020204" pitchFamily="34" charset="0"/>
                <a:cs typeface="Arial" panose="020B0604020202020204" pitchFamily="34" charset="0"/>
              </a:rPr>
              <a:t>, em hãy nháy chuột vào các dạng hiển thị tệp, thư mục để quan sát sự khác nhau. Sau đó, so sánh kết quả của mình với các chú thích trong Hình 2.</a:t>
            </a:r>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867" t="7055" r="5867" b="37355"/>
          <a:stretch/>
        </p:blipFill>
        <p:spPr>
          <a:xfrm>
            <a:off x="5068648" y="1292282"/>
            <a:ext cx="3585817" cy="214941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46534" b="48800"/>
          <a:stretch/>
        </p:blipFill>
        <p:spPr>
          <a:xfrm>
            <a:off x="4100379" y="3158148"/>
            <a:ext cx="1936538" cy="1854465"/>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6"/>
        <p:cNvGrpSpPr/>
        <p:nvPr/>
      </p:nvGrpSpPr>
      <p:grpSpPr>
        <a:xfrm>
          <a:off x="0" y="0"/>
          <a:ext cx="0" cy="0"/>
          <a:chOff x="0" y="0"/>
          <a:chExt cx="0" cy="0"/>
        </a:xfrm>
      </p:grpSpPr>
      <p:grpSp>
        <p:nvGrpSpPr>
          <p:cNvPr id="34" name="Group 33">
            <a:extLst>
              <a:ext uri="{FF2B5EF4-FFF2-40B4-BE49-F238E27FC236}">
                <a16:creationId xmlns:a16="http://schemas.microsoft.com/office/drawing/2014/main" id="{39338A61-E650-D252-D6E7-F65D7ED84A95}"/>
              </a:ext>
            </a:extLst>
          </p:cNvPr>
          <p:cNvGrpSpPr/>
          <p:nvPr/>
        </p:nvGrpSpPr>
        <p:grpSpPr>
          <a:xfrm>
            <a:off x="3101893" y="420427"/>
            <a:ext cx="2940211" cy="542968"/>
            <a:chOff x="-609601" y="391227"/>
            <a:chExt cx="4027714" cy="542968"/>
          </a:xfrm>
        </p:grpSpPr>
        <p:sp>
          <p:nvSpPr>
            <p:cNvPr id="35"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7A5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a:solidFill>
                    <a:schemeClr val="accent6"/>
                  </a:solidFill>
                </a:rPr>
                <a:t>THẢO LUẬN NHÓM</a:t>
              </a:r>
            </a:p>
          </p:txBody>
        </p:sp>
      </p:gr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867" t="7055" r="5867" b="37355"/>
          <a:stretch/>
        </p:blipFill>
        <p:spPr>
          <a:xfrm>
            <a:off x="5068648" y="1292282"/>
            <a:ext cx="3585817" cy="2149417"/>
          </a:xfrm>
          <a:prstGeom prst="rect">
            <a:avLst/>
          </a:prstGeom>
        </p:spPr>
      </p:pic>
      <p:grpSp>
        <p:nvGrpSpPr>
          <p:cNvPr id="8" name="Group 7"/>
          <p:cNvGrpSpPr/>
          <p:nvPr/>
        </p:nvGrpSpPr>
        <p:grpSpPr>
          <a:xfrm>
            <a:off x="773427" y="1189251"/>
            <a:ext cx="2884172" cy="2785225"/>
            <a:chOff x="2383287" y="1065558"/>
            <a:chExt cx="2884172" cy="2785225"/>
          </a:xfrm>
        </p:grpSpPr>
        <p:sp>
          <p:nvSpPr>
            <p:cNvPr id="9" name="Rounded Rectangular Callout 8"/>
            <p:cNvSpPr/>
            <p:nvPr/>
          </p:nvSpPr>
          <p:spPr>
            <a:xfrm>
              <a:off x="2383287" y="1065558"/>
              <a:ext cx="2884172" cy="2785225"/>
            </a:xfrm>
            <a:prstGeom prst="wedgeRoundRectCallout">
              <a:avLst>
                <a:gd name="adj1" fmla="val 62669"/>
                <a:gd name="adj2" fmla="val 36606"/>
                <a:gd name="adj3" fmla="val 16667"/>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10" name="Rectangle 9"/>
            <p:cNvSpPr/>
            <p:nvPr/>
          </p:nvSpPr>
          <p:spPr>
            <a:xfrm>
              <a:off x="2565809" y="1257841"/>
              <a:ext cx="2519127" cy="2400657"/>
            </a:xfrm>
            <a:prstGeom prst="rect">
              <a:avLst/>
            </a:prstGeom>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Khi chọn biểu tượng trong dải lệnh </a:t>
              </a:r>
              <a:r>
                <a:rPr lang="vi-VN" sz="2000" b="1">
                  <a:latin typeface="Arial" panose="020B0604020202020204" pitchFamily="34" charset="0"/>
                  <a:cs typeface="Arial" panose="020B0604020202020204" pitchFamily="34" charset="0"/>
                </a:rPr>
                <a:t>View</a:t>
              </a:r>
              <a:r>
                <a:rPr lang="vi-VN" sz="2000">
                  <a:latin typeface="Arial" panose="020B0604020202020204" pitchFamily="34" charset="0"/>
                  <a:cs typeface="Arial" panose="020B0604020202020204" pitchFamily="34" charset="0"/>
                </a:rPr>
                <a:t>, tệp, thư mục sẽ hiển thị tương ứng với lệnh đã chọn. </a:t>
              </a:r>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6758" t="55762"/>
          <a:stretch/>
        </p:blipFill>
        <p:spPr>
          <a:xfrm>
            <a:off x="4111687" y="3125468"/>
            <a:ext cx="1786837" cy="1828030"/>
          </a:xfrm>
          <a:prstGeom prst="rect">
            <a:avLst/>
          </a:prstGeom>
        </p:spPr>
      </p:pic>
    </p:spTree>
    <p:extLst>
      <p:ext uri="{BB962C8B-B14F-4D97-AF65-F5344CB8AC3E}">
        <p14:creationId xmlns:p14="http://schemas.microsoft.com/office/powerpoint/2010/main" val="30286223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780;p69"/>
          <p:cNvGrpSpPr/>
          <p:nvPr/>
        </p:nvGrpSpPr>
        <p:grpSpPr>
          <a:xfrm>
            <a:off x="7260374" y="1731412"/>
            <a:ext cx="1671196" cy="2265062"/>
            <a:chOff x="2522614" y="409334"/>
            <a:chExt cx="595325" cy="806847"/>
          </a:xfrm>
        </p:grpSpPr>
        <p:sp>
          <p:nvSpPr>
            <p:cNvPr id="7" name="Google Shape;3781;p69"/>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82;p69"/>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3;p69"/>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84;p69"/>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85;p69"/>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86;p69"/>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87;p69"/>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88;p69"/>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89;p69"/>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90;p69"/>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91;p69"/>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92;p69"/>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93;p69"/>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94;p69"/>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95;p69"/>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96;p69"/>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97;p69"/>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98;p69"/>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99;p69"/>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00;p69"/>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01;p69"/>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3802;p69"/>
          <p:cNvSpPr/>
          <p:nvPr/>
        </p:nvSpPr>
        <p:spPr>
          <a:xfrm>
            <a:off x="7359847" y="1403528"/>
            <a:ext cx="179847" cy="16195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03;p69"/>
          <p:cNvSpPr/>
          <p:nvPr/>
        </p:nvSpPr>
        <p:spPr>
          <a:xfrm>
            <a:off x="8000808" y="945954"/>
            <a:ext cx="179847" cy="16195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804;p69"/>
          <p:cNvGrpSpPr/>
          <p:nvPr/>
        </p:nvGrpSpPr>
        <p:grpSpPr>
          <a:xfrm>
            <a:off x="1533596" y="3347628"/>
            <a:ext cx="939143" cy="964543"/>
            <a:chOff x="1742490" y="367839"/>
            <a:chExt cx="629242" cy="646260"/>
          </a:xfrm>
        </p:grpSpPr>
        <p:sp>
          <p:nvSpPr>
            <p:cNvPr id="31" name="Google Shape;3805;p69"/>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06;p69"/>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07;p69"/>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08;p69"/>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09;p69"/>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10;p69"/>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11;p69"/>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12;p69"/>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13;p69"/>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14;p69"/>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15;p69"/>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3816;p69"/>
          <p:cNvGrpSpPr/>
          <p:nvPr/>
        </p:nvGrpSpPr>
        <p:grpSpPr>
          <a:xfrm rot="1837553">
            <a:off x="603522" y="674517"/>
            <a:ext cx="1513811" cy="2029860"/>
            <a:chOff x="1400935" y="1333409"/>
            <a:chExt cx="760984" cy="1020399"/>
          </a:xfrm>
        </p:grpSpPr>
        <p:sp>
          <p:nvSpPr>
            <p:cNvPr id="43" name="Google Shape;3817;p69"/>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18;p69"/>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19;p69"/>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20;p69"/>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21;p69"/>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22;p69"/>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23;p69"/>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24;p69"/>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25;p69"/>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26;p69"/>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27;p69"/>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28;p69"/>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29;p69"/>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30;p69"/>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831;p69"/>
          <p:cNvSpPr/>
          <p:nvPr/>
        </p:nvSpPr>
        <p:spPr>
          <a:xfrm>
            <a:off x="915966" y="11539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32;p69"/>
          <p:cNvSpPr/>
          <p:nvPr/>
        </p:nvSpPr>
        <p:spPr>
          <a:xfrm>
            <a:off x="1360428" y="788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33;p69"/>
          <p:cNvSpPr/>
          <p:nvPr/>
        </p:nvSpPr>
        <p:spPr>
          <a:xfrm>
            <a:off x="1094581" y="404022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Oval 59"/>
          <p:cNvSpPr/>
          <p:nvPr/>
        </p:nvSpPr>
        <p:spPr>
          <a:xfrm>
            <a:off x="2855088" y="1723618"/>
            <a:ext cx="3433823" cy="1496291"/>
          </a:xfrm>
          <a:prstGeom prst="ellipse">
            <a:avLst/>
          </a:prstGeom>
          <a:solidFill>
            <a:schemeClr val="tx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0" y="2194765"/>
            <a:ext cx="9144000" cy="553998"/>
          </a:xfrm>
          <a:prstGeom prst="rect">
            <a:avLst/>
          </a:prstGeom>
          <a:noFill/>
        </p:spPr>
        <p:txBody>
          <a:bodyPr wrap="square" rtlCol="0">
            <a:spAutoFit/>
          </a:bodyPr>
          <a:lstStyle/>
          <a:p>
            <a:pPr algn="ctr"/>
            <a:r>
              <a:rPr lang="en-US" sz="3000" b="1"/>
              <a:t>LUYỆN TẬP</a:t>
            </a:r>
          </a:p>
        </p:txBody>
      </p:sp>
    </p:spTree>
    <p:extLst>
      <p:ext uri="{BB962C8B-B14F-4D97-AF65-F5344CB8AC3E}">
        <p14:creationId xmlns:p14="http://schemas.microsoft.com/office/powerpoint/2010/main" val="329932807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6"/>
        <p:cNvGrpSpPr/>
        <p:nvPr/>
      </p:nvGrpSpPr>
      <p:grpSpPr>
        <a:xfrm>
          <a:off x="0" y="0"/>
          <a:ext cx="0" cy="0"/>
          <a:chOff x="0" y="0"/>
          <a:chExt cx="0" cy="0"/>
        </a:xfrm>
      </p:grpSpPr>
      <p:sp>
        <p:nvSpPr>
          <p:cNvPr id="2751" name="Google Shape;2751;p48"/>
          <p:cNvSpPr/>
          <p:nvPr/>
        </p:nvSpPr>
        <p:spPr>
          <a:xfrm>
            <a:off x="1004528" y="66764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8"/>
          <p:cNvSpPr/>
          <p:nvPr/>
        </p:nvSpPr>
        <p:spPr>
          <a:xfrm>
            <a:off x="1525837" y="694148"/>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8"/>
          <p:cNvSpPr/>
          <p:nvPr/>
        </p:nvSpPr>
        <p:spPr>
          <a:xfrm>
            <a:off x="978139" y="1165677"/>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25;p52"/>
          <p:cNvSpPr/>
          <p:nvPr/>
        </p:nvSpPr>
        <p:spPr>
          <a:xfrm>
            <a:off x="6989397" y="83367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26;p52"/>
          <p:cNvSpPr/>
          <p:nvPr/>
        </p:nvSpPr>
        <p:spPr>
          <a:xfrm>
            <a:off x="8147166" y="6919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grpSp>
        <p:nvGrpSpPr>
          <p:cNvPr id="34" name="Group 33">
            <a:extLst>
              <a:ext uri="{FF2B5EF4-FFF2-40B4-BE49-F238E27FC236}">
                <a16:creationId xmlns:a16="http://schemas.microsoft.com/office/drawing/2014/main" id="{39338A61-E650-D252-D6E7-F65D7ED84A95}"/>
              </a:ext>
            </a:extLst>
          </p:cNvPr>
          <p:cNvGrpSpPr/>
          <p:nvPr/>
        </p:nvGrpSpPr>
        <p:grpSpPr>
          <a:xfrm>
            <a:off x="2677103" y="761031"/>
            <a:ext cx="3789791" cy="542968"/>
            <a:chOff x="-609601" y="391227"/>
            <a:chExt cx="4027714" cy="542968"/>
          </a:xfrm>
        </p:grpSpPr>
        <p:sp>
          <p:nvSpPr>
            <p:cNvPr id="35"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7A5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3694298-C4C1-D112-BA12-E25BD7A9DC18}"/>
                </a:ext>
              </a:extLst>
            </p:cNvPr>
            <p:cNvSpPr txBox="1"/>
            <p:nvPr/>
          </p:nvSpPr>
          <p:spPr>
            <a:xfrm>
              <a:off x="-609599" y="462656"/>
              <a:ext cx="4027712" cy="400110"/>
            </a:xfrm>
            <a:prstGeom prst="rect">
              <a:avLst/>
            </a:prstGeom>
            <a:noFill/>
          </p:spPr>
          <p:txBody>
            <a:bodyPr wrap="square" rtlCol="0">
              <a:spAutoFit/>
            </a:bodyPr>
            <a:lstStyle/>
            <a:p>
              <a:pPr algn="ctr"/>
              <a:r>
                <a:rPr lang="en-US" sz="2000" b="1">
                  <a:solidFill>
                    <a:schemeClr val="accent6"/>
                  </a:solidFill>
                </a:rPr>
                <a:t>BÀI TẬP 1 – SGK TR.23</a:t>
              </a:r>
            </a:p>
          </p:txBody>
        </p:sp>
      </p:grpSp>
      <p:grpSp>
        <p:nvGrpSpPr>
          <p:cNvPr id="2" name="Group 1"/>
          <p:cNvGrpSpPr/>
          <p:nvPr/>
        </p:nvGrpSpPr>
        <p:grpSpPr>
          <a:xfrm>
            <a:off x="3277612" y="1667069"/>
            <a:ext cx="4771438" cy="2234603"/>
            <a:chOff x="3748448" y="1669740"/>
            <a:chExt cx="4771438" cy="2234603"/>
          </a:xfrm>
        </p:grpSpPr>
        <p:sp>
          <p:nvSpPr>
            <p:cNvPr id="40" name="Rounded Rectangle 39"/>
            <p:cNvSpPr/>
            <p:nvPr/>
          </p:nvSpPr>
          <p:spPr>
            <a:xfrm>
              <a:off x="3748448" y="1669740"/>
              <a:ext cx="4771438" cy="2234603"/>
            </a:xfrm>
            <a:prstGeom prst="roundRect">
              <a:avLst>
                <a:gd name="adj" fmla="val 10716"/>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rgbClr val="000000"/>
                </a:solidFill>
              </a:endParaRPr>
            </a:p>
          </p:txBody>
        </p:sp>
        <p:sp>
          <p:nvSpPr>
            <p:cNvPr id="41" name="Rectangle 40"/>
            <p:cNvSpPr/>
            <p:nvPr/>
          </p:nvSpPr>
          <p:spPr>
            <a:xfrm>
              <a:off x="3920231" y="1817545"/>
              <a:ext cx="4427871" cy="1938992"/>
            </a:xfrm>
            <a:prstGeom prst="rect">
              <a:avLst/>
            </a:prstGeom>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Lựa chọn nào sau đây chỉ ra công cụ tìm kiếm tệp và thư mục?</a:t>
              </a:r>
            </a:p>
            <a:p>
              <a:pPr algn="just">
                <a:lnSpc>
                  <a:spcPct val="150000"/>
                </a:lnSpc>
              </a:pPr>
              <a:r>
                <a:rPr lang="vi-VN" sz="2000">
                  <a:latin typeface="Arial" panose="020B0604020202020204" pitchFamily="34" charset="0"/>
                  <a:cs typeface="Arial" panose="020B0604020202020204" pitchFamily="34" charset="0"/>
                </a:rPr>
                <a:t>A. </a:t>
              </a:r>
              <a:r>
                <a:rPr lang="vi-VN" sz="2000" b="1">
                  <a:latin typeface="Arial" panose="020B0604020202020204" pitchFamily="34" charset="0"/>
                  <a:cs typeface="Arial" panose="020B0604020202020204" pitchFamily="34" charset="0"/>
                </a:rPr>
                <a:t>Search</a:t>
              </a:r>
              <a:r>
                <a:rPr lang="vi-VN" sz="2000">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B. </a:t>
              </a:r>
              <a:r>
                <a:rPr lang="vi-VN" sz="2000" b="1">
                  <a:latin typeface="Arial" panose="020B0604020202020204" pitchFamily="34" charset="0"/>
                  <a:cs typeface="Arial" panose="020B0604020202020204" pitchFamily="34" charset="0"/>
                </a:rPr>
                <a:t>Rename</a:t>
              </a:r>
              <a:r>
                <a:rPr lang="vi-VN" sz="2000">
                  <a:latin typeface="Arial" panose="020B0604020202020204" pitchFamily="34" charset="0"/>
                  <a:cs typeface="Arial" panose="020B0604020202020204" pitchFamily="34" charset="0"/>
                </a:rPr>
                <a:t>.</a:t>
              </a:r>
            </a:p>
            <a:p>
              <a:pPr algn="just">
                <a:lnSpc>
                  <a:spcPct val="150000"/>
                </a:lnSpc>
              </a:pPr>
              <a:r>
                <a:rPr lang="vi-VN" sz="2000">
                  <a:latin typeface="Arial" panose="020B0604020202020204" pitchFamily="34" charset="0"/>
                  <a:cs typeface="Arial" panose="020B0604020202020204" pitchFamily="34" charset="0"/>
                </a:rPr>
                <a:t>C. </a:t>
              </a:r>
              <a:r>
                <a:rPr lang="vi-VN" sz="2000" b="1">
                  <a:latin typeface="Arial" panose="020B0604020202020204" pitchFamily="34" charset="0"/>
                  <a:cs typeface="Arial" panose="020B0604020202020204" pitchFamily="34" charset="0"/>
                </a:rPr>
                <a:t>Delete</a:t>
              </a:r>
              <a:r>
                <a:rPr lang="vi-VN" sz="2000">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D. </a:t>
              </a:r>
              <a:r>
                <a:rPr lang="vi-VN" sz="2000" b="1">
                  <a:latin typeface="Arial" panose="020B0604020202020204" pitchFamily="34" charset="0"/>
                  <a:cs typeface="Arial" panose="020B0604020202020204" pitchFamily="34" charset="0"/>
                </a:rPr>
                <a:t>New Folder</a:t>
              </a:r>
              <a:r>
                <a:rPr lang="vi-VN" sz="2000">
                  <a:latin typeface="Arial" panose="020B0604020202020204" pitchFamily="34" charset="0"/>
                  <a:cs typeface="Arial" panose="020B0604020202020204" pitchFamily="34" charset="0"/>
                </a:rPr>
                <a:t>.</a:t>
              </a:r>
            </a:p>
          </p:txBody>
        </p:sp>
      </p:grpSp>
      <p:pic>
        <p:nvPicPr>
          <p:cNvPr id="3074" name="Picture 2" descr="https://img.freepik.com/premium-vector/woman-sits-ground-with-laptop-drawing-woman-her-lap_1230457-16098.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flipH="1">
            <a:off x="639642" y="1973942"/>
            <a:ext cx="2643229" cy="2643229"/>
          </a:xfrm>
          <a:prstGeom prst="rect">
            <a:avLst/>
          </a:prstGeom>
          <a:noFill/>
          <a:extLst>
            <a:ext uri="{909E8E84-426E-40DD-AFC4-6F175D3DCCD1}">
              <a14:hiddenFill xmlns:a14="http://schemas.microsoft.com/office/drawing/2010/main">
                <a:solidFill>
                  <a:srgbClr val="FFFFFF"/>
                </a:solidFill>
              </a14:hiddenFill>
            </a:ext>
          </a:extLst>
        </p:spPr>
      </p:pic>
      <p:pic>
        <p:nvPicPr>
          <p:cNvPr id="15" name="Google Shape;214;p3"/>
          <p:cNvPicPr preferRelativeResize="0"/>
          <p:nvPr/>
        </p:nvPicPr>
        <p:blipFill rotWithShape="1">
          <a:blip r:embed="rId4">
            <a:alphaModFix/>
          </a:blip>
          <a:srcRect/>
          <a:stretch/>
        </p:blipFill>
        <p:spPr>
          <a:xfrm>
            <a:off x="7499350" y="4347992"/>
            <a:ext cx="906036" cy="171014"/>
          </a:xfrm>
          <a:prstGeom prst="rect">
            <a:avLst/>
          </a:prstGeom>
          <a:noFill/>
          <a:ln>
            <a:noFill/>
          </a:ln>
        </p:spPr>
      </p:pic>
      <p:sp>
        <p:nvSpPr>
          <p:cNvPr id="3" name="Oval 2"/>
          <p:cNvSpPr/>
          <p:nvPr/>
        </p:nvSpPr>
        <p:spPr>
          <a:xfrm>
            <a:off x="3425251" y="2826565"/>
            <a:ext cx="418088" cy="4180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11491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6"/>
        <p:cNvGrpSpPr/>
        <p:nvPr/>
      </p:nvGrpSpPr>
      <p:grpSpPr>
        <a:xfrm>
          <a:off x="0" y="0"/>
          <a:ext cx="0" cy="0"/>
          <a:chOff x="0" y="0"/>
          <a:chExt cx="0" cy="0"/>
        </a:xfrm>
      </p:grpSpPr>
      <p:grpSp>
        <p:nvGrpSpPr>
          <p:cNvPr id="34" name="Group 33">
            <a:extLst>
              <a:ext uri="{FF2B5EF4-FFF2-40B4-BE49-F238E27FC236}">
                <a16:creationId xmlns:a16="http://schemas.microsoft.com/office/drawing/2014/main" id="{39338A61-E650-D252-D6E7-F65D7ED84A95}"/>
              </a:ext>
            </a:extLst>
          </p:cNvPr>
          <p:cNvGrpSpPr/>
          <p:nvPr/>
        </p:nvGrpSpPr>
        <p:grpSpPr>
          <a:xfrm>
            <a:off x="2677102" y="622486"/>
            <a:ext cx="3789791" cy="542968"/>
            <a:chOff x="-609601" y="391227"/>
            <a:chExt cx="4027714" cy="542968"/>
          </a:xfrm>
        </p:grpSpPr>
        <p:sp>
          <p:nvSpPr>
            <p:cNvPr id="35"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7A5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3694298-C4C1-D112-BA12-E25BD7A9DC18}"/>
                </a:ext>
              </a:extLst>
            </p:cNvPr>
            <p:cNvSpPr txBox="1"/>
            <p:nvPr/>
          </p:nvSpPr>
          <p:spPr>
            <a:xfrm>
              <a:off x="-609599" y="462656"/>
              <a:ext cx="4027712" cy="400110"/>
            </a:xfrm>
            <a:prstGeom prst="rect">
              <a:avLst/>
            </a:prstGeom>
            <a:noFill/>
          </p:spPr>
          <p:txBody>
            <a:bodyPr wrap="square" rtlCol="0">
              <a:spAutoFit/>
            </a:bodyPr>
            <a:lstStyle/>
            <a:p>
              <a:pPr algn="ctr"/>
              <a:r>
                <a:rPr lang="en-US" sz="2000" b="1">
                  <a:solidFill>
                    <a:schemeClr val="accent6"/>
                  </a:solidFill>
                </a:rPr>
                <a:t>BÀI TẬP 2 – SGK TR.23</a:t>
              </a:r>
            </a:p>
          </p:txBody>
        </p:sp>
      </p:gr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14" t="22971" r="5514" b="2340"/>
          <a:stretch/>
        </p:blipFill>
        <p:spPr>
          <a:xfrm>
            <a:off x="3380510" y="2212652"/>
            <a:ext cx="4995884" cy="2404122"/>
          </a:xfrm>
          <a:prstGeom prst="rect">
            <a:avLst/>
          </a:prstGeom>
        </p:spPr>
      </p:pic>
      <p:sp>
        <p:nvSpPr>
          <p:cNvPr id="17" name="Rectangle 16"/>
          <p:cNvSpPr/>
          <p:nvPr/>
        </p:nvSpPr>
        <p:spPr>
          <a:xfrm>
            <a:off x="1032001" y="1196989"/>
            <a:ext cx="7079992" cy="1015663"/>
          </a:xfrm>
          <a:prstGeom prst="rect">
            <a:avLst/>
          </a:prstGeom>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Để biểu tượng các tệp ảnh được hiển thị có kích thước lớn như ở Hình 4, em chọn dạng hiển thị nào trên dải lệnh </a:t>
            </a:r>
            <a:r>
              <a:rPr lang="vi-VN" sz="2000" b="1">
                <a:latin typeface="Arial" panose="020B0604020202020204" pitchFamily="34" charset="0"/>
                <a:cs typeface="Arial" panose="020B0604020202020204" pitchFamily="34" charset="0"/>
              </a:rPr>
              <a:t>View</a:t>
            </a:r>
            <a:r>
              <a:rPr lang="vi-VN" sz="2000">
                <a:latin typeface="Arial" panose="020B0604020202020204" pitchFamily="34" charset="0"/>
                <a:cs typeface="Arial" panose="020B0604020202020204" pitchFamily="34" charset="0"/>
              </a:rPr>
              <a:t>?</a:t>
            </a:r>
          </a:p>
        </p:txBody>
      </p:sp>
      <p:sp>
        <p:nvSpPr>
          <p:cNvPr id="18" name="Rectangle 17"/>
          <p:cNvSpPr/>
          <p:nvPr/>
        </p:nvSpPr>
        <p:spPr>
          <a:xfrm>
            <a:off x="1032001" y="2315616"/>
            <a:ext cx="2099126" cy="1938992"/>
          </a:xfrm>
          <a:prstGeom prst="rect">
            <a:avLst/>
          </a:prstGeom>
          <a:solidFill>
            <a:schemeClr val="tx1">
              <a:lumMod val="20000"/>
              <a:lumOff val="80000"/>
            </a:schemeClr>
          </a:solidFill>
        </p:spPr>
        <p:txBody>
          <a:bodyPr wrap="square">
            <a:spAutoFit/>
          </a:bodyPr>
          <a:lstStyle/>
          <a:p>
            <a:pPr algn="just">
              <a:lnSpc>
                <a:spcPct val="150000"/>
              </a:lnSpc>
            </a:pPr>
            <a:r>
              <a:rPr lang="en-US" sz="2000">
                <a:latin typeface="Arial" panose="020B0604020202020204" pitchFamily="34" charset="0"/>
                <a:cs typeface="Arial" panose="020B0604020202020204" pitchFamily="34" charset="0"/>
              </a:rPr>
              <a:t>A. </a:t>
            </a:r>
            <a:r>
              <a:rPr lang="en-US" sz="2000" b="1">
                <a:latin typeface="Arial" panose="020B0604020202020204" pitchFamily="34" charset="0"/>
                <a:cs typeface="Arial" panose="020B0604020202020204" pitchFamily="34" charset="0"/>
              </a:rPr>
              <a:t>List</a:t>
            </a:r>
            <a:r>
              <a:rPr lang="en-US" sz="2000">
                <a:latin typeface="Arial" panose="020B0604020202020204" pitchFamily="34" charset="0"/>
                <a:cs typeface="Arial" panose="020B0604020202020204" pitchFamily="34" charset="0"/>
              </a:rPr>
              <a:t>.</a:t>
            </a:r>
          </a:p>
          <a:p>
            <a:pPr algn="just">
              <a:lnSpc>
                <a:spcPct val="150000"/>
              </a:lnSpc>
            </a:pPr>
            <a:r>
              <a:rPr lang="en-US" sz="2000">
                <a:latin typeface="Arial" panose="020B0604020202020204" pitchFamily="34" charset="0"/>
                <a:cs typeface="Arial" panose="020B0604020202020204" pitchFamily="34" charset="0"/>
              </a:rPr>
              <a:t>B. </a:t>
            </a:r>
            <a:r>
              <a:rPr lang="en-US" sz="2000" b="1">
                <a:latin typeface="Arial" panose="020B0604020202020204" pitchFamily="34" charset="0"/>
                <a:cs typeface="Arial" panose="020B0604020202020204" pitchFamily="34" charset="0"/>
              </a:rPr>
              <a:t>Tiles</a:t>
            </a:r>
            <a:r>
              <a:rPr lang="en-US" sz="2000">
                <a:latin typeface="Arial" panose="020B0604020202020204" pitchFamily="34" charset="0"/>
                <a:cs typeface="Arial" panose="020B0604020202020204" pitchFamily="34" charset="0"/>
              </a:rPr>
              <a:t>.</a:t>
            </a:r>
          </a:p>
          <a:p>
            <a:pPr algn="just">
              <a:lnSpc>
                <a:spcPct val="150000"/>
              </a:lnSpc>
            </a:pPr>
            <a:r>
              <a:rPr lang="en-US" sz="2000">
                <a:latin typeface="Arial" panose="020B0604020202020204" pitchFamily="34" charset="0"/>
                <a:cs typeface="Arial" panose="020B0604020202020204" pitchFamily="34" charset="0"/>
              </a:rPr>
              <a:t>C. </a:t>
            </a:r>
            <a:r>
              <a:rPr lang="en-US" sz="2000" b="1">
                <a:latin typeface="Arial" panose="020B0604020202020204" pitchFamily="34" charset="0"/>
                <a:cs typeface="Arial" panose="020B0604020202020204" pitchFamily="34" charset="0"/>
              </a:rPr>
              <a:t>Large icons</a:t>
            </a:r>
            <a:r>
              <a:rPr lang="en-US" sz="2000">
                <a:latin typeface="Arial" panose="020B0604020202020204" pitchFamily="34" charset="0"/>
                <a:cs typeface="Arial" panose="020B0604020202020204" pitchFamily="34" charset="0"/>
              </a:rPr>
              <a:t>.</a:t>
            </a:r>
          </a:p>
          <a:p>
            <a:pPr algn="just">
              <a:lnSpc>
                <a:spcPct val="150000"/>
              </a:lnSpc>
            </a:pPr>
            <a:r>
              <a:rPr lang="en-US" sz="2000">
                <a:latin typeface="Arial" panose="020B0604020202020204" pitchFamily="34" charset="0"/>
                <a:cs typeface="Arial" panose="020B0604020202020204" pitchFamily="34" charset="0"/>
              </a:rPr>
              <a:t>D. </a:t>
            </a:r>
            <a:r>
              <a:rPr lang="en-US" sz="2000" b="1">
                <a:latin typeface="Arial" panose="020B0604020202020204" pitchFamily="34" charset="0"/>
                <a:cs typeface="Arial" panose="020B0604020202020204" pitchFamily="34" charset="0"/>
              </a:rPr>
              <a:t>Small icons</a:t>
            </a:r>
            <a:r>
              <a:rPr lang="en-US" sz="2000">
                <a:latin typeface="Arial" panose="020B0604020202020204" pitchFamily="34" charset="0"/>
                <a:cs typeface="Arial" panose="020B0604020202020204" pitchFamily="34" charset="0"/>
              </a:rPr>
              <a:t>.</a:t>
            </a:r>
          </a:p>
        </p:txBody>
      </p:sp>
      <p:pic>
        <p:nvPicPr>
          <p:cNvPr id="1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7900" y="3232084"/>
            <a:ext cx="558180" cy="485841"/>
          </a:xfrm>
          <a:prstGeom prst="rect">
            <a:avLst/>
          </a:prstGeom>
        </p:spPr>
      </p:pic>
    </p:spTree>
    <p:extLst>
      <p:ext uri="{BB962C8B-B14F-4D97-AF65-F5344CB8AC3E}">
        <p14:creationId xmlns:p14="http://schemas.microsoft.com/office/powerpoint/2010/main" val="31688185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5"/>
        <p:cNvGrpSpPr/>
        <p:nvPr/>
      </p:nvGrpSpPr>
      <p:grpSpPr>
        <a:xfrm>
          <a:off x="0" y="0"/>
          <a:ext cx="0" cy="0"/>
          <a:chOff x="0" y="0"/>
          <a:chExt cx="0" cy="0"/>
        </a:xfrm>
      </p:grpSpPr>
      <p:grpSp>
        <p:nvGrpSpPr>
          <p:cNvPr id="3" name="Group 2"/>
          <p:cNvGrpSpPr/>
          <p:nvPr/>
        </p:nvGrpSpPr>
        <p:grpSpPr>
          <a:xfrm rot="537958">
            <a:off x="5827398" y="783192"/>
            <a:ext cx="2371858" cy="3558238"/>
            <a:chOff x="5879353" y="741629"/>
            <a:chExt cx="2371858" cy="3558238"/>
          </a:xfrm>
        </p:grpSpPr>
        <p:grpSp>
          <p:nvGrpSpPr>
            <p:cNvPr id="2320" name="Google Shape;2320;p39"/>
            <p:cNvGrpSpPr/>
            <p:nvPr/>
          </p:nvGrpSpPr>
          <p:grpSpPr>
            <a:xfrm>
              <a:off x="6086768" y="741629"/>
              <a:ext cx="2026677" cy="3558238"/>
              <a:chOff x="2332850" y="1508965"/>
              <a:chExt cx="495799" cy="870474"/>
            </a:xfrm>
          </p:grpSpPr>
          <p:sp>
            <p:nvSpPr>
              <p:cNvPr id="2321" name="Google Shape;2321;p39"/>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9"/>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9"/>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9"/>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9"/>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9"/>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9"/>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9"/>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9"/>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9"/>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9"/>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9"/>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3" name="Google Shape;2333;p39"/>
            <p:cNvSpPr/>
            <p:nvPr/>
          </p:nvSpPr>
          <p:spPr>
            <a:xfrm>
              <a:off x="5879353" y="1674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9"/>
            <p:cNvSpPr/>
            <p:nvPr/>
          </p:nvSpPr>
          <p:spPr>
            <a:xfrm>
              <a:off x="7405091" y="963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9"/>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6" name="Google Shape;2336;p39"/>
          <p:cNvSpPr/>
          <p:nvPr/>
        </p:nvSpPr>
        <p:spPr>
          <a:xfrm>
            <a:off x="8" y="-7"/>
            <a:ext cx="1190838" cy="3333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290;p38"/>
          <p:cNvGrpSpPr/>
          <p:nvPr/>
        </p:nvGrpSpPr>
        <p:grpSpPr>
          <a:xfrm rot="8431384" flipH="1">
            <a:off x="-11944" y="2488729"/>
            <a:ext cx="1513811" cy="2029860"/>
            <a:chOff x="1400935" y="1333409"/>
            <a:chExt cx="760984" cy="1020399"/>
          </a:xfrm>
        </p:grpSpPr>
        <p:sp>
          <p:nvSpPr>
            <p:cNvPr id="24" name="Google Shape;2291;p3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92;p3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93;p3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4;p3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95;p3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96;p3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97;p3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98;p3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99;p3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00;p3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01;p3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02;p3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03;p3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04;p3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305;p38"/>
          <p:cNvSpPr/>
          <p:nvPr/>
        </p:nvSpPr>
        <p:spPr>
          <a:xfrm rot="12436451">
            <a:off x="2170459" y="3311303"/>
            <a:ext cx="1218105" cy="1024964"/>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306;p38"/>
          <p:cNvSpPr/>
          <p:nvPr/>
        </p:nvSpPr>
        <p:spPr>
          <a:xfrm>
            <a:off x="5806761" y="3706783"/>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Oval 39"/>
          <p:cNvSpPr/>
          <p:nvPr/>
        </p:nvSpPr>
        <p:spPr>
          <a:xfrm>
            <a:off x="1660228" y="1254515"/>
            <a:ext cx="3433823" cy="1496291"/>
          </a:xfrm>
          <a:prstGeom prst="ellipse">
            <a:avLst/>
          </a:prstGeom>
          <a:solidFill>
            <a:schemeClr val="tx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660227" y="1725662"/>
            <a:ext cx="3433823" cy="553998"/>
          </a:xfrm>
          <a:prstGeom prst="rect">
            <a:avLst/>
          </a:prstGeom>
          <a:noFill/>
        </p:spPr>
        <p:txBody>
          <a:bodyPr wrap="square" rtlCol="0">
            <a:spAutoFit/>
          </a:bodyPr>
          <a:lstStyle/>
          <a:p>
            <a:pPr algn="ctr"/>
            <a:r>
              <a:rPr lang="en-US" sz="3000" b="1"/>
              <a:t>VẬN DỤNG</a:t>
            </a:r>
          </a:p>
        </p:txBody>
      </p:sp>
    </p:spTree>
    <p:extLst>
      <p:ext uri="{BB962C8B-B14F-4D97-AF65-F5344CB8AC3E}">
        <p14:creationId xmlns:p14="http://schemas.microsoft.com/office/powerpoint/2010/main" val="531762679"/>
      </p:ext>
    </p:extLst>
  </p:cSld>
  <p:clrMapOvr>
    <a:masterClrMapping/>
  </p:clrMapOvr>
  <p:transitio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rot="5400000">
            <a:off x="166898" y="2630685"/>
            <a:ext cx="435455" cy="435455"/>
          </a:xfrm>
          <a:prstGeom prst="rect">
            <a:avLst/>
          </a:prstGeom>
        </p:spPr>
      </p:pic>
      <p:grpSp>
        <p:nvGrpSpPr>
          <p:cNvPr id="5" name="Group 4"/>
          <p:cNvGrpSpPr/>
          <p:nvPr/>
        </p:nvGrpSpPr>
        <p:grpSpPr>
          <a:xfrm>
            <a:off x="782109" y="342258"/>
            <a:ext cx="8008767" cy="4787456"/>
            <a:chOff x="782109" y="342258"/>
            <a:chExt cx="8008767" cy="4787456"/>
          </a:xfrm>
        </p:grpSpPr>
        <p:sp>
          <p:nvSpPr>
            <p:cNvPr id="14" name="Rectangle 13"/>
            <p:cNvSpPr/>
            <p:nvPr/>
          </p:nvSpPr>
          <p:spPr>
            <a:xfrm>
              <a:off x="782109" y="342258"/>
              <a:ext cx="3976297" cy="4247317"/>
            </a:xfrm>
            <a:prstGeom prst="rect">
              <a:avLst/>
            </a:prstGeom>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Trên máy tính của bạn Trang có một tệp ảnh tên là </a:t>
              </a:r>
              <a:r>
                <a:rPr lang="vi-VN" sz="2000" b="1">
                  <a:latin typeface="Arial" panose="020B0604020202020204" pitchFamily="34" charset="0"/>
                  <a:cs typeface="Arial" panose="020B0604020202020204" pitchFamily="34" charset="0"/>
                </a:rPr>
                <a:t>Quy Nhon</a:t>
              </a:r>
              <a:r>
                <a:rPr lang="vi-VN" sz="2000">
                  <a:latin typeface="Arial" panose="020B0604020202020204" pitchFamily="34" charset="0"/>
                  <a:cs typeface="Arial" panose="020B0604020202020204" pitchFamily="34" charset="0"/>
                </a:rPr>
                <a:t> (Hình 5). Bạn Trang muốn chia sẻ ảnh đó với các bạn. Trang không nhớ tệp ảnh đó được lưu ở thư mục nào và tìm lại như thế nào. Em hãy nêu các bước để giúp bạn Trang tìm kiếm tệp này thông qua tên của tệp.</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7286" t="14026" r="5304" b="3539"/>
            <a:stretch/>
          </p:blipFill>
          <p:spPr>
            <a:xfrm>
              <a:off x="4882591" y="460498"/>
              <a:ext cx="3479299" cy="2605642"/>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44459" r="48172"/>
            <a:stretch/>
          </p:blipFill>
          <p:spPr>
            <a:xfrm>
              <a:off x="6865258" y="3066140"/>
              <a:ext cx="1925618" cy="206357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91837">
              <a:off x="4282178" y="3729719"/>
              <a:ext cx="1286283" cy="1203486"/>
            </a:xfrm>
            <a:prstGeom prst="rect">
              <a:avLst/>
            </a:prstGeom>
          </p:spPr>
        </p:pic>
      </p:grpSp>
    </p:spTree>
    <p:extLst>
      <p:ext uri="{BB962C8B-B14F-4D97-AF65-F5344CB8AC3E}">
        <p14:creationId xmlns:p14="http://schemas.microsoft.com/office/powerpoint/2010/main" val="423063224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56451" y="376584"/>
            <a:ext cx="4360235" cy="3785652"/>
            <a:chOff x="605200" y="2456835"/>
            <a:chExt cx="4360235" cy="3785652"/>
          </a:xfrm>
        </p:grpSpPr>
        <p:sp>
          <p:nvSpPr>
            <p:cNvPr id="16" name="TextBox 15"/>
            <p:cNvSpPr txBox="1"/>
            <p:nvPr/>
          </p:nvSpPr>
          <p:spPr>
            <a:xfrm>
              <a:off x="605200" y="2456835"/>
              <a:ext cx="4360235" cy="3785652"/>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C00000"/>
                  </a:solidFill>
                </a:rPr>
                <a:t>Các </a:t>
              </a:r>
              <a:r>
                <a:rPr lang="en-US" sz="2000" b="1">
                  <a:solidFill>
                    <a:srgbClr val="C00000"/>
                  </a:solidFill>
                </a:rPr>
                <a:t>bước thực hiện:</a:t>
              </a:r>
            </a:p>
            <a:p>
              <a:pPr lvl="1" algn="just">
                <a:lnSpc>
                  <a:spcPct val="150000"/>
                </a:lnSpc>
              </a:pPr>
              <a:r>
                <a:rPr lang="vi-VN" sz="2000" b="1">
                  <a:solidFill>
                    <a:srgbClr val="7030A0"/>
                  </a:solidFill>
                </a:rPr>
                <a:t>Bước 1: </a:t>
              </a:r>
              <a:r>
                <a:rPr lang="vi-VN" sz="2000"/>
                <a:t>Lựa chọn </a:t>
              </a:r>
              <a:r>
                <a:rPr lang="vi-VN" sz="2000" b="1"/>
                <a:t>This PC</a:t>
              </a:r>
              <a:r>
                <a:rPr lang="vi-VN" sz="2000"/>
                <a:t>.</a:t>
              </a:r>
            </a:p>
            <a:p>
              <a:pPr lvl="1" algn="just">
                <a:lnSpc>
                  <a:spcPct val="150000"/>
                </a:lnSpc>
              </a:pPr>
              <a:r>
                <a:rPr lang="vi-VN" sz="2000" b="1">
                  <a:solidFill>
                    <a:srgbClr val="7030A0"/>
                  </a:solidFill>
                </a:rPr>
                <a:t>Bước 2: </a:t>
              </a:r>
              <a:r>
                <a:rPr lang="vi-VN" sz="2000"/>
                <a:t>Nhập tên “</a:t>
              </a:r>
              <a:r>
                <a:rPr lang="vi-VN" sz="2000" b="1"/>
                <a:t>Quy Nhon</a:t>
              </a:r>
              <a:r>
                <a:rPr lang="vi-VN" sz="2000"/>
                <a:t>” trong ô tìm kiếm của công cụ </a:t>
              </a:r>
              <a:r>
                <a:rPr lang="vi-VN" sz="2000" b="1"/>
                <a:t>Search</a:t>
              </a:r>
              <a:r>
                <a:rPr lang="en-US" sz="2000" b="1"/>
                <a:t> </a:t>
              </a:r>
              <a:r>
                <a:rPr lang="vi-VN" sz="2000" b="1"/>
                <a:t>→</a:t>
              </a:r>
              <a:r>
                <a:rPr lang="en-US" sz="2000" b="1"/>
                <a:t> </a:t>
              </a:r>
              <a:r>
                <a:rPr lang="vi-VN" sz="2000"/>
                <a:t>nhấn phím </a:t>
              </a:r>
              <a:r>
                <a:rPr lang="vi-VN" sz="2000" b="1"/>
                <a:t>Enter</a:t>
              </a:r>
              <a:r>
                <a:rPr lang="vi-VN" sz="2000"/>
                <a:t>.</a:t>
              </a:r>
            </a:p>
            <a:p>
              <a:pPr lvl="1" algn="just">
                <a:lnSpc>
                  <a:spcPct val="150000"/>
                </a:lnSpc>
              </a:pPr>
              <a:r>
                <a:rPr lang="vi-VN" sz="2000" b="1">
                  <a:solidFill>
                    <a:srgbClr val="7030A0"/>
                  </a:solidFill>
                </a:rPr>
                <a:t>Bước 3: </a:t>
              </a:r>
              <a:r>
                <a:rPr lang="vi-VN" sz="2000"/>
                <a:t>Trên danh sách kết quả tìm kiếm, chọn tệp và nhấn đúp chuột (nhấn phím </a:t>
              </a:r>
              <a:r>
                <a:rPr lang="vi-VN" sz="2000" b="1"/>
                <a:t>Enter</a:t>
              </a:r>
              <a:r>
                <a:rPr lang="vi-VN" sz="2000"/>
                <a:t>) để mở tệp. </a:t>
              </a:r>
            </a:p>
          </p:txBody>
        </p:sp>
        <p:pic>
          <p:nvPicPr>
            <p:cNvPr id="1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Google Shape;253;p4"/>
          <p:cNvPicPr preferRelativeResize="0"/>
          <p:nvPr/>
        </p:nvPicPr>
        <p:blipFill rotWithShape="1">
          <a:blip r:embed="rId3">
            <a:alphaModFix/>
          </a:blip>
          <a:srcRect/>
          <a:stretch/>
        </p:blipFill>
        <p:spPr>
          <a:xfrm>
            <a:off x="7141029" y="4399972"/>
            <a:ext cx="1524783" cy="329735"/>
          </a:xfrm>
          <a:prstGeom prst="rect">
            <a:avLst/>
          </a:prstGeom>
          <a:noFill/>
          <a:ln>
            <a:noFill/>
          </a:ln>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b="17602"/>
          <a:stretch/>
        </p:blipFill>
        <p:spPr>
          <a:xfrm>
            <a:off x="651900" y="861750"/>
            <a:ext cx="3010199" cy="4102136"/>
          </a:xfrm>
          <a:prstGeom prst="rect">
            <a:avLst/>
          </a:prstGeom>
        </p:spPr>
      </p:pic>
    </p:spTree>
    <p:extLst>
      <p:ext uri="{BB962C8B-B14F-4D97-AF65-F5344CB8AC3E}">
        <p14:creationId xmlns:p14="http://schemas.microsoft.com/office/powerpoint/2010/main" val="57397670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grpSp>
        <p:nvGrpSpPr>
          <p:cNvPr id="3742" name="Google Shape;3742;p68"/>
          <p:cNvGrpSpPr/>
          <p:nvPr/>
        </p:nvGrpSpPr>
        <p:grpSpPr>
          <a:xfrm rot="1041406">
            <a:off x="6137483" y="-450321"/>
            <a:ext cx="4141228" cy="3220067"/>
            <a:chOff x="3609967" y="2243520"/>
            <a:chExt cx="4141513" cy="3220289"/>
          </a:xfrm>
        </p:grpSpPr>
        <p:grpSp>
          <p:nvGrpSpPr>
            <p:cNvPr id="3743" name="Google Shape;3743;p68"/>
            <p:cNvGrpSpPr/>
            <p:nvPr/>
          </p:nvGrpSpPr>
          <p:grpSpPr>
            <a:xfrm rot="-1837553" flipH="1">
              <a:off x="5826213" y="3189929"/>
              <a:ext cx="1513811" cy="2029860"/>
              <a:chOff x="1400935" y="1333409"/>
              <a:chExt cx="760984" cy="1020399"/>
            </a:xfrm>
          </p:grpSpPr>
          <p:sp>
            <p:nvSpPr>
              <p:cNvPr id="3744" name="Google Shape;3744;p6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8" name="Google Shape;3758;p68"/>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9" name="Google Shape;3759;p68"/>
          <p:cNvSpPr/>
          <p:nvPr/>
        </p:nvSpPr>
        <p:spPr>
          <a:xfrm>
            <a:off x="1021907" y="1968329"/>
            <a:ext cx="2488429" cy="2354583"/>
          </a:xfrm>
          <a:prstGeom prst="roundRect">
            <a:avLst>
              <a:gd name="adj" fmla="val 1021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endParaRPr>
              <a:latin typeface="Arial" panose="020B0604020202020204" pitchFamily="34" charset="0"/>
              <a:ea typeface="Varela Round"/>
              <a:cs typeface="Arial" panose="020B0604020202020204" pitchFamily="34" charset="0"/>
              <a:sym typeface="Varela Round"/>
            </a:endParaRPr>
          </a:p>
        </p:txBody>
      </p:sp>
      <p:sp>
        <p:nvSpPr>
          <p:cNvPr id="3760" name="Google Shape;3760;p68"/>
          <p:cNvSpPr/>
          <p:nvPr/>
        </p:nvSpPr>
        <p:spPr>
          <a:xfrm>
            <a:off x="3927910" y="1968329"/>
            <a:ext cx="4323078" cy="2354583"/>
          </a:xfrm>
          <a:prstGeom prst="roundRect">
            <a:avLst>
              <a:gd name="adj" fmla="val 11944"/>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endParaRPr>
              <a:latin typeface="Arial" panose="020B0604020202020204" pitchFamily="34" charset="0"/>
              <a:ea typeface="Varela Round"/>
              <a:cs typeface="Arial" panose="020B0604020202020204" pitchFamily="34" charset="0"/>
              <a:sym typeface="Varela Round"/>
            </a:endParaRPr>
          </a:p>
        </p:txBody>
      </p:sp>
      <p:sp>
        <p:nvSpPr>
          <p:cNvPr id="3763" name="Google Shape;3763;p68"/>
          <p:cNvSpPr/>
          <p:nvPr/>
        </p:nvSpPr>
        <p:spPr>
          <a:xfrm>
            <a:off x="10347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8"/>
          <p:cNvSpPr/>
          <p:nvPr/>
        </p:nvSpPr>
        <p:spPr>
          <a:xfrm>
            <a:off x="827366" y="637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8"/>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68"/>
          <p:cNvSpPr/>
          <p:nvPr/>
        </p:nvSpPr>
        <p:spPr>
          <a:xfrm rot="-9000099">
            <a:off x="1647068" y="1401052"/>
            <a:ext cx="1245904" cy="11485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68"/>
          <p:cNvSpPr txBox="1">
            <a:spLocks noGrp="1"/>
          </p:cNvSpPr>
          <p:nvPr>
            <p:ph type="title" idx="4294967295"/>
          </p:nvPr>
        </p:nvSpPr>
        <p:spPr>
          <a:xfrm>
            <a:off x="1769170" y="1510378"/>
            <a:ext cx="1001700" cy="9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accent6"/>
                </a:solidFill>
                <a:latin typeface="Arial" panose="020B0604020202020204" pitchFamily="34" charset="0"/>
                <a:cs typeface="Arial" panose="020B0604020202020204" pitchFamily="34" charset="0"/>
              </a:rPr>
              <a:t>01</a:t>
            </a:r>
            <a:endParaRPr sz="4600">
              <a:solidFill>
                <a:schemeClr val="accent6"/>
              </a:solidFill>
              <a:latin typeface="Arial" panose="020B0604020202020204" pitchFamily="34" charset="0"/>
              <a:cs typeface="Arial" panose="020B0604020202020204" pitchFamily="34" charset="0"/>
            </a:endParaRPr>
          </a:p>
        </p:txBody>
      </p:sp>
      <p:sp>
        <p:nvSpPr>
          <p:cNvPr id="3769" name="Google Shape;3769;p68"/>
          <p:cNvSpPr/>
          <p:nvPr/>
        </p:nvSpPr>
        <p:spPr>
          <a:xfrm rot="-9000099">
            <a:off x="5481880" y="1401053"/>
            <a:ext cx="1245904" cy="11485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8"/>
          <p:cNvSpPr txBox="1">
            <a:spLocks noGrp="1"/>
          </p:cNvSpPr>
          <p:nvPr>
            <p:ph type="title" idx="4294967295"/>
          </p:nvPr>
        </p:nvSpPr>
        <p:spPr>
          <a:xfrm>
            <a:off x="5604007" y="1510379"/>
            <a:ext cx="1001700" cy="9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accent6"/>
                </a:solidFill>
                <a:latin typeface="Arial" panose="020B0604020202020204" pitchFamily="34" charset="0"/>
                <a:cs typeface="Arial" panose="020B0604020202020204" pitchFamily="34" charset="0"/>
              </a:rPr>
              <a:t>02</a:t>
            </a:r>
            <a:endParaRPr sz="4600">
              <a:solidFill>
                <a:schemeClr val="accent6"/>
              </a:solidFill>
              <a:latin typeface="Arial" panose="020B0604020202020204" pitchFamily="34" charset="0"/>
              <a:cs typeface="Arial" panose="020B0604020202020204" pitchFamily="34" charset="0"/>
            </a:endParaRPr>
          </a:p>
        </p:txBody>
      </p:sp>
      <p:sp>
        <p:nvSpPr>
          <p:cNvPr id="32" name="TextBox 31"/>
          <p:cNvSpPr txBox="1"/>
          <p:nvPr/>
        </p:nvSpPr>
        <p:spPr>
          <a:xfrm>
            <a:off x="0" y="467786"/>
            <a:ext cx="9144000" cy="553998"/>
          </a:xfrm>
          <a:prstGeom prst="rect">
            <a:avLst/>
          </a:prstGeom>
          <a:noFill/>
        </p:spPr>
        <p:txBody>
          <a:bodyPr wrap="square" rtlCol="0">
            <a:spAutoFit/>
          </a:bodyPr>
          <a:lstStyle/>
          <a:p>
            <a:pPr algn="ctr"/>
            <a:r>
              <a:rPr lang="en-US" sz="3000" b="1">
                <a:solidFill>
                  <a:srgbClr val="7A5132"/>
                </a:solidFill>
              </a:rPr>
              <a:t>DẶN DÒ VỀ NHÀ</a:t>
            </a:r>
          </a:p>
        </p:txBody>
      </p:sp>
      <p:sp>
        <p:nvSpPr>
          <p:cNvPr id="33" name="Rectangle 32"/>
          <p:cNvSpPr/>
          <p:nvPr/>
        </p:nvSpPr>
        <p:spPr>
          <a:xfrm>
            <a:off x="4242808" y="2648111"/>
            <a:ext cx="3693282" cy="1477328"/>
          </a:xfrm>
          <a:prstGeom prst="rect">
            <a:avLst/>
          </a:prstGeom>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Đọc và chuẩn bị trước</a:t>
            </a:r>
            <a:r>
              <a:rPr lang="en-US" sz="2000">
                <a:latin typeface="Arial" panose="020B0604020202020204" pitchFamily="34" charset="0"/>
                <a:cs typeface="Arial" panose="020B0604020202020204" pitchFamily="34" charset="0"/>
              </a:rPr>
              <a:t> b</a:t>
            </a:r>
            <a:r>
              <a:rPr lang="vi-VN" sz="2000">
                <a:latin typeface="Arial" panose="020B0604020202020204" pitchFamily="34" charset="0"/>
                <a:cs typeface="Arial" panose="020B0604020202020204" pitchFamily="34" charset="0"/>
              </a:rPr>
              <a:t>ài: </a:t>
            </a:r>
            <a:r>
              <a:rPr lang="vi-VN" sz="2000" b="1" i="1">
                <a:latin typeface="Arial" panose="020B0604020202020204" pitchFamily="34" charset="0"/>
                <a:cs typeface="Arial" panose="020B0604020202020204" pitchFamily="34" charset="0"/>
              </a:rPr>
              <a:t>Tôn trọng quyền tác giả khi sử dụng nội dung thông tin</a:t>
            </a:r>
            <a:r>
              <a:rPr lang="vi-VN" sz="2000">
                <a:latin typeface="Arial" panose="020B0604020202020204" pitchFamily="34" charset="0"/>
                <a:cs typeface="Arial" panose="020B0604020202020204" pitchFamily="34" charset="0"/>
              </a:rPr>
              <a:t>.</a:t>
            </a:r>
          </a:p>
        </p:txBody>
      </p:sp>
      <p:sp>
        <p:nvSpPr>
          <p:cNvPr id="34" name="Rectangle 33"/>
          <p:cNvSpPr/>
          <p:nvPr/>
        </p:nvSpPr>
        <p:spPr>
          <a:xfrm>
            <a:off x="1376548" y="2676612"/>
            <a:ext cx="1779146" cy="1420325"/>
          </a:xfrm>
          <a:prstGeom prst="rect">
            <a:avLst/>
          </a:prstGeom>
        </p:spPr>
        <p:txBody>
          <a:bodyPr wrap="square">
            <a:spAutoFit/>
          </a:bodyPr>
          <a:lstStyle/>
          <a:p>
            <a:pPr algn="ctr">
              <a:lnSpc>
                <a:spcPct val="150000"/>
              </a:lnSpc>
            </a:pPr>
            <a:r>
              <a:rPr lang="vi-VN" sz="2000">
                <a:latin typeface="Arial" panose="020B0604020202020204" pitchFamily="34" charset="0"/>
                <a:cs typeface="Arial" panose="020B0604020202020204" pitchFamily="34" charset="0"/>
              </a:rPr>
              <a:t>Ôn lại các kiến thức đã học ở Bài 2.</a:t>
            </a:r>
          </a:p>
        </p:txBody>
      </p:sp>
    </p:spTree>
    <p:extLst>
      <p:ext uri="{BB962C8B-B14F-4D97-AF65-F5344CB8AC3E}">
        <p14:creationId xmlns:p14="http://schemas.microsoft.com/office/powerpoint/2010/main" val="365645873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59"/>
                                        </p:tgtEl>
                                        <p:attrNameLst>
                                          <p:attrName>style.visibility</p:attrName>
                                        </p:attrNameLst>
                                      </p:cBhvr>
                                      <p:to>
                                        <p:strVal val="visible"/>
                                      </p:to>
                                    </p:set>
                                    <p:animEffect transition="in" filter="randombar(horizontal)">
                                      <p:cBhvr>
                                        <p:cTn id="7" dur="500"/>
                                        <p:tgtEl>
                                          <p:spTgt spid="375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67"/>
                                        </p:tgtEl>
                                        <p:attrNameLst>
                                          <p:attrName>style.visibility</p:attrName>
                                        </p:attrNameLst>
                                      </p:cBhvr>
                                      <p:to>
                                        <p:strVal val="visible"/>
                                      </p:to>
                                    </p:set>
                                    <p:animEffect transition="in" filter="randombar(horizontal)">
                                      <p:cBhvr>
                                        <p:cTn id="10" dur="500"/>
                                        <p:tgtEl>
                                          <p:spTgt spid="376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768"/>
                                        </p:tgtEl>
                                        <p:attrNameLst>
                                          <p:attrName>style.visibility</p:attrName>
                                        </p:attrNameLst>
                                      </p:cBhvr>
                                      <p:to>
                                        <p:strVal val="visible"/>
                                      </p:to>
                                    </p:set>
                                    <p:animEffect transition="in" filter="randombar(horizontal)">
                                      <p:cBhvr>
                                        <p:cTn id="13" dur="500"/>
                                        <p:tgtEl>
                                          <p:spTgt spid="376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randombar(horizontal)">
                                      <p:cBhvr>
                                        <p:cTn id="16" dur="500"/>
                                        <p:tgtEl>
                                          <p:spTgt spid="34"/>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3760"/>
                                        </p:tgtEl>
                                        <p:attrNameLst>
                                          <p:attrName>style.visibility</p:attrName>
                                        </p:attrNameLst>
                                      </p:cBhvr>
                                      <p:to>
                                        <p:strVal val="visible"/>
                                      </p:to>
                                    </p:set>
                                    <p:animEffect transition="in" filter="randombar(horizontal)">
                                      <p:cBhvr>
                                        <p:cTn id="20" dur="500"/>
                                        <p:tgtEl>
                                          <p:spTgt spid="376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769"/>
                                        </p:tgtEl>
                                        <p:attrNameLst>
                                          <p:attrName>style.visibility</p:attrName>
                                        </p:attrNameLst>
                                      </p:cBhvr>
                                      <p:to>
                                        <p:strVal val="visible"/>
                                      </p:to>
                                    </p:set>
                                    <p:animEffect transition="in" filter="randombar(horizontal)">
                                      <p:cBhvr>
                                        <p:cTn id="23" dur="500"/>
                                        <p:tgtEl>
                                          <p:spTgt spid="376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770"/>
                                        </p:tgtEl>
                                        <p:attrNameLst>
                                          <p:attrName>style.visibility</p:attrName>
                                        </p:attrNameLst>
                                      </p:cBhvr>
                                      <p:to>
                                        <p:strVal val="visible"/>
                                      </p:to>
                                    </p:set>
                                    <p:animEffect transition="in" filter="randombar(horizontal)">
                                      <p:cBhvr>
                                        <p:cTn id="26" dur="500"/>
                                        <p:tgtEl>
                                          <p:spTgt spid="377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9" grpId="0" animBg="1"/>
      <p:bldP spid="3760" grpId="0" animBg="1"/>
      <p:bldP spid="3767" grpId="0" animBg="1"/>
      <p:bldP spid="3768" grpId="0"/>
      <p:bldP spid="3769" grpId="0" animBg="1"/>
      <p:bldP spid="3770"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38290"/>
            <a:ext cx="9144000" cy="553998"/>
          </a:xfrm>
          <a:prstGeom prst="rect">
            <a:avLst/>
          </a:prstGeom>
          <a:noFill/>
        </p:spPr>
        <p:txBody>
          <a:bodyPr wrap="square" rtlCol="0">
            <a:spAutoFit/>
          </a:bodyPr>
          <a:lstStyle/>
          <a:p>
            <a:pPr algn="ctr"/>
            <a:r>
              <a:rPr lang="en-US" sz="3000" b="1">
                <a:solidFill>
                  <a:srgbClr val="7030A0"/>
                </a:solidFill>
              </a:rPr>
              <a:t>KHỞI ĐỘNG</a:t>
            </a:r>
          </a:p>
        </p:txBody>
      </p:sp>
      <p:pic>
        <p:nvPicPr>
          <p:cNvPr id="1026" name="Picture 2" descr="http://www.n8mdp.com/images/sb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933" y="1408137"/>
            <a:ext cx="3448204" cy="257328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95459" y="1082440"/>
            <a:ext cx="4357577" cy="3812301"/>
            <a:chOff x="4031087" y="2106358"/>
            <a:chExt cx="4357577" cy="3812301"/>
          </a:xfrm>
        </p:grpSpPr>
        <p:sp>
          <p:nvSpPr>
            <p:cNvPr id="10" name="TextBox 9"/>
            <p:cNvSpPr txBox="1"/>
            <p:nvPr/>
          </p:nvSpPr>
          <p:spPr>
            <a:xfrm>
              <a:off x="4031087" y="2106358"/>
              <a:ext cx="4201525" cy="3323987"/>
            </a:xfrm>
            <a:prstGeom prst="rect">
              <a:avLst/>
            </a:prstGeom>
            <a:noFill/>
          </p:spPr>
          <p:txBody>
            <a:bodyPr wrap="square" rtlCol="0">
              <a:spAutoFit/>
            </a:bodyPr>
            <a:lstStyle/>
            <a:p>
              <a:pPr algn="just">
                <a:lnSpc>
                  <a:spcPct val="150000"/>
                </a:lnSpc>
              </a:pPr>
              <a:r>
                <a:rPr lang="vi-VN" sz="2000"/>
                <a:t>Trong máy tính lưu trữ rất nhiều tệp và thư mục khác nhau. Trong trường hợp em chỉ biết tên tệp mà không biết vị trí lưu trữ tệp, em phải mở từng thư mục để tìm kiếm tệp đó. Việc tìm kiếm thư mục như vậy gây khó khăn gì cho em?</a:t>
              </a:r>
            </a:p>
          </p:txBody>
        </p:sp>
        <p:pic>
          <p:nvPicPr>
            <p:cNvPr id="11" name="Picture 35"/>
            <p:cNvPicPr>
              <a:picLocks noChangeAspect="1"/>
            </p:cNvPicPr>
            <p:nvPr/>
          </p:nvPicPr>
          <p:blipFill>
            <a:blip r:embed="rId3"/>
            <a:srcRect/>
            <a:stretch>
              <a:fillRect/>
            </a:stretch>
          </p:blipFill>
          <p:spPr>
            <a:xfrm>
              <a:off x="7222726" y="5005342"/>
              <a:ext cx="1165938" cy="913317"/>
            </a:xfrm>
            <a:prstGeom prst="rect">
              <a:avLst/>
            </a:prstGeom>
          </p:spPr>
        </p:pic>
      </p:grpSp>
    </p:spTree>
    <p:extLst>
      <p:ext uri="{BB962C8B-B14F-4D97-AF65-F5344CB8AC3E}">
        <p14:creationId xmlns:p14="http://schemas.microsoft.com/office/powerpoint/2010/main" val="7883254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2097;p35"/>
          <p:cNvGrpSpPr/>
          <p:nvPr/>
        </p:nvGrpSpPr>
        <p:grpSpPr>
          <a:xfrm rot="854941" flipH="1">
            <a:off x="7310980" y="608231"/>
            <a:ext cx="1468014" cy="1968452"/>
            <a:chOff x="1400935" y="1333409"/>
            <a:chExt cx="760984" cy="1020399"/>
          </a:xfrm>
        </p:grpSpPr>
        <p:sp>
          <p:nvSpPr>
            <p:cNvPr id="9" name="Google Shape;2098;p35"/>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0" name="Google Shape;2099;p35"/>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00;p35"/>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01;p35"/>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02;p35"/>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03;p35"/>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04;p35"/>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16" name="Google Shape;2105;p35"/>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06;p35"/>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7;p35"/>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08;p35"/>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09;p35"/>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10;p35"/>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11;p35"/>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112;p35"/>
          <p:cNvSpPr/>
          <p:nvPr/>
        </p:nvSpPr>
        <p:spPr>
          <a:xfrm>
            <a:off x="6269195" y="393954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13;p35"/>
          <p:cNvSpPr/>
          <p:nvPr/>
        </p:nvSpPr>
        <p:spPr>
          <a:xfrm>
            <a:off x="1939886" y="452254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4;p35"/>
          <p:cNvSpPr/>
          <p:nvPr/>
        </p:nvSpPr>
        <p:spPr>
          <a:xfrm>
            <a:off x="754379" y="245139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6" name="Google Shape;2115;p35"/>
          <p:cNvSpPr/>
          <p:nvPr/>
        </p:nvSpPr>
        <p:spPr>
          <a:xfrm>
            <a:off x="8166644" y="442916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116;p35"/>
          <p:cNvGrpSpPr/>
          <p:nvPr/>
        </p:nvGrpSpPr>
        <p:grpSpPr>
          <a:xfrm rot="1315589">
            <a:off x="877750" y="359826"/>
            <a:ext cx="902596" cy="1584801"/>
            <a:chOff x="2332850" y="1508965"/>
            <a:chExt cx="495799" cy="870474"/>
          </a:xfrm>
        </p:grpSpPr>
        <p:sp>
          <p:nvSpPr>
            <p:cNvPr id="28" name="Google Shape;2117;p35"/>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18;p35"/>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9;p35"/>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20;p35"/>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21;p35"/>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2;p35"/>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3;p35"/>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4;p35"/>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25;p35"/>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26;p35"/>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27;p35"/>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28;p35"/>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129;p35"/>
          <p:cNvGrpSpPr/>
          <p:nvPr/>
        </p:nvGrpSpPr>
        <p:grpSpPr>
          <a:xfrm>
            <a:off x="761684" y="3478383"/>
            <a:ext cx="1059580" cy="1088238"/>
            <a:chOff x="1742490" y="367839"/>
            <a:chExt cx="629242" cy="646260"/>
          </a:xfrm>
        </p:grpSpPr>
        <p:sp>
          <p:nvSpPr>
            <p:cNvPr id="41" name="Google Shape;2130;p35"/>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31;p35"/>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32;p35"/>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33;p35"/>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4;p35"/>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5;p35"/>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6;p35"/>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7;p35"/>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8;p35"/>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9;p35"/>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0;p35"/>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TextBox 51"/>
          <p:cNvSpPr txBox="1"/>
          <p:nvPr/>
        </p:nvSpPr>
        <p:spPr>
          <a:xfrm>
            <a:off x="0" y="1492817"/>
            <a:ext cx="9144000" cy="1608325"/>
          </a:xfrm>
          <a:prstGeom prst="rect">
            <a:avLst/>
          </a:prstGeom>
          <a:noFill/>
        </p:spPr>
        <p:txBody>
          <a:bodyPr wrap="square" rtlCol="0">
            <a:spAutoFit/>
          </a:bodyPr>
          <a:lstStyle/>
          <a:p>
            <a:pPr algn="ctr">
              <a:lnSpc>
                <a:spcPct val="150000"/>
              </a:lnSpc>
            </a:pPr>
            <a:r>
              <a:rPr lang="vi-VN" sz="3500" b="1">
                <a:solidFill>
                  <a:srgbClr val="0B7262"/>
                </a:solidFill>
              </a:rPr>
              <a:t>CẢM ƠN </a:t>
            </a:r>
            <a:r>
              <a:rPr lang="en-US" sz="3500" b="1">
                <a:solidFill>
                  <a:srgbClr val="0B7262"/>
                </a:solidFill>
              </a:rPr>
              <a:t>CẢ LỚP </a:t>
            </a:r>
            <a:r>
              <a:rPr lang="vi-VN" sz="3500" b="1">
                <a:solidFill>
                  <a:srgbClr val="0B7262"/>
                </a:solidFill>
              </a:rPr>
              <a:t>ĐÃ </a:t>
            </a:r>
          </a:p>
          <a:p>
            <a:pPr algn="ctr">
              <a:lnSpc>
                <a:spcPct val="150000"/>
              </a:lnSpc>
            </a:pPr>
            <a:r>
              <a:rPr lang="vi-VN" sz="3500" b="1">
                <a:solidFill>
                  <a:srgbClr val="0B7262"/>
                </a:solidFill>
              </a:rPr>
              <a:t>LẮNG NGHE BÀI GIẢNG</a:t>
            </a:r>
            <a:r>
              <a:rPr lang="en-US" sz="3500" b="1">
                <a:solidFill>
                  <a:srgbClr val="0B7262"/>
                </a:solidFill>
              </a:rPr>
              <a:t> NÀY</a:t>
            </a:r>
            <a:r>
              <a:rPr lang="vi-VN" sz="3500" b="1">
                <a:solidFill>
                  <a:srgbClr val="0B7262"/>
                </a:solidFill>
              </a:rPr>
              <a:t>!</a:t>
            </a:r>
          </a:p>
        </p:txBody>
      </p:sp>
    </p:spTree>
    <p:extLst>
      <p:ext uri="{BB962C8B-B14F-4D97-AF65-F5344CB8AC3E}">
        <p14:creationId xmlns:p14="http://schemas.microsoft.com/office/powerpoint/2010/main" val="196634436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38290"/>
            <a:ext cx="9144000" cy="553998"/>
          </a:xfrm>
          <a:prstGeom prst="rect">
            <a:avLst/>
          </a:prstGeom>
          <a:noFill/>
        </p:spPr>
        <p:txBody>
          <a:bodyPr wrap="square" rtlCol="0">
            <a:spAutoFit/>
          </a:bodyPr>
          <a:lstStyle/>
          <a:p>
            <a:pPr algn="ctr"/>
            <a:r>
              <a:rPr lang="en-US" sz="3000" b="1">
                <a:solidFill>
                  <a:srgbClr val="7030A0"/>
                </a:solidFill>
              </a:rPr>
              <a:t>KHỞI ĐỘNG</a:t>
            </a:r>
          </a:p>
        </p:txBody>
      </p:sp>
      <p:pic>
        <p:nvPicPr>
          <p:cNvPr id="1026" name="Picture 2" descr="http://www.n8mdp.com/images/sb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933" y="1408137"/>
            <a:ext cx="3448204" cy="257328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11471" y="1292227"/>
            <a:ext cx="3953609" cy="3442611"/>
            <a:chOff x="811471" y="1292227"/>
            <a:chExt cx="3953609" cy="3442611"/>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072" t="51436" r="14045" b="12068"/>
            <a:stretch/>
          </p:blipFill>
          <p:spPr>
            <a:xfrm>
              <a:off x="1004552" y="2996190"/>
              <a:ext cx="3567448" cy="1738648"/>
            </a:xfrm>
            <a:prstGeom prst="rect">
              <a:avLst/>
            </a:prstGeom>
          </p:spPr>
        </p:pic>
        <p:sp>
          <p:nvSpPr>
            <p:cNvPr id="8" name="Rectangle 7"/>
            <p:cNvSpPr/>
            <p:nvPr/>
          </p:nvSpPr>
          <p:spPr>
            <a:xfrm>
              <a:off x="811471" y="1292227"/>
              <a:ext cx="3953609" cy="1420325"/>
            </a:xfrm>
            <a:prstGeom prst="rect">
              <a:avLst/>
            </a:prstGeom>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Việc tìm kiếm như vậy gây mất thời gian, tốn công sức do số lượng tệp, thư mục quá nhiều. </a:t>
              </a:r>
            </a:p>
          </p:txBody>
        </p:sp>
        <p:pic>
          <p:nvPicPr>
            <p:cNvPr id="13"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787299" y="2821513"/>
              <a:ext cx="698852" cy="622613"/>
            </a:xfrm>
            <a:prstGeom prst="rect">
              <a:avLst/>
            </a:prstGeom>
          </p:spPr>
        </p:pic>
      </p:grpSp>
    </p:spTree>
    <p:extLst>
      <p:ext uri="{BB962C8B-B14F-4D97-AF65-F5344CB8AC3E}">
        <p14:creationId xmlns:p14="http://schemas.microsoft.com/office/powerpoint/2010/main" val="10091315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7"/>
        <p:cNvGrpSpPr/>
        <p:nvPr/>
      </p:nvGrpSpPr>
      <p:grpSpPr>
        <a:xfrm>
          <a:off x="0" y="0"/>
          <a:ext cx="0" cy="0"/>
          <a:chOff x="0" y="0"/>
          <a:chExt cx="0" cy="0"/>
        </a:xfrm>
      </p:grpSpPr>
      <p:sp>
        <p:nvSpPr>
          <p:cNvPr id="27" name="TextBox 26"/>
          <p:cNvSpPr txBox="1"/>
          <p:nvPr/>
        </p:nvSpPr>
        <p:spPr>
          <a:xfrm>
            <a:off x="2903" y="536126"/>
            <a:ext cx="9141097" cy="2169825"/>
          </a:xfrm>
          <a:prstGeom prst="rect">
            <a:avLst/>
          </a:prstGeom>
          <a:noFill/>
        </p:spPr>
        <p:txBody>
          <a:bodyPr wrap="square" rtlCol="0">
            <a:spAutoFit/>
          </a:bodyPr>
          <a:lstStyle/>
          <a:p>
            <a:pPr algn="ctr">
              <a:lnSpc>
                <a:spcPct val="150000"/>
              </a:lnSpc>
            </a:pPr>
            <a:r>
              <a:rPr lang="vi-VN" sz="4500" b="1">
                <a:solidFill>
                  <a:srgbClr val="002060"/>
                </a:solidFill>
              </a:rPr>
              <a:t>BÀI 2: TÌM KIẾM TỆP </a:t>
            </a:r>
            <a:endParaRPr lang="en-US" sz="4500" b="1">
              <a:solidFill>
                <a:srgbClr val="002060"/>
              </a:solidFill>
            </a:endParaRPr>
          </a:p>
          <a:p>
            <a:pPr algn="ctr">
              <a:lnSpc>
                <a:spcPct val="150000"/>
              </a:lnSpc>
            </a:pPr>
            <a:r>
              <a:rPr lang="vi-VN" sz="4500" b="1">
                <a:solidFill>
                  <a:srgbClr val="002060"/>
                </a:solidFill>
              </a:rPr>
              <a:t>VÀ THƯ MỤC</a:t>
            </a:r>
          </a:p>
        </p:txBody>
      </p:sp>
      <p:sp>
        <p:nvSpPr>
          <p:cNvPr id="2796" name="Google Shape;2796;p51"/>
          <p:cNvSpPr/>
          <p:nvPr/>
        </p:nvSpPr>
        <p:spPr>
          <a:xfrm>
            <a:off x="7345509" y="395194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1"/>
          <p:cNvSpPr/>
          <p:nvPr/>
        </p:nvSpPr>
        <p:spPr>
          <a:xfrm>
            <a:off x="7635074" y="2984861"/>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1"/>
          <p:cNvSpPr/>
          <p:nvPr/>
        </p:nvSpPr>
        <p:spPr>
          <a:xfrm>
            <a:off x="1020531" y="742492"/>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799" name="Google Shape;2799;p51"/>
          <p:cNvSpPr/>
          <p:nvPr/>
        </p:nvSpPr>
        <p:spPr>
          <a:xfrm>
            <a:off x="1227951" y="365691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1"/>
          <p:cNvSpPr/>
          <p:nvPr/>
        </p:nvSpPr>
        <p:spPr>
          <a:xfrm>
            <a:off x="1768434" y="4120802"/>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99;p51"/>
          <p:cNvSpPr/>
          <p:nvPr/>
        </p:nvSpPr>
        <p:spPr>
          <a:xfrm>
            <a:off x="8046071" y="742492"/>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8078" r="49352"/>
          <a:stretch/>
        </p:blipFill>
        <p:spPr>
          <a:xfrm>
            <a:off x="3367012" y="2310206"/>
            <a:ext cx="2412878" cy="24735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65" name="Google Shape;2265;p37"/>
          <p:cNvSpPr/>
          <p:nvPr/>
        </p:nvSpPr>
        <p:spPr>
          <a:xfrm>
            <a:off x="792596" y="55800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7"/>
          <p:cNvSpPr/>
          <p:nvPr/>
        </p:nvSpPr>
        <p:spPr>
          <a:xfrm>
            <a:off x="8366072" y="55800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7"/>
          <p:cNvSpPr/>
          <p:nvPr/>
        </p:nvSpPr>
        <p:spPr>
          <a:xfrm>
            <a:off x="8366072" y="4431398"/>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46"/>
          <p:cNvSpPr txBox="1"/>
          <p:nvPr/>
        </p:nvSpPr>
        <p:spPr>
          <a:xfrm>
            <a:off x="0" y="467786"/>
            <a:ext cx="9144000" cy="553998"/>
          </a:xfrm>
          <a:prstGeom prst="rect">
            <a:avLst/>
          </a:prstGeom>
          <a:noFill/>
        </p:spPr>
        <p:txBody>
          <a:bodyPr wrap="square" rtlCol="0">
            <a:spAutoFit/>
          </a:bodyPr>
          <a:lstStyle/>
          <a:p>
            <a:pPr algn="ctr"/>
            <a:r>
              <a:rPr lang="en-US" sz="3000" b="1">
                <a:solidFill>
                  <a:srgbClr val="7A5132"/>
                </a:solidFill>
              </a:rPr>
              <a:t>NỘI DUNG BÀI HỌC</a:t>
            </a:r>
          </a:p>
        </p:txBody>
      </p:sp>
      <p:grpSp>
        <p:nvGrpSpPr>
          <p:cNvPr id="2" name="Group 1"/>
          <p:cNvGrpSpPr/>
          <p:nvPr/>
        </p:nvGrpSpPr>
        <p:grpSpPr>
          <a:xfrm>
            <a:off x="1000016" y="1391250"/>
            <a:ext cx="3987015" cy="1246495"/>
            <a:chOff x="1009987" y="1249389"/>
            <a:chExt cx="3987015" cy="1246495"/>
          </a:xfrm>
        </p:grpSpPr>
        <p:sp>
          <p:nvSpPr>
            <p:cNvPr id="46" name="TextBox 45"/>
            <p:cNvSpPr txBox="1"/>
            <p:nvPr/>
          </p:nvSpPr>
          <p:spPr>
            <a:xfrm>
              <a:off x="2327641" y="1249389"/>
              <a:ext cx="2669361" cy="1246495"/>
            </a:xfrm>
            <a:prstGeom prst="rect">
              <a:avLst/>
            </a:prstGeom>
            <a:noFill/>
          </p:spPr>
          <p:txBody>
            <a:bodyPr wrap="square" rtlCol="0">
              <a:spAutoFit/>
            </a:bodyPr>
            <a:lstStyle/>
            <a:p>
              <a:pPr algn="just">
                <a:lnSpc>
                  <a:spcPct val="150000"/>
                </a:lnSpc>
              </a:pPr>
              <a:r>
                <a:rPr lang="en-US" sz="2500" b="1"/>
                <a:t>1. Tìm kiếm tệp, thư mục</a:t>
              </a:r>
              <a:endParaRPr lang="vi-VN" sz="2500"/>
            </a:p>
          </p:txBody>
        </p:sp>
        <p:grpSp>
          <p:nvGrpSpPr>
            <p:cNvPr id="51" name="Google Shape;4861;p71"/>
            <p:cNvGrpSpPr/>
            <p:nvPr/>
          </p:nvGrpSpPr>
          <p:grpSpPr>
            <a:xfrm>
              <a:off x="1009987" y="1645763"/>
              <a:ext cx="1019119" cy="695486"/>
              <a:chOff x="3187802" y="1604669"/>
              <a:chExt cx="1019119" cy="695486"/>
            </a:xfrm>
          </p:grpSpPr>
          <p:sp>
            <p:nvSpPr>
              <p:cNvPr id="52" name="Google Shape;4862;p71"/>
              <p:cNvSpPr/>
              <p:nvPr/>
            </p:nvSpPr>
            <p:spPr>
              <a:xfrm>
                <a:off x="3501516" y="1930116"/>
                <a:ext cx="314036" cy="310730"/>
              </a:xfrm>
              <a:custGeom>
                <a:avLst/>
                <a:gdLst/>
                <a:ahLst/>
                <a:cxnLst/>
                <a:rect l="l" t="t" r="r" b="b"/>
                <a:pathLst>
                  <a:path w="5888" h="5826" extrusionOk="0">
                    <a:moveTo>
                      <a:pt x="2288" y="0"/>
                    </a:moveTo>
                    <a:cubicBezTo>
                      <a:pt x="1915" y="0"/>
                      <a:pt x="1542" y="44"/>
                      <a:pt x="1235" y="233"/>
                    </a:cubicBezTo>
                    <a:cubicBezTo>
                      <a:pt x="727" y="547"/>
                      <a:pt x="482" y="1118"/>
                      <a:pt x="351" y="1678"/>
                    </a:cubicBezTo>
                    <a:cubicBezTo>
                      <a:pt x="186" y="2385"/>
                      <a:pt x="94" y="3115"/>
                      <a:pt x="11" y="3834"/>
                    </a:cubicBezTo>
                    <a:cubicBezTo>
                      <a:pt x="0" y="3925"/>
                      <a:pt x="61" y="3976"/>
                      <a:pt x="130" y="3990"/>
                    </a:cubicBezTo>
                    <a:cubicBezTo>
                      <a:pt x="112" y="4267"/>
                      <a:pt x="105" y="4543"/>
                      <a:pt x="114" y="4819"/>
                    </a:cubicBezTo>
                    <a:cubicBezTo>
                      <a:pt x="117" y="4974"/>
                      <a:pt x="126" y="5128"/>
                      <a:pt x="139" y="5280"/>
                    </a:cubicBezTo>
                    <a:cubicBezTo>
                      <a:pt x="149" y="5411"/>
                      <a:pt x="146" y="5569"/>
                      <a:pt x="215" y="5684"/>
                    </a:cubicBezTo>
                    <a:cubicBezTo>
                      <a:pt x="275" y="5785"/>
                      <a:pt x="367" y="5826"/>
                      <a:pt x="465" y="5826"/>
                    </a:cubicBezTo>
                    <a:cubicBezTo>
                      <a:pt x="548" y="5826"/>
                      <a:pt x="635" y="5796"/>
                      <a:pt x="709" y="5748"/>
                    </a:cubicBezTo>
                    <a:cubicBezTo>
                      <a:pt x="961" y="5587"/>
                      <a:pt x="1172" y="5323"/>
                      <a:pt x="1386" y="5117"/>
                    </a:cubicBezTo>
                    <a:cubicBezTo>
                      <a:pt x="2355" y="4180"/>
                      <a:pt x="3327" y="3242"/>
                      <a:pt x="4296" y="2307"/>
                    </a:cubicBezTo>
                    <a:lnTo>
                      <a:pt x="5044" y="1584"/>
                    </a:lnTo>
                    <a:cubicBezTo>
                      <a:pt x="5271" y="1364"/>
                      <a:pt x="5527" y="1155"/>
                      <a:pt x="5733" y="914"/>
                    </a:cubicBezTo>
                    <a:cubicBezTo>
                      <a:pt x="5869" y="756"/>
                      <a:pt x="5887" y="543"/>
                      <a:pt x="5689" y="428"/>
                    </a:cubicBezTo>
                    <a:cubicBezTo>
                      <a:pt x="5590" y="370"/>
                      <a:pt x="5462" y="356"/>
                      <a:pt x="5352" y="331"/>
                    </a:cubicBezTo>
                    <a:cubicBezTo>
                      <a:pt x="5182" y="295"/>
                      <a:pt x="5012" y="262"/>
                      <a:pt x="4842" y="232"/>
                    </a:cubicBezTo>
                    <a:cubicBezTo>
                      <a:pt x="4229" y="123"/>
                      <a:pt x="3608" y="54"/>
                      <a:pt x="2985" y="28"/>
                    </a:cubicBezTo>
                    <a:cubicBezTo>
                      <a:pt x="2764" y="18"/>
                      <a:pt x="2526" y="0"/>
                      <a:pt x="2288" y="0"/>
                    </a:cubicBezTo>
                    <a:close/>
                  </a:path>
                </a:pathLst>
              </a:custGeom>
              <a:solidFill>
                <a:srgbClr val="FEDB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63;p71"/>
              <p:cNvSpPr/>
              <p:nvPr/>
            </p:nvSpPr>
            <p:spPr>
              <a:xfrm>
                <a:off x="3187802" y="1604669"/>
                <a:ext cx="999178" cy="679061"/>
              </a:xfrm>
              <a:custGeom>
                <a:avLst/>
                <a:gdLst/>
                <a:ahLst/>
                <a:cxnLst/>
                <a:rect l="l" t="t" r="r" b="b"/>
                <a:pathLst>
                  <a:path w="18734" h="12732" extrusionOk="0">
                    <a:moveTo>
                      <a:pt x="18149" y="0"/>
                    </a:moveTo>
                    <a:cubicBezTo>
                      <a:pt x="18103" y="9"/>
                      <a:pt x="18055" y="20"/>
                      <a:pt x="18009" y="27"/>
                    </a:cubicBezTo>
                    <a:cubicBezTo>
                      <a:pt x="12129" y="1088"/>
                      <a:pt x="6118" y="1972"/>
                      <a:pt x="279" y="3266"/>
                    </a:cubicBezTo>
                    <a:cubicBezTo>
                      <a:pt x="13" y="3326"/>
                      <a:pt x="1" y="3704"/>
                      <a:pt x="263" y="3780"/>
                    </a:cubicBezTo>
                    <a:cubicBezTo>
                      <a:pt x="1822" y="4235"/>
                      <a:pt x="3277" y="4911"/>
                      <a:pt x="4789" y="5396"/>
                    </a:cubicBezTo>
                    <a:cubicBezTo>
                      <a:pt x="4812" y="5405"/>
                      <a:pt x="4833" y="5414"/>
                      <a:pt x="4855" y="5428"/>
                    </a:cubicBezTo>
                    <a:cubicBezTo>
                      <a:pt x="4915" y="5467"/>
                      <a:pt x="4959" y="5531"/>
                      <a:pt x="4970" y="5605"/>
                    </a:cubicBezTo>
                    <a:lnTo>
                      <a:pt x="5937" y="11567"/>
                    </a:lnTo>
                    <a:cubicBezTo>
                      <a:pt x="5961" y="11713"/>
                      <a:pt x="6081" y="11789"/>
                      <a:pt x="6200" y="11789"/>
                    </a:cubicBezTo>
                    <a:cubicBezTo>
                      <a:pt x="6312" y="11789"/>
                      <a:pt x="6424" y="11723"/>
                      <a:pt x="6458" y="11588"/>
                    </a:cubicBezTo>
                    <a:cubicBezTo>
                      <a:pt x="6834" y="10110"/>
                      <a:pt x="7148" y="8643"/>
                      <a:pt x="7456" y="7175"/>
                    </a:cubicBezTo>
                    <a:cubicBezTo>
                      <a:pt x="7483" y="7042"/>
                      <a:pt x="7599" y="6964"/>
                      <a:pt x="7718" y="6964"/>
                    </a:cubicBezTo>
                    <a:cubicBezTo>
                      <a:pt x="7737" y="6964"/>
                      <a:pt x="7756" y="6966"/>
                      <a:pt x="7775" y="6970"/>
                    </a:cubicBezTo>
                    <a:cubicBezTo>
                      <a:pt x="7825" y="6980"/>
                      <a:pt x="7871" y="7005"/>
                      <a:pt x="7908" y="7046"/>
                    </a:cubicBezTo>
                    <a:lnTo>
                      <a:pt x="13268" y="12649"/>
                    </a:lnTo>
                    <a:cubicBezTo>
                      <a:pt x="13322" y="12705"/>
                      <a:pt x="13391" y="12731"/>
                      <a:pt x="13460" y="12731"/>
                    </a:cubicBezTo>
                    <a:cubicBezTo>
                      <a:pt x="13567" y="12731"/>
                      <a:pt x="13673" y="12667"/>
                      <a:pt x="13713" y="12552"/>
                    </a:cubicBezTo>
                    <a:cubicBezTo>
                      <a:pt x="13832" y="12204"/>
                      <a:pt x="17183" y="4494"/>
                      <a:pt x="18627" y="1007"/>
                    </a:cubicBezTo>
                    <a:cubicBezTo>
                      <a:pt x="18629" y="1005"/>
                      <a:pt x="18631" y="1003"/>
                      <a:pt x="18629" y="1001"/>
                    </a:cubicBezTo>
                    <a:cubicBezTo>
                      <a:pt x="18643" y="973"/>
                      <a:pt x="18656" y="945"/>
                      <a:pt x="18666" y="916"/>
                    </a:cubicBezTo>
                    <a:cubicBezTo>
                      <a:pt x="18712" y="766"/>
                      <a:pt x="18734" y="599"/>
                      <a:pt x="18693" y="447"/>
                    </a:cubicBezTo>
                    <a:cubicBezTo>
                      <a:pt x="18680" y="392"/>
                      <a:pt x="18659" y="339"/>
                      <a:pt x="18629" y="291"/>
                    </a:cubicBezTo>
                    <a:cubicBezTo>
                      <a:pt x="18574" y="199"/>
                      <a:pt x="18503" y="129"/>
                      <a:pt x="18415" y="76"/>
                    </a:cubicBezTo>
                    <a:cubicBezTo>
                      <a:pt x="18399" y="66"/>
                      <a:pt x="18381" y="57"/>
                      <a:pt x="18363" y="48"/>
                    </a:cubicBezTo>
                    <a:cubicBezTo>
                      <a:pt x="18299" y="18"/>
                      <a:pt x="18223" y="0"/>
                      <a:pt x="18149" y="0"/>
                    </a:cubicBezTo>
                    <a:close/>
                  </a:path>
                </a:pathLst>
              </a:custGeom>
              <a:solidFill>
                <a:srgbClr val="EC7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864;p71"/>
              <p:cNvSpPr/>
              <p:nvPr/>
            </p:nvSpPr>
            <p:spPr>
              <a:xfrm>
                <a:off x="3446688" y="1608722"/>
                <a:ext cx="738103" cy="624713"/>
              </a:xfrm>
              <a:custGeom>
                <a:avLst/>
                <a:gdLst/>
                <a:ahLst/>
                <a:cxnLst/>
                <a:rect l="l" t="t" r="r" b="b"/>
                <a:pathLst>
                  <a:path w="13839" h="11713" extrusionOk="0">
                    <a:moveTo>
                      <a:pt x="13561" y="0"/>
                    </a:moveTo>
                    <a:cubicBezTo>
                      <a:pt x="9697" y="1639"/>
                      <a:pt x="6660" y="2687"/>
                      <a:pt x="2721" y="4267"/>
                    </a:cubicBezTo>
                    <a:cubicBezTo>
                      <a:pt x="1815" y="4631"/>
                      <a:pt x="908" y="4994"/>
                      <a:pt x="1" y="5352"/>
                    </a:cubicBezTo>
                    <a:cubicBezTo>
                      <a:pt x="61" y="5391"/>
                      <a:pt x="105" y="5455"/>
                      <a:pt x="116" y="5529"/>
                    </a:cubicBezTo>
                    <a:lnTo>
                      <a:pt x="1083" y="11491"/>
                    </a:lnTo>
                    <a:cubicBezTo>
                      <a:pt x="1107" y="11637"/>
                      <a:pt x="1227" y="11713"/>
                      <a:pt x="1346" y="11713"/>
                    </a:cubicBezTo>
                    <a:cubicBezTo>
                      <a:pt x="1458" y="11713"/>
                      <a:pt x="1570" y="11647"/>
                      <a:pt x="1604" y="11512"/>
                    </a:cubicBezTo>
                    <a:cubicBezTo>
                      <a:pt x="1980" y="10034"/>
                      <a:pt x="2294" y="8567"/>
                      <a:pt x="2602" y="7099"/>
                    </a:cubicBezTo>
                    <a:cubicBezTo>
                      <a:pt x="2629" y="6966"/>
                      <a:pt x="2745" y="6888"/>
                      <a:pt x="2864" y="6888"/>
                    </a:cubicBezTo>
                    <a:cubicBezTo>
                      <a:pt x="2883" y="6888"/>
                      <a:pt x="2902" y="6890"/>
                      <a:pt x="2921" y="6894"/>
                    </a:cubicBezTo>
                    <a:cubicBezTo>
                      <a:pt x="4356" y="5843"/>
                      <a:pt x="5859" y="4886"/>
                      <a:pt x="7422" y="4037"/>
                    </a:cubicBezTo>
                    <a:cubicBezTo>
                      <a:pt x="8237" y="3594"/>
                      <a:pt x="9081" y="3204"/>
                      <a:pt x="9889" y="2749"/>
                    </a:cubicBezTo>
                    <a:cubicBezTo>
                      <a:pt x="10160" y="2596"/>
                      <a:pt x="10420" y="2428"/>
                      <a:pt x="10676" y="2254"/>
                    </a:cubicBezTo>
                    <a:cubicBezTo>
                      <a:pt x="12026" y="1436"/>
                      <a:pt x="12451" y="1221"/>
                      <a:pt x="13800" y="404"/>
                    </a:cubicBezTo>
                    <a:cubicBezTo>
                      <a:pt x="13814" y="394"/>
                      <a:pt x="13828" y="383"/>
                      <a:pt x="13839" y="371"/>
                    </a:cubicBezTo>
                    <a:cubicBezTo>
                      <a:pt x="13826" y="316"/>
                      <a:pt x="13805" y="263"/>
                      <a:pt x="13775" y="215"/>
                    </a:cubicBezTo>
                    <a:cubicBezTo>
                      <a:pt x="13720" y="123"/>
                      <a:pt x="13649" y="53"/>
                      <a:pt x="13561" y="0"/>
                    </a:cubicBezTo>
                    <a:close/>
                  </a:path>
                </a:pathLst>
              </a:custGeom>
              <a:solidFill>
                <a:srgbClr val="FEDB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65;p71"/>
              <p:cNvSpPr/>
              <p:nvPr/>
            </p:nvSpPr>
            <p:spPr>
              <a:xfrm>
                <a:off x="3764562" y="1983931"/>
                <a:ext cx="300756" cy="316223"/>
              </a:xfrm>
              <a:custGeom>
                <a:avLst/>
                <a:gdLst/>
                <a:ahLst/>
                <a:cxnLst/>
                <a:rect l="l" t="t" r="r" b="b"/>
                <a:pathLst>
                  <a:path w="5639" h="5929" extrusionOk="0">
                    <a:moveTo>
                      <a:pt x="5161" y="1"/>
                    </a:moveTo>
                    <a:cubicBezTo>
                      <a:pt x="5028" y="1"/>
                      <a:pt x="4898" y="69"/>
                      <a:pt x="4838" y="233"/>
                    </a:cubicBezTo>
                    <a:cubicBezTo>
                      <a:pt x="4349" y="1551"/>
                      <a:pt x="3856" y="2875"/>
                      <a:pt x="3199" y="4121"/>
                    </a:cubicBezTo>
                    <a:cubicBezTo>
                      <a:pt x="3048" y="4406"/>
                      <a:pt x="2896" y="4705"/>
                      <a:pt x="2702" y="4964"/>
                    </a:cubicBezTo>
                    <a:cubicBezTo>
                      <a:pt x="2608" y="5091"/>
                      <a:pt x="2523" y="5173"/>
                      <a:pt x="2420" y="5173"/>
                    </a:cubicBezTo>
                    <a:cubicBezTo>
                      <a:pt x="2361" y="5173"/>
                      <a:pt x="2297" y="5147"/>
                      <a:pt x="2222" y="5088"/>
                    </a:cubicBezTo>
                    <a:cubicBezTo>
                      <a:pt x="1965" y="4884"/>
                      <a:pt x="1747" y="4611"/>
                      <a:pt x="1519" y="4376"/>
                    </a:cubicBezTo>
                    <a:cubicBezTo>
                      <a:pt x="1251" y="4101"/>
                      <a:pt x="984" y="3826"/>
                      <a:pt x="716" y="3550"/>
                    </a:cubicBezTo>
                    <a:cubicBezTo>
                      <a:pt x="635" y="3467"/>
                      <a:pt x="527" y="3418"/>
                      <a:pt x="418" y="3418"/>
                    </a:cubicBezTo>
                    <a:cubicBezTo>
                      <a:pt x="340" y="3418"/>
                      <a:pt x="261" y="3444"/>
                      <a:pt x="191" y="3500"/>
                    </a:cubicBezTo>
                    <a:cubicBezTo>
                      <a:pt x="46" y="3621"/>
                      <a:pt x="0" y="3880"/>
                      <a:pt x="142" y="4025"/>
                    </a:cubicBezTo>
                    <a:cubicBezTo>
                      <a:pt x="599" y="4496"/>
                      <a:pt x="1053" y="4971"/>
                      <a:pt x="1513" y="5439"/>
                    </a:cubicBezTo>
                    <a:cubicBezTo>
                      <a:pt x="1705" y="5632"/>
                      <a:pt x="1910" y="5822"/>
                      <a:pt x="2178" y="5896"/>
                    </a:cubicBezTo>
                    <a:cubicBezTo>
                      <a:pt x="2257" y="5918"/>
                      <a:pt x="2337" y="5928"/>
                      <a:pt x="2415" y="5928"/>
                    </a:cubicBezTo>
                    <a:cubicBezTo>
                      <a:pt x="2646" y="5928"/>
                      <a:pt x="2869" y="5839"/>
                      <a:pt x="3050" y="5684"/>
                    </a:cubicBezTo>
                    <a:cubicBezTo>
                      <a:pt x="3266" y="5496"/>
                      <a:pt x="3411" y="5249"/>
                      <a:pt x="3555" y="5003"/>
                    </a:cubicBezTo>
                    <a:cubicBezTo>
                      <a:pt x="3716" y="4723"/>
                      <a:pt x="3870" y="4438"/>
                      <a:pt x="4017" y="4149"/>
                    </a:cubicBezTo>
                    <a:cubicBezTo>
                      <a:pt x="4297" y="3598"/>
                      <a:pt x="4547" y="3031"/>
                      <a:pt x="4781" y="2458"/>
                    </a:cubicBezTo>
                    <a:cubicBezTo>
                      <a:pt x="5045" y="1810"/>
                      <a:pt x="5290" y="1156"/>
                      <a:pt x="5533" y="500"/>
                    </a:cubicBezTo>
                    <a:cubicBezTo>
                      <a:pt x="5639" y="213"/>
                      <a:pt x="5395" y="1"/>
                      <a:pt x="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66;p71"/>
              <p:cNvSpPr/>
              <p:nvPr/>
            </p:nvSpPr>
            <p:spPr>
              <a:xfrm>
                <a:off x="3878431" y="1611816"/>
                <a:ext cx="328490" cy="202033"/>
              </a:xfrm>
              <a:custGeom>
                <a:avLst/>
                <a:gdLst/>
                <a:ahLst/>
                <a:cxnLst/>
                <a:rect l="l" t="t" r="r" b="b"/>
                <a:pathLst>
                  <a:path w="6159" h="3788" extrusionOk="0">
                    <a:moveTo>
                      <a:pt x="5767" y="0"/>
                    </a:moveTo>
                    <a:cubicBezTo>
                      <a:pt x="5681" y="0"/>
                      <a:pt x="5594" y="29"/>
                      <a:pt x="5517" y="81"/>
                    </a:cubicBezTo>
                    <a:cubicBezTo>
                      <a:pt x="3805" y="1218"/>
                      <a:pt x="1882" y="1994"/>
                      <a:pt x="169" y="3132"/>
                    </a:cubicBezTo>
                    <a:cubicBezTo>
                      <a:pt x="2" y="3244"/>
                      <a:pt x="0" y="3513"/>
                      <a:pt x="119" y="3657"/>
                    </a:cubicBezTo>
                    <a:cubicBezTo>
                      <a:pt x="195" y="3747"/>
                      <a:pt x="292" y="3787"/>
                      <a:pt x="392" y="3787"/>
                    </a:cubicBezTo>
                    <a:cubicBezTo>
                      <a:pt x="478" y="3787"/>
                      <a:pt x="566" y="3758"/>
                      <a:pt x="644" y="3706"/>
                    </a:cubicBezTo>
                    <a:cubicBezTo>
                      <a:pt x="2356" y="2570"/>
                      <a:pt x="4278" y="1792"/>
                      <a:pt x="5990" y="655"/>
                    </a:cubicBezTo>
                    <a:cubicBezTo>
                      <a:pt x="6158" y="545"/>
                      <a:pt x="6158" y="275"/>
                      <a:pt x="6041" y="132"/>
                    </a:cubicBezTo>
                    <a:cubicBezTo>
                      <a:pt x="5966" y="41"/>
                      <a:pt x="5868" y="0"/>
                      <a:pt x="5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67;p71"/>
              <p:cNvSpPr/>
              <p:nvPr/>
            </p:nvSpPr>
            <p:spPr>
              <a:xfrm>
                <a:off x="3499329" y="1920410"/>
                <a:ext cx="180219" cy="337504"/>
              </a:xfrm>
              <a:custGeom>
                <a:avLst/>
                <a:gdLst/>
                <a:ahLst/>
                <a:cxnLst/>
                <a:rect l="l" t="t" r="r" b="b"/>
                <a:pathLst>
                  <a:path w="3379" h="6328" extrusionOk="0">
                    <a:moveTo>
                      <a:pt x="2968" y="1"/>
                    </a:moveTo>
                    <a:cubicBezTo>
                      <a:pt x="2915" y="1"/>
                      <a:pt x="2861" y="9"/>
                      <a:pt x="2808" y="25"/>
                    </a:cubicBezTo>
                    <a:cubicBezTo>
                      <a:pt x="2356" y="164"/>
                      <a:pt x="1881" y="328"/>
                      <a:pt x="1533" y="669"/>
                    </a:cubicBezTo>
                    <a:cubicBezTo>
                      <a:pt x="1096" y="1099"/>
                      <a:pt x="1048" y="1675"/>
                      <a:pt x="949" y="2251"/>
                    </a:cubicBezTo>
                    <a:cubicBezTo>
                      <a:pt x="740" y="3460"/>
                      <a:pt x="451" y="4651"/>
                      <a:pt x="89" y="5822"/>
                    </a:cubicBezTo>
                    <a:cubicBezTo>
                      <a:pt x="0" y="6113"/>
                      <a:pt x="249" y="6328"/>
                      <a:pt x="478" y="6328"/>
                    </a:cubicBezTo>
                    <a:cubicBezTo>
                      <a:pt x="609" y="6328"/>
                      <a:pt x="733" y="6258"/>
                      <a:pt x="784" y="6091"/>
                    </a:cubicBezTo>
                    <a:cubicBezTo>
                      <a:pt x="1129" y="4971"/>
                      <a:pt x="1413" y="3830"/>
                      <a:pt x="1626" y="2678"/>
                    </a:cubicBezTo>
                    <a:cubicBezTo>
                      <a:pt x="1679" y="2395"/>
                      <a:pt x="1723" y="2109"/>
                      <a:pt x="1773" y="1826"/>
                    </a:cubicBezTo>
                    <a:cubicBezTo>
                      <a:pt x="1808" y="1617"/>
                      <a:pt x="1859" y="1413"/>
                      <a:pt x="2003" y="1250"/>
                    </a:cubicBezTo>
                    <a:cubicBezTo>
                      <a:pt x="2276" y="942"/>
                      <a:pt x="2740" y="818"/>
                      <a:pt x="3119" y="702"/>
                    </a:cubicBezTo>
                    <a:cubicBezTo>
                      <a:pt x="3311" y="644"/>
                      <a:pt x="3378" y="375"/>
                      <a:pt x="3302" y="208"/>
                    </a:cubicBezTo>
                    <a:cubicBezTo>
                      <a:pt x="3235" y="61"/>
                      <a:pt x="3107" y="1"/>
                      <a:pt x="2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68;p71"/>
              <p:cNvSpPr/>
              <p:nvPr/>
            </p:nvSpPr>
            <p:spPr>
              <a:xfrm>
                <a:off x="3242790" y="1706324"/>
                <a:ext cx="282836" cy="76109"/>
              </a:xfrm>
              <a:custGeom>
                <a:avLst/>
                <a:gdLst/>
                <a:ahLst/>
                <a:cxnLst/>
                <a:rect l="l" t="t" r="r" b="b"/>
                <a:pathLst>
                  <a:path w="5303" h="1427" extrusionOk="0">
                    <a:moveTo>
                      <a:pt x="4780" y="1"/>
                    </a:moveTo>
                    <a:cubicBezTo>
                      <a:pt x="4762" y="1"/>
                      <a:pt x="4744" y="2"/>
                      <a:pt x="4726" y="4"/>
                    </a:cubicBezTo>
                    <a:cubicBezTo>
                      <a:pt x="3290" y="185"/>
                      <a:pt x="1862" y="412"/>
                      <a:pt x="442" y="685"/>
                    </a:cubicBezTo>
                    <a:cubicBezTo>
                      <a:pt x="0" y="770"/>
                      <a:pt x="78" y="1427"/>
                      <a:pt x="482" y="1427"/>
                    </a:cubicBezTo>
                    <a:cubicBezTo>
                      <a:pt x="507" y="1427"/>
                      <a:pt x="533" y="1424"/>
                      <a:pt x="561" y="1419"/>
                    </a:cubicBezTo>
                    <a:cubicBezTo>
                      <a:pt x="1982" y="1147"/>
                      <a:pt x="3411" y="919"/>
                      <a:pt x="4844" y="738"/>
                    </a:cubicBezTo>
                    <a:cubicBezTo>
                      <a:pt x="5302" y="682"/>
                      <a:pt x="5209" y="1"/>
                      <a:pt x="4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p:cNvGrpSpPr/>
          <p:nvPr/>
        </p:nvGrpSpPr>
        <p:grpSpPr>
          <a:xfrm>
            <a:off x="1000016" y="2903775"/>
            <a:ext cx="4569971" cy="1246495"/>
            <a:chOff x="1000016" y="2887463"/>
            <a:chExt cx="4569971" cy="1246495"/>
          </a:xfrm>
        </p:grpSpPr>
        <p:sp>
          <p:nvSpPr>
            <p:cNvPr id="48" name="TextBox 47"/>
            <p:cNvSpPr txBox="1"/>
            <p:nvPr/>
          </p:nvSpPr>
          <p:spPr>
            <a:xfrm>
              <a:off x="2379907" y="2887463"/>
              <a:ext cx="3190080" cy="1246495"/>
            </a:xfrm>
            <a:prstGeom prst="rect">
              <a:avLst/>
            </a:prstGeom>
            <a:noFill/>
          </p:spPr>
          <p:txBody>
            <a:bodyPr wrap="square" rtlCol="0">
              <a:spAutoFit/>
            </a:bodyPr>
            <a:lstStyle/>
            <a:p>
              <a:pPr algn="just">
                <a:lnSpc>
                  <a:spcPct val="150000"/>
                </a:lnSpc>
              </a:pPr>
              <a:r>
                <a:rPr lang="en-US" sz="2500" b="1"/>
                <a:t>2. Các dạng hiển thị tệp, thư mục</a:t>
              </a:r>
              <a:endParaRPr lang="vi-VN" sz="2500"/>
            </a:p>
          </p:txBody>
        </p:sp>
        <p:grpSp>
          <p:nvGrpSpPr>
            <p:cNvPr id="59" name="Google Shape;4861;p71"/>
            <p:cNvGrpSpPr/>
            <p:nvPr/>
          </p:nvGrpSpPr>
          <p:grpSpPr>
            <a:xfrm>
              <a:off x="1000016" y="3278384"/>
              <a:ext cx="1019119" cy="695486"/>
              <a:chOff x="3187802" y="1604669"/>
              <a:chExt cx="1019119" cy="695486"/>
            </a:xfrm>
          </p:grpSpPr>
          <p:sp>
            <p:nvSpPr>
              <p:cNvPr id="60" name="Google Shape;4862;p71"/>
              <p:cNvSpPr/>
              <p:nvPr/>
            </p:nvSpPr>
            <p:spPr>
              <a:xfrm>
                <a:off x="3501516" y="1930116"/>
                <a:ext cx="314036" cy="310730"/>
              </a:xfrm>
              <a:custGeom>
                <a:avLst/>
                <a:gdLst/>
                <a:ahLst/>
                <a:cxnLst/>
                <a:rect l="l" t="t" r="r" b="b"/>
                <a:pathLst>
                  <a:path w="5888" h="5826" extrusionOk="0">
                    <a:moveTo>
                      <a:pt x="2288" y="0"/>
                    </a:moveTo>
                    <a:cubicBezTo>
                      <a:pt x="1915" y="0"/>
                      <a:pt x="1542" y="44"/>
                      <a:pt x="1235" y="233"/>
                    </a:cubicBezTo>
                    <a:cubicBezTo>
                      <a:pt x="727" y="547"/>
                      <a:pt x="482" y="1118"/>
                      <a:pt x="351" y="1678"/>
                    </a:cubicBezTo>
                    <a:cubicBezTo>
                      <a:pt x="186" y="2385"/>
                      <a:pt x="94" y="3115"/>
                      <a:pt x="11" y="3834"/>
                    </a:cubicBezTo>
                    <a:cubicBezTo>
                      <a:pt x="0" y="3925"/>
                      <a:pt x="61" y="3976"/>
                      <a:pt x="130" y="3990"/>
                    </a:cubicBezTo>
                    <a:cubicBezTo>
                      <a:pt x="112" y="4267"/>
                      <a:pt x="105" y="4543"/>
                      <a:pt x="114" y="4819"/>
                    </a:cubicBezTo>
                    <a:cubicBezTo>
                      <a:pt x="117" y="4974"/>
                      <a:pt x="126" y="5128"/>
                      <a:pt x="139" y="5280"/>
                    </a:cubicBezTo>
                    <a:cubicBezTo>
                      <a:pt x="149" y="5411"/>
                      <a:pt x="146" y="5569"/>
                      <a:pt x="215" y="5684"/>
                    </a:cubicBezTo>
                    <a:cubicBezTo>
                      <a:pt x="275" y="5785"/>
                      <a:pt x="367" y="5826"/>
                      <a:pt x="465" y="5826"/>
                    </a:cubicBezTo>
                    <a:cubicBezTo>
                      <a:pt x="548" y="5826"/>
                      <a:pt x="635" y="5796"/>
                      <a:pt x="709" y="5748"/>
                    </a:cubicBezTo>
                    <a:cubicBezTo>
                      <a:pt x="961" y="5587"/>
                      <a:pt x="1172" y="5323"/>
                      <a:pt x="1386" y="5117"/>
                    </a:cubicBezTo>
                    <a:cubicBezTo>
                      <a:pt x="2355" y="4180"/>
                      <a:pt x="3327" y="3242"/>
                      <a:pt x="4296" y="2307"/>
                    </a:cubicBezTo>
                    <a:lnTo>
                      <a:pt x="5044" y="1584"/>
                    </a:lnTo>
                    <a:cubicBezTo>
                      <a:pt x="5271" y="1364"/>
                      <a:pt x="5527" y="1155"/>
                      <a:pt x="5733" y="914"/>
                    </a:cubicBezTo>
                    <a:cubicBezTo>
                      <a:pt x="5869" y="756"/>
                      <a:pt x="5887" y="543"/>
                      <a:pt x="5689" y="428"/>
                    </a:cubicBezTo>
                    <a:cubicBezTo>
                      <a:pt x="5590" y="370"/>
                      <a:pt x="5462" y="356"/>
                      <a:pt x="5352" y="331"/>
                    </a:cubicBezTo>
                    <a:cubicBezTo>
                      <a:pt x="5182" y="295"/>
                      <a:pt x="5012" y="262"/>
                      <a:pt x="4842" y="232"/>
                    </a:cubicBezTo>
                    <a:cubicBezTo>
                      <a:pt x="4229" y="123"/>
                      <a:pt x="3608" y="54"/>
                      <a:pt x="2985" y="28"/>
                    </a:cubicBezTo>
                    <a:cubicBezTo>
                      <a:pt x="2764" y="18"/>
                      <a:pt x="2526" y="0"/>
                      <a:pt x="2288" y="0"/>
                    </a:cubicBezTo>
                    <a:close/>
                  </a:path>
                </a:pathLst>
              </a:custGeom>
              <a:solidFill>
                <a:srgbClr val="FEDB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63;p71"/>
              <p:cNvSpPr/>
              <p:nvPr/>
            </p:nvSpPr>
            <p:spPr>
              <a:xfrm>
                <a:off x="3187802" y="1604669"/>
                <a:ext cx="999178" cy="679061"/>
              </a:xfrm>
              <a:custGeom>
                <a:avLst/>
                <a:gdLst/>
                <a:ahLst/>
                <a:cxnLst/>
                <a:rect l="l" t="t" r="r" b="b"/>
                <a:pathLst>
                  <a:path w="18734" h="12732" extrusionOk="0">
                    <a:moveTo>
                      <a:pt x="18149" y="0"/>
                    </a:moveTo>
                    <a:cubicBezTo>
                      <a:pt x="18103" y="9"/>
                      <a:pt x="18055" y="20"/>
                      <a:pt x="18009" y="27"/>
                    </a:cubicBezTo>
                    <a:cubicBezTo>
                      <a:pt x="12129" y="1088"/>
                      <a:pt x="6118" y="1972"/>
                      <a:pt x="279" y="3266"/>
                    </a:cubicBezTo>
                    <a:cubicBezTo>
                      <a:pt x="13" y="3326"/>
                      <a:pt x="1" y="3704"/>
                      <a:pt x="263" y="3780"/>
                    </a:cubicBezTo>
                    <a:cubicBezTo>
                      <a:pt x="1822" y="4235"/>
                      <a:pt x="3277" y="4911"/>
                      <a:pt x="4789" y="5396"/>
                    </a:cubicBezTo>
                    <a:cubicBezTo>
                      <a:pt x="4812" y="5405"/>
                      <a:pt x="4833" y="5414"/>
                      <a:pt x="4855" y="5428"/>
                    </a:cubicBezTo>
                    <a:cubicBezTo>
                      <a:pt x="4915" y="5467"/>
                      <a:pt x="4959" y="5531"/>
                      <a:pt x="4970" y="5605"/>
                    </a:cubicBezTo>
                    <a:lnTo>
                      <a:pt x="5937" y="11567"/>
                    </a:lnTo>
                    <a:cubicBezTo>
                      <a:pt x="5961" y="11713"/>
                      <a:pt x="6081" y="11789"/>
                      <a:pt x="6200" y="11789"/>
                    </a:cubicBezTo>
                    <a:cubicBezTo>
                      <a:pt x="6312" y="11789"/>
                      <a:pt x="6424" y="11723"/>
                      <a:pt x="6458" y="11588"/>
                    </a:cubicBezTo>
                    <a:cubicBezTo>
                      <a:pt x="6834" y="10110"/>
                      <a:pt x="7148" y="8643"/>
                      <a:pt x="7456" y="7175"/>
                    </a:cubicBezTo>
                    <a:cubicBezTo>
                      <a:pt x="7483" y="7042"/>
                      <a:pt x="7599" y="6964"/>
                      <a:pt x="7718" y="6964"/>
                    </a:cubicBezTo>
                    <a:cubicBezTo>
                      <a:pt x="7737" y="6964"/>
                      <a:pt x="7756" y="6966"/>
                      <a:pt x="7775" y="6970"/>
                    </a:cubicBezTo>
                    <a:cubicBezTo>
                      <a:pt x="7825" y="6980"/>
                      <a:pt x="7871" y="7005"/>
                      <a:pt x="7908" y="7046"/>
                    </a:cubicBezTo>
                    <a:lnTo>
                      <a:pt x="13268" y="12649"/>
                    </a:lnTo>
                    <a:cubicBezTo>
                      <a:pt x="13322" y="12705"/>
                      <a:pt x="13391" y="12731"/>
                      <a:pt x="13460" y="12731"/>
                    </a:cubicBezTo>
                    <a:cubicBezTo>
                      <a:pt x="13567" y="12731"/>
                      <a:pt x="13673" y="12667"/>
                      <a:pt x="13713" y="12552"/>
                    </a:cubicBezTo>
                    <a:cubicBezTo>
                      <a:pt x="13832" y="12204"/>
                      <a:pt x="17183" y="4494"/>
                      <a:pt x="18627" y="1007"/>
                    </a:cubicBezTo>
                    <a:cubicBezTo>
                      <a:pt x="18629" y="1005"/>
                      <a:pt x="18631" y="1003"/>
                      <a:pt x="18629" y="1001"/>
                    </a:cubicBezTo>
                    <a:cubicBezTo>
                      <a:pt x="18643" y="973"/>
                      <a:pt x="18656" y="945"/>
                      <a:pt x="18666" y="916"/>
                    </a:cubicBezTo>
                    <a:cubicBezTo>
                      <a:pt x="18712" y="766"/>
                      <a:pt x="18734" y="599"/>
                      <a:pt x="18693" y="447"/>
                    </a:cubicBezTo>
                    <a:cubicBezTo>
                      <a:pt x="18680" y="392"/>
                      <a:pt x="18659" y="339"/>
                      <a:pt x="18629" y="291"/>
                    </a:cubicBezTo>
                    <a:cubicBezTo>
                      <a:pt x="18574" y="199"/>
                      <a:pt x="18503" y="129"/>
                      <a:pt x="18415" y="76"/>
                    </a:cubicBezTo>
                    <a:cubicBezTo>
                      <a:pt x="18399" y="66"/>
                      <a:pt x="18381" y="57"/>
                      <a:pt x="18363" y="48"/>
                    </a:cubicBezTo>
                    <a:cubicBezTo>
                      <a:pt x="18299" y="18"/>
                      <a:pt x="18223" y="0"/>
                      <a:pt x="18149" y="0"/>
                    </a:cubicBezTo>
                    <a:close/>
                  </a:path>
                </a:pathLst>
              </a:custGeom>
              <a:solidFill>
                <a:srgbClr val="EC7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64;p71"/>
              <p:cNvSpPr/>
              <p:nvPr/>
            </p:nvSpPr>
            <p:spPr>
              <a:xfrm>
                <a:off x="3446688" y="1608722"/>
                <a:ext cx="738103" cy="624713"/>
              </a:xfrm>
              <a:custGeom>
                <a:avLst/>
                <a:gdLst/>
                <a:ahLst/>
                <a:cxnLst/>
                <a:rect l="l" t="t" r="r" b="b"/>
                <a:pathLst>
                  <a:path w="13839" h="11713" extrusionOk="0">
                    <a:moveTo>
                      <a:pt x="13561" y="0"/>
                    </a:moveTo>
                    <a:cubicBezTo>
                      <a:pt x="9697" y="1639"/>
                      <a:pt x="6660" y="2687"/>
                      <a:pt x="2721" y="4267"/>
                    </a:cubicBezTo>
                    <a:cubicBezTo>
                      <a:pt x="1815" y="4631"/>
                      <a:pt x="908" y="4994"/>
                      <a:pt x="1" y="5352"/>
                    </a:cubicBezTo>
                    <a:cubicBezTo>
                      <a:pt x="61" y="5391"/>
                      <a:pt x="105" y="5455"/>
                      <a:pt x="116" y="5529"/>
                    </a:cubicBezTo>
                    <a:lnTo>
                      <a:pt x="1083" y="11491"/>
                    </a:lnTo>
                    <a:cubicBezTo>
                      <a:pt x="1107" y="11637"/>
                      <a:pt x="1227" y="11713"/>
                      <a:pt x="1346" y="11713"/>
                    </a:cubicBezTo>
                    <a:cubicBezTo>
                      <a:pt x="1458" y="11713"/>
                      <a:pt x="1570" y="11647"/>
                      <a:pt x="1604" y="11512"/>
                    </a:cubicBezTo>
                    <a:cubicBezTo>
                      <a:pt x="1980" y="10034"/>
                      <a:pt x="2294" y="8567"/>
                      <a:pt x="2602" y="7099"/>
                    </a:cubicBezTo>
                    <a:cubicBezTo>
                      <a:pt x="2629" y="6966"/>
                      <a:pt x="2745" y="6888"/>
                      <a:pt x="2864" y="6888"/>
                    </a:cubicBezTo>
                    <a:cubicBezTo>
                      <a:pt x="2883" y="6888"/>
                      <a:pt x="2902" y="6890"/>
                      <a:pt x="2921" y="6894"/>
                    </a:cubicBezTo>
                    <a:cubicBezTo>
                      <a:pt x="4356" y="5843"/>
                      <a:pt x="5859" y="4886"/>
                      <a:pt x="7422" y="4037"/>
                    </a:cubicBezTo>
                    <a:cubicBezTo>
                      <a:pt x="8237" y="3594"/>
                      <a:pt x="9081" y="3204"/>
                      <a:pt x="9889" y="2749"/>
                    </a:cubicBezTo>
                    <a:cubicBezTo>
                      <a:pt x="10160" y="2596"/>
                      <a:pt x="10420" y="2428"/>
                      <a:pt x="10676" y="2254"/>
                    </a:cubicBezTo>
                    <a:cubicBezTo>
                      <a:pt x="12026" y="1436"/>
                      <a:pt x="12451" y="1221"/>
                      <a:pt x="13800" y="404"/>
                    </a:cubicBezTo>
                    <a:cubicBezTo>
                      <a:pt x="13814" y="394"/>
                      <a:pt x="13828" y="383"/>
                      <a:pt x="13839" y="371"/>
                    </a:cubicBezTo>
                    <a:cubicBezTo>
                      <a:pt x="13826" y="316"/>
                      <a:pt x="13805" y="263"/>
                      <a:pt x="13775" y="215"/>
                    </a:cubicBezTo>
                    <a:cubicBezTo>
                      <a:pt x="13720" y="123"/>
                      <a:pt x="13649" y="53"/>
                      <a:pt x="13561" y="0"/>
                    </a:cubicBezTo>
                    <a:close/>
                  </a:path>
                </a:pathLst>
              </a:custGeom>
              <a:solidFill>
                <a:srgbClr val="FEDB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65;p71"/>
              <p:cNvSpPr/>
              <p:nvPr/>
            </p:nvSpPr>
            <p:spPr>
              <a:xfrm>
                <a:off x="3764562" y="1983931"/>
                <a:ext cx="300756" cy="316223"/>
              </a:xfrm>
              <a:custGeom>
                <a:avLst/>
                <a:gdLst/>
                <a:ahLst/>
                <a:cxnLst/>
                <a:rect l="l" t="t" r="r" b="b"/>
                <a:pathLst>
                  <a:path w="5639" h="5929" extrusionOk="0">
                    <a:moveTo>
                      <a:pt x="5161" y="1"/>
                    </a:moveTo>
                    <a:cubicBezTo>
                      <a:pt x="5028" y="1"/>
                      <a:pt x="4898" y="69"/>
                      <a:pt x="4838" y="233"/>
                    </a:cubicBezTo>
                    <a:cubicBezTo>
                      <a:pt x="4349" y="1551"/>
                      <a:pt x="3856" y="2875"/>
                      <a:pt x="3199" y="4121"/>
                    </a:cubicBezTo>
                    <a:cubicBezTo>
                      <a:pt x="3048" y="4406"/>
                      <a:pt x="2896" y="4705"/>
                      <a:pt x="2702" y="4964"/>
                    </a:cubicBezTo>
                    <a:cubicBezTo>
                      <a:pt x="2608" y="5091"/>
                      <a:pt x="2523" y="5173"/>
                      <a:pt x="2420" y="5173"/>
                    </a:cubicBezTo>
                    <a:cubicBezTo>
                      <a:pt x="2361" y="5173"/>
                      <a:pt x="2297" y="5147"/>
                      <a:pt x="2222" y="5088"/>
                    </a:cubicBezTo>
                    <a:cubicBezTo>
                      <a:pt x="1965" y="4884"/>
                      <a:pt x="1747" y="4611"/>
                      <a:pt x="1519" y="4376"/>
                    </a:cubicBezTo>
                    <a:cubicBezTo>
                      <a:pt x="1251" y="4101"/>
                      <a:pt x="984" y="3826"/>
                      <a:pt x="716" y="3550"/>
                    </a:cubicBezTo>
                    <a:cubicBezTo>
                      <a:pt x="635" y="3467"/>
                      <a:pt x="527" y="3418"/>
                      <a:pt x="418" y="3418"/>
                    </a:cubicBezTo>
                    <a:cubicBezTo>
                      <a:pt x="340" y="3418"/>
                      <a:pt x="261" y="3444"/>
                      <a:pt x="191" y="3500"/>
                    </a:cubicBezTo>
                    <a:cubicBezTo>
                      <a:pt x="46" y="3621"/>
                      <a:pt x="0" y="3880"/>
                      <a:pt x="142" y="4025"/>
                    </a:cubicBezTo>
                    <a:cubicBezTo>
                      <a:pt x="599" y="4496"/>
                      <a:pt x="1053" y="4971"/>
                      <a:pt x="1513" y="5439"/>
                    </a:cubicBezTo>
                    <a:cubicBezTo>
                      <a:pt x="1705" y="5632"/>
                      <a:pt x="1910" y="5822"/>
                      <a:pt x="2178" y="5896"/>
                    </a:cubicBezTo>
                    <a:cubicBezTo>
                      <a:pt x="2257" y="5918"/>
                      <a:pt x="2337" y="5928"/>
                      <a:pt x="2415" y="5928"/>
                    </a:cubicBezTo>
                    <a:cubicBezTo>
                      <a:pt x="2646" y="5928"/>
                      <a:pt x="2869" y="5839"/>
                      <a:pt x="3050" y="5684"/>
                    </a:cubicBezTo>
                    <a:cubicBezTo>
                      <a:pt x="3266" y="5496"/>
                      <a:pt x="3411" y="5249"/>
                      <a:pt x="3555" y="5003"/>
                    </a:cubicBezTo>
                    <a:cubicBezTo>
                      <a:pt x="3716" y="4723"/>
                      <a:pt x="3870" y="4438"/>
                      <a:pt x="4017" y="4149"/>
                    </a:cubicBezTo>
                    <a:cubicBezTo>
                      <a:pt x="4297" y="3598"/>
                      <a:pt x="4547" y="3031"/>
                      <a:pt x="4781" y="2458"/>
                    </a:cubicBezTo>
                    <a:cubicBezTo>
                      <a:pt x="5045" y="1810"/>
                      <a:pt x="5290" y="1156"/>
                      <a:pt x="5533" y="500"/>
                    </a:cubicBezTo>
                    <a:cubicBezTo>
                      <a:pt x="5639" y="213"/>
                      <a:pt x="5395" y="1"/>
                      <a:pt x="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66;p71"/>
              <p:cNvSpPr/>
              <p:nvPr/>
            </p:nvSpPr>
            <p:spPr>
              <a:xfrm>
                <a:off x="3878431" y="1611816"/>
                <a:ext cx="328490" cy="202033"/>
              </a:xfrm>
              <a:custGeom>
                <a:avLst/>
                <a:gdLst/>
                <a:ahLst/>
                <a:cxnLst/>
                <a:rect l="l" t="t" r="r" b="b"/>
                <a:pathLst>
                  <a:path w="6159" h="3788" extrusionOk="0">
                    <a:moveTo>
                      <a:pt x="5767" y="0"/>
                    </a:moveTo>
                    <a:cubicBezTo>
                      <a:pt x="5681" y="0"/>
                      <a:pt x="5594" y="29"/>
                      <a:pt x="5517" y="81"/>
                    </a:cubicBezTo>
                    <a:cubicBezTo>
                      <a:pt x="3805" y="1218"/>
                      <a:pt x="1882" y="1994"/>
                      <a:pt x="169" y="3132"/>
                    </a:cubicBezTo>
                    <a:cubicBezTo>
                      <a:pt x="2" y="3244"/>
                      <a:pt x="0" y="3513"/>
                      <a:pt x="119" y="3657"/>
                    </a:cubicBezTo>
                    <a:cubicBezTo>
                      <a:pt x="195" y="3747"/>
                      <a:pt x="292" y="3787"/>
                      <a:pt x="392" y="3787"/>
                    </a:cubicBezTo>
                    <a:cubicBezTo>
                      <a:pt x="478" y="3787"/>
                      <a:pt x="566" y="3758"/>
                      <a:pt x="644" y="3706"/>
                    </a:cubicBezTo>
                    <a:cubicBezTo>
                      <a:pt x="2356" y="2570"/>
                      <a:pt x="4278" y="1792"/>
                      <a:pt x="5990" y="655"/>
                    </a:cubicBezTo>
                    <a:cubicBezTo>
                      <a:pt x="6158" y="545"/>
                      <a:pt x="6158" y="275"/>
                      <a:pt x="6041" y="132"/>
                    </a:cubicBezTo>
                    <a:cubicBezTo>
                      <a:pt x="5966" y="41"/>
                      <a:pt x="5868" y="0"/>
                      <a:pt x="5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67;p71"/>
              <p:cNvSpPr/>
              <p:nvPr/>
            </p:nvSpPr>
            <p:spPr>
              <a:xfrm>
                <a:off x="3499329" y="1920410"/>
                <a:ext cx="180219" cy="337504"/>
              </a:xfrm>
              <a:custGeom>
                <a:avLst/>
                <a:gdLst/>
                <a:ahLst/>
                <a:cxnLst/>
                <a:rect l="l" t="t" r="r" b="b"/>
                <a:pathLst>
                  <a:path w="3379" h="6328" extrusionOk="0">
                    <a:moveTo>
                      <a:pt x="2968" y="1"/>
                    </a:moveTo>
                    <a:cubicBezTo>
                      <a:pt x="2915" y="1"/>
                      <a:pt x="2861" y="9"/>
                      <a:pt x="2808" y="25"/>
                    </a:cubicBezTo>
                    <a:cubicBezTo>
                      <a:pt x="2356" y="164"/>
                      <a:pt x="1881" y="328"/>
                      <a:pt x="1533" y="669"/>
                    </a:cubicBezTo>
                    <a:cubicBezTo>
                      <a:pt x="1096" y="1099"/>
                      <a:pt x="1048" y="1675"/>
                      <a:pt x="949" y="2251"/>
                    </a:cubicBezTo>
                    <a:cubicBezTo>
                      <a:pt x="740" y="3460"/>
                      <a:pt x="451" y="4651"/>
                      <a:pt x="89" y="5822"/>
                    </a:cubicBezTo>
                    <a:cubicBezTo>
                      <a:pt x="0" y="6113"/>
                      <a:pt x="249" y="6328"/>
                      <a:pt x="478" y="6328"/>
                    </a:cubicBezTo>
                    <a:cubicBezTo>
                      <a:pt x="609" y="6328"/>
                      <a:pt x="733" y="6258"/>
                      <a:pt x="784" y="6091"/>
                    </a:cubicBezTo>
                    <a:cubicBezTo>
                      <a:pt x="1129" y="4971"/>
                      <a:pt x="1413" y="3830"/>
                      <a:pt x="1626" y="2678"/>
                    </a:cubicBezTo>
                    <a:cubicBezTo>
                      <a:pt x="1679" y="2395"/>
                      <a:pt x="1723" y="2109"/>
                      <a:pt x="1773" y="1826"/>
                    </a:cubicBezTo>
                    <a:cubicBezTo>
                      <a:pt x="1808" y="1617"/>
                      <a:pt x="1859" y="1413"/>
                      <a:pt x="2003" y="1250"/>
                    </a:cubicBezTo>
                    <a:cubicBezTo>
                      <a:pt x="2276" y="942"/>
                      <a:pt x="2740" y="818"/>
                      <a:pt x="3119" y="702"/>
                    </a:cubicBezTo>
                    <a:cubicBezTo>
                      <a:pt x="3311" y="644"/>
                      <a:pt x="3378" y="375"/>
                      <a:pt x="3302" y="208"/>
                    </a:cubicBezTo>
                    <a:cubicBezTo>
                      <a:pt x="3235" y="61"/>
                      <a:pt x="3107" y="1"/>
                      <a:pt x="2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68;p71"/>
              <p:cNvSpPr/>
              <p:nvPr/>
            </p:nvSpPr>
            <p:spPr>
              <a:xfrm>
                <a:off x="3242790" y="1706324"/>
                <a:ext cx="282836" cy="76109"/>
              </a:xfrm>
              <a:custGeom>
                <a:avLst/>
                <a:gdLst/>
                <a:ahLst/>
                <a:cxnLst/>
                <a:rect l="l" t="t" r="r" b="b"/>
                <a:pathLst>
                  <a:path w="5303" h="1427" extrusionOk="0">
                    <a:moveTo>
                      <a:pt x="4780" y="1"/>
                    </a:moveTo>
                    <a:cubicBezTo>
                      <a:pt x="4762" y="1"/>
                      <a:pt x="4744" y="2"/>
                      <a:pt x="4726" y="4"/>
                    </a:cubicBezTo>
                    <a:cubicBezTo>
                      <a:pt x="3290" y="185"/>
                      <a:pt x="1862" y="412"/>
                      <a:pt x="442" y="685"/>
                    </a:cubicBezTo>
                    <a:cubicBezTo>
                      <a:pt x="0" y="770"/>
                      <a:pt x="78" y="1427"/>
                      <a:pt x="482" y="1427"/>
                    </a:cubicBezTo>
                    <a:cubicBezTo>
                      <a:pt x="507" y="1427"/>
                      <a:pt x="533" y="1424"/>
                      <a:pt x="561" y="1419"/>
                    </a:cubicBezTo>
                    <a:cubicBezTo>
                      <a:pt x="1982" y="1147"/>
                      <a:pt x="3411" y="919"/>
                      <a:pt x="4844" y="738"/>
                    </a:cubicBezTo>
                    <a:cubicBezTo>
                      <a:pt x="5302" y="682"/>
                      <a:pt x="5209" y="1"/>
                      <a:pt x="4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 name="Google Shape;2266;p37"/>
          <p:cNvSpPr/>
          <p:nvPr/>
        </p:nvSpPr>
        <p:spPr>
          <a:xfrm>
            <a:off x="798825" y="43602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9730" b="47753"/>
          <a:stretch/>
        </p:blipFill>
        <p:spPr>
          <a:xfrm flipH="1">
            <a:off x="5367744" y="1003605"/>
            <a:ext cx="3315590" cy="3445972"/>
          </a:xfrm>
          <a:prstGeom prst="rect">
            <a:avLst/>
          </a:prstGeom>
        </p:spPr>
      </p:pic>
    </p:spTree>
    <p:extLst>
      <p:ext uri="{BB962C8B-B14F-4D97-AF65-F5344CB8AC3E}">
        <p14:creationId xmlns:p14="http://schemas.microsoft.com/office/powerpoint/2010/main" val="3867796908"/>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1915959588"/>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942033"/>
            <a:ext cx="9144000" cy="1615827"/>
          </a:xfrm>
          <a:prstGeom prst="rect">
            <a:avLst/>
          </a:prstGeom>
          <a:noFill/>
        </p:spPr>
        <p:txBody>
          <a:bodyPr wrap="square" rtlCol="0">
            <a:spAutoFit/>
          </a:bodyPr>
          <a:lstStyle/>
          <a:p>
            <a:pPr algn="ctr">
              <a:lnSpc>
                <a:spcPct val="150000"/>
              </a:lnSpc>
            </a:pPr>
            <a:r>
              <a:rPr lang="vi-VN" sz="3300" b="1"/>
              <a:t>TÌM KIẾM TỆP, </a:t>
            </a:r>
            <a:endParaRPr lang="en-US" sz="3300" b="1"/>
          </a:p>
          <a:p>
            <a:pPr algn="ctr">
              <a:lnSpc>
                <a:spcPct val="150000"/>
              </a:lnSpc>
            </a:pPr>
            <a:r>
              <a:rPr lang="vi-VN" sz="3300" b="1"/>
              <a:t>THƯ MỤC</a:t>
            </a:r>
          </a:p>
        </p:txBody>
      </p:sp>
      <p:grpSp>
        <p:nvGrpSpPr>
          <p:cNvPr id="18" name="Google Shape;3003;p58"/>
          <p:cNvGrpSpPr/>
          <p:nvPr/>
        </p:nvGrpSpPr>
        <p:grpSpPr>
          <a:xfrm rot="1837553">
            <a:off x="-528311" y="-38180"/>
            <a:ext cx="1513811" cy="2029860"/>
            <a:chOff x="1400935" y="1333409"/>
            <a:chExt cx="760984" cy="1020399"/>
          </a:xfrm>
        </p:grpSpPr>
        <p:sp>
          <p:nvSpPr>
            <p:cNvPr id="19" name="Google Shape;3004;p5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05;p5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06;p5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07;p5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08;p5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09;p5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10;p5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11;p5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12;p5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13;p5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14;p5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15;p5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16;p5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17;p5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2825;p52"/>
          <p:cNvSpPr/>
          <p:nvPr/>
        </p:nvSpPr>
        <p:spPr>
          <a:xfrm>
            <a:off x="7626927" y="425476"/>
            <a:ext cx="952596" cy="377093"/>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Oval 1"/>
          <p:cNvSpPr/>
          <p:nvPr/>
        </p:nvSpPr>
        <p:spPr>
          <a:xfrm>
            <a:off x="4020457" y="654244"/>
            <a:ext cx="1103086" cy="1103086"/>
          </a:xfrm>
          <a:prstGeom prst="ellipse">
            <a:avLst/>
          </a:prstGeom>
          <a:solidFill>
            <a:srgbClr val="E2D7BB"/>
          </a:solidFill>
          <a:ln w="28575">
            <a:solidFill>
              <a:srgbClr val="7A5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1</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807" t="1" r="31605" b="66950"/>
          <a:stretch/>
        </p:blipFill>
        <p:spPr>
          <a:xfrm>
            <a:off x="327980" y="2987331"/>
            <a:ext cx="2122518" cy="177196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865" b="49509"/>
          <a:stretch/>
        </p:blipFill>
        <p:spPr>
          <a:xfrm>
            <a:off x="7302321" y="3258443"/>
            <a:ext cx="1371746" cy="1438881"/>
          </a:xfrm>
          <a:prstGeom prst="rect">
            <a:avLst/>
          </a:prstGeom>
        </p:spPr>
      </p:pic>
    </p:spTree>
    <p:extLst>
      <p:ext uri="{BB962C8B-B14F-4D97-AF65-F5344CB8AC3E}">
        <p14:creationId xmlns:p14="http://schemas.microsoft.com/office/powerpoint/2010/main" val="332577012"/>
      </p:ext>
    </p:extLst>
  </p:cSld>
  <p:clrMapOvr>
    <a:masterClrMapping/>
  </p:clrMapOvr>
  <p:transition spd="med">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2"/>
        <p:cNvGrpSpPr/>
        <p:nvPr/>
      </p:nvGrpSpPr>
      <p:grpSpPr>
        <a:xfrm>
          <a:off x="0" y="0"/>
          <a:ext cx="0" cy="0"/>
          <a:chOff x="0" y="0"/>
          <a:chExt cx="0" cy="0"/>
        </a:xfrm>
      </p:grpSpPr>
      <p:sp>
        <p:nvSpPr>
          <p:cNvPr id="27" name="Rectangle 26"/>
          <p:cNvSpPr/>
          <p:nvPr/>
        </p:nvSpPr>
        <p:spPr>
          <a:xfrm>
            <a:off x="1103421" y="3380104"/>
            <a:ext cx="6937153" cy="1477328"/>
          </a:xfrm>
          <a:prstGeom prst="rect">
            <a:avLst/>
          </a:prstGeom>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Các em hãy quan sát cách tìm kiếm tệp </a:t>
            </a:r>
            <a:r>
              <a:rPr lang="vi-VN" sz="2000" b="1">
                <a:latin typeface="Arial" panose="020B0604020202020204" pitchFamily="34" charset="0"/>
                <a:cs typeface="Arial" panose="020B0604020202020204" pitchFamily="34" charset="0"/>
              </a:rPr>
              <a:t>Bao ve moi truong </a:t>
            </a:r>
            <a:r>
              <a:rPr lang="vi-VN" sz="2000">
                <a:latin typeface="Arial" panose="020B0604020202020204" pitchFamily="34" charset="0"/>
                <a:cs typeface="Arial" panose="020B0604020202020204" pitchFamily="34" charset="0"/>
              </a:rPr>
              <a:t>trong ổ đĩa </a:t>
            </a:r>
            <a:r>
              <a:rPr lang="vi-VN" sz="2000" b="1">
                <a:latin typeface="Arial" panose="020B0604020202020204" pitchFamily="34" charset="0"/>
                <a:cs typeface="Arial" panose="020B0604020202020204" pitchFamily="34" charset="0"/>
              </a:rPr>
              <a:t>D:</a:t>
            </a:r>
            <a:r>
              <a:rPr lang="vi-VN" sz="2000">
                <a:latin typeface="Arial" panose="020B0604020202020204" pitchFamily="34" charset="0"/>
                <a:cs typeface="Arial" panose="020B0604020202020204" pitchFamily="34" charset="0"/>
              </a:rPr>
              <a:t>.</a:t>
            </a:r>
            <a:r>
              <a:rPr lang="vi-VN" sz="2000" b="1">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Từ đó, em hãy trao đổi với bạn trong nhóm để nêu các bước tìm kiếm một tệp, thư mục theo tên.</a:t>
            </a:r>
          </a:p>
        </p:txBody>
      </p:sp>
      <p:grpSp>
        <p:nvGrpSpPr>
          <p:cNvPr id="6" name="Group 5"/>
          <p:cNvGrpSpPr/>
          <p:nvPr/>
        </p:nvGrpSpPr>
        <p:grpSpPr>
          <a:xfrm>
            <a:off x="478972" y="264800"/>
            <a:ext cx="8199816" cy="3115304"/>
            <a:chOff x="478972" y="264800"/>
            <a:chExt cx="8199816" cy="3115304"/>
          </a:xfrm>
        </p:grpSpPr>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229" t="27504" r="8229" b="1427"/>
            <a:stretch/>
          </p:blipFill>
          <p:spPr>
            <a:xfrm>
              <a:off x="2140834" y="377617"/>
              <a:ext cx="4862325" cy="300248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54225" r="45395"/>
            <a:stretch/>
          </p:blipFill>
          <p:spPr>
            <a:xfrm>
              <a:off x="478972" y="264800"/>
              <a:ext cx="1523999" cy="1277554"/>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46648" t="50552" b="6490"/>
            <a:stretch/>
          </p:blipFill>
          <p:spPr>
            <a:xfrm>
              <a:off x="7060874" y="1959429"/>
              <a:ext cx="1617914" cy="1302718"/>
            </a:xfrm>
            <a:prstGeom prst="rect">
              <a:avLst/>
            </a:prstGeom>
          </p:spPr>
        </p:pic>
      </p:grpSp>
    </p:spTree>
    <p:extLst>
      <p:ext uri="{BB962C8B-B14F-4D97-AF65-F5344CB8AC3E}">
        <p14:creationId xmlns:p14="http://schemas.microsoft.com/office/powerpoint/2010/main" val="77150203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2"/>
        <p:cNvGrpSpPr/>
        <p:nvPr/>
      </p:nvGrpSpPr>
      <p:grpSpPr>
        <a:xfrm>
          <a:off x="0" y="0"/>
          <a:ext cx="0" cy="0"/>
          <a:chOff x="0" y="0"/>
          <a:chExt cx="0" cy="0"/>
        </a:xfrm>
      </p:grpSpPr>
      <p:sp>
        <p:nvSpPr>
          <p:cNvPr id="2636" name="Google Shape;2636;p45"/>
          <p:cNvSpPr/>
          <p:nvPr/>
        </p:nvSpPr>
        <p:spPr>
          <a:xfrm>
            <a:off x="876266" y="4144311"/>
            <a:ext cx="1167736" cy="454078"/>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5"/>
          <p:cNvSpPr/>
          <p:nvPr/>
        </p:nvSpPr>
        <p:spPr>
          <a:xfrm>
            <a:off x="7829998" y="110872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8" name="Google Shape;2638;p45"/>
          <p:cNvGrpSpPr/>
          <p:nvPr/>
        </p:nvGrpSpPr>
        <p:grpSpPr>
          <a:xfrm rot="-447293">
            <a:off x="8056579" y="286980"/>
            <a:ext cx="878501" cy="1830261"/>
            <a:chOff x="503795" y="323625"/>
            <a:chExt cx="502785" cy="1047439"/>
          </a:xfrm>
        </p:grpSpPr>
        <p:sp>
          <p:nvSpPr>
            <p:cNvPr id="2639" name="Google Shape;2639;p45"/>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5"/>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5"/>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5"/>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5"/>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5"/>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5"/>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5"/>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5"/>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5"/>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5"/>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5"/>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5"/>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2" name="Google Shape;2652;p45"/>
          <p:cNvSpPr/>
          <p:nvPr/>
        </p:nvSpPr>
        <p:spPr>
          <a:xfrm>
            <a:off x="7609670" y="74789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roup 83"/>
          <p:cNvGrpSpPr/>
          <p:nvPr/>
        </p:nvGrpSpPr>
        <p:grpSpPr>
          <a:xfrm>
            <a:off x="1019809" y="577026"/>
            <a:ext cx="4392420" cy="3156903"/>
            <a:chOff x="1727822" y="479767"/>
            <a:chExt cx="4392420" cy="3156903"/>
          </a:xfrm>
        </p:grpSpPr>
        <p:sp>
          <p:nvSpPr>
            <p:cNvPr id="85" name="Rounded Rectangle 84"/>
            <p:cNvSpPr/>
            <p:nvPr/>
          </p:nvSpPr>
          <p:spPr>
            <a:xfrm>
              <a:off x="1727822" y="479767"/>
              <a:ext cx="4392420" cy="3156903"/>
            </a:xfrm>
            <a:prstGeom prst="roundRect">
              <a:avLst>
                <a:gd name="adj" fmla="val 7436"/>
              </a:avLst>
            </a:prstGeom>
            <a:solidFill>
              <a:srgbClr val="FFFFCC"/>
            </a:solid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000">
                <a:solidFill>
                  <a:srgbClr val="000000"/>
                </a:solidFill>
              </a:endParaRPr>
            </a:p>
          </p:txBody>
        </p:sp>
        <p:sp>
          <p:nvSpPr>
            <p:cNvPr id="86" name="Rectangle 85"/>
            <p:cNvSpPr/>
            <p:nvPr/>
          </p:nvSpPr>
          <p:spPr>
            <a:xfrm>
              <a:off x="1980303" y="627057"/>
              <a:ext cx="3887458" cy="2862322"/>
            </a:xfrm>
            <a:prstGeom prst="rect">
              <a:avLst/>
            </a:prstGeom>
          </p:spPr>
          <p:txBody>
            <a:bodyPr wrap="square">
              <a:spAutoFit/>
            </a:bodyPr>
            <a:lstStyle/>
            <a:p>
              <a:pPr algn="just">
                <a:lnSpc>
                  <a:spcPct val="150000"/>
                </a:lnSpc>
              </a:pPr>
              <a:r>
                <a:rPr lang="en-US" sz="2000" b="1">
                  <a:solidFill>
                    <a:srgbClr val="C00000"/>
                  </a:solidFill>
                  <a:latin typeface="Arial" panose="020B0604020202020204" pitchFamily="34" charset="0"/>
                  <a:cs typeface="Arial" panose="020B0604020202020204" pitchFamily="34" charset="0"/>
                </a:rPr>
                <a:t>Cách tìm kiếm:</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Lựa chọn ổ đĩa </a:t>
              </a:r>
              <a:r>
                <a:rPr lang="en-US" sz="2000" b="1">
                  <a:latin typeface="Arial" panose="020B0604020202020204" pitchFamily="34" charset="0"/>
                  <a:cs typeface="Arial" panose="020B0604020202020204" pitchFamily="34" charset="0"/>
                </a:rPr>
                <a:t>D:</a:t>
              </a:r>
              <a:r>
                <a:rPr lang="en-US" sz="200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Nhập tên </a:t>
              </a:r>
              <a:r>
                <a:rPr lang="en-US" sz="2000" b="1">
                  <a:latin typeface="Arial" panose="020B0604020202020204" pitchFamily="34" charset="0"/>
                  <a:cs typeface="Arial" panose="020B0604020202020204" pitchFamily="34" charset="0"/>
                </a:rPr>
                <a:t>Bao ve moi truong </a:t>
              </a:r>
              <a:r>
                <a:rPr lang="en-US" sz="2000">
                  <a:latin typeface="Arial" panose="020B0604020202020204" pitchFamily="34" charset="0"/>
                  <a:cs typeface="Arial" panose="020B0604020202020204" pitchFamily="34" charset="0"/>
                </a:rPr>
                <a:t>trong ô tìm kiếm của công cụ </a:t>
              </a:r>
              <a:r>
                <a:rPr lang="en-US" sz="2000" b="1">
                  <a:latin typeface="Arial" panose="020B0604020202020204" pitchFamily="34" charset="0"/>
                  <a:cs typeface="Arial" panose="020B0604020202020204" pitchFamily="34" charset="0"/>
                </a:rPr>
                <a:t>Search</a:t>
              </a:r>
              <a:r>
                <a:rPr lang="en-US" sz="2000">
                  <a:latin typeface="Arial" panose="020B0604020202020204" pitchFamily="34" charset="0"/>
                  <a:cs typeface="Arial" panose="020B0604020202020204" pitchFamily="34" charset="0"/>
                </a:rPr>
                <a:t>, nhấn phím </a:t>
              </a:r>
              <a:r>
                <a:rPr lang="en-US" sz="2000" b="1">
                  <a:latin typeface="Arial" panose="020B0604020202020204" pitchFamily="34" charset="0"/>
                  <a:cs typeface="Arial" panose="020B0604020202020204" pitchFamily="34" charset="0"/>
                </a:rPr>
                <a:t>Enter</a:t>
              </a:r>
              <a:r>
                <a:rPr lang="en-US" sz="200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Mở tệp.</a:t>
              </a:r>
            </a:p>
          </p:txBody>
        </p:sp>
      </p:grpSp>
      <p:pic>
        <p:nvPicPr>
          <p:cNvPr id="91" name="Picture 90"/>
          <p:cNvPicPr>
            <a:picLocks noChangeAspect="1"/>
          </p:cNvPicPr>
          <p:nvPr/>
        </p:nvPicPr>
        <p:blipFill>
          <a:blip r:embed="rId3"/>
          <a:stretch>
            <a:fillRect/>
          </a:stretch>
        </p:blipFill>
        <p:spPr>
          <a:xfrm>
            <a:off x="5683827" y="2106610"/>
            <a:ext cx="2452820" cy="2852574"/>
          </a:xfrm>
          <a:prstGeom prst="rect">
            <a:avLst/>
          </a:prstGeom>
        </p:spPr>
      </p:pic>
    </p:spTree>
    <p:extLst>
      <p:ext uri="{BB962C8B-B14F-4D97-AF65-F5344CB8AC3E}">
        <p14:creationId xmlns:p14="http://schemas.microsoft.com/office/powerpoint/2010/main" val="2928083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ppt_x"/>
                                          </p:val>
                                        </p:tav>
                                        <p:tav tm="100000">
                                          <p:val>
                                            <p:strVal val="#ppt_x"/>
                                          </p:val>
                                        </p:tav>
                                      </p:tavLst>
                                    </p:anim>
                                    <p:anim calcmode="lin" valueType="num">
                                      <p:cBhvr additive="base">
                                        <p:cTn id="1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udy Guide to Middle School Students by Slidesgo">
  <a:themeElements>
    <a:clrScheme name="Simple Light">
      <a:dk1>
        <a:srgbClr val="7A5132"/>
      </a:dk1>
      <a:lt1>
        <a:srgbClr val="FAFAFA"/>
      </a:lt1>
      <a:dk2>
        <a:srgbClr val="E2D7BB"/>
      </a:dk2>
      <a:lt2>
        <a:srgbClr val="7790FB"/>
      </a:lt2>
      <a:accent1>
        <a:srgbClr val="0B7262"/>
      </a:accent1>
      <a:accent2>
        <a:srgbClr val="BEFBD9"/>
      </a:accent2>
      <a:accent3>
        <a:srgbClr val="DADADA"/>
      </a:accent3>
      <a:accent4>
        <a:srgbClr val="F3F3F3"/>
      </a:accent4>
      <a:accent5>
        <a:srgbClr val="FFFFFF"/>
      </a:accent5>
      <a:accent6>
        <a:srgbClr val="FFFFFF"/>
      </a:accent6>
      <a:hlink>
        <a:srgbClr val="7A51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638</Words>
  <Application>Microsoft Office PowerPoint</Application>
  <PresentationFormat>On-screen Show (16:9)</PresentationFormat>
  <Paragraphs>56</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Aharoni</vt:lpstr>
      <vt:lpstr>Bebas Neue</vt:lpstr>
      <vt:lpstr>Arial</vt:lpstr>
      <vt:lpstr>Calibri</vt:lpstr>
      <vt:lpstr>Varela Round</vt:lpstr>
      <vt:lpstr>Study Guide to Middle School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Administrator</cp:lastModifiedBy>
  <cp:revision>34</cp:revision>
  <dcterms:modified xsi:type="dcterms:W3CDTF">2026-02-12T14:19:06Z</dcterms:modified>
</cp:coreProperties>
</file>