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395" r:id="rId5"/>
    <p:sldId id="396" r:id="rId6"/>
    <p:sldId id="392" r:id="rId7"/>
    <p:sldId id="394" r:id="rId8"/>
    <p:sldId id="304" r:id="rId9"/>
    <p:sldId id="297" r:id="rId10"/>
    <p:sldId id="405" r:id="rId11"/>
    <p:sldId id="258" r:id="rId12"/>
    <p:sldId id="287" r:id="rId13"/>
    <p:sldId id="296" r:id="rId14"/>
    <p:sldId id="406" r:id="rId15"/>
    <p:sldId id="407" r:id="rId16"/>
    <p:sldId id="273" r:id="rId17"/>
    <p:sldId id="284" r:id="rId18"/>
    <p:sldId id="409" r:id="rId19"/>
    <p:sldId id="410" r:id="rId20"/>
    <p:sldId id="281" r:id="rId21"/>
    <p:sldId id="263"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1668780" y="1438163"/>
            <a:ext cx="8961120" cy="5016758"/>
          </a:xfrm>
          <a:prstGeom prst="rect">
            <a:avLst/>
          </a:prstGeom>
          <a:noFill/>
        </p:spPr>
        <p:txBody>
          <a:bodyPr wrap="square" rtlCol="0">
            <a:spAutoFit/>
          </a:bodyPr>
          <a:lstStyle/>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TRONG MÔI TRƯỜNG SỐ</a:t>
            </a:r>
          </a:p>
          <a:p>
            <a:pPr algn="ctr">
              <a:spcBef>
                <a:spcPts val="600"/>
              </a:spcBef>
              <a:spcAft>
                <a:spcPts val="600"/>
              </a:spcAft>
            </a:pPr>
            <a:r>
              <a:rPr lang="en-US" sz="4000" b="1" dirty="0">
                <a:solidFill>
                  <a:srgbClr val="0000CC"/>
                </a:solidFill>
                <a:latin typeface="Times New Roman" panose="02020603050405020304" pitchFamily="18" charset="0"/>
                <a:cs typeface="Times New Roman" panose="02020603050405020304" pitchFamily="18" charset="0"/>
              </a:rPr>
              <a:t>BẢN QUYỀN NỘI DUNG THÔNG TIN</a:t>
            </a: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11837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7EB2D-5302-7ECE-F4A5-3FC4C94E40A9}"/>
              </a:ext>
            </a:extLst>
          </p:cNvPr>
          <p:cNvSpPr txBox="1"/>
          <p:nvPr/>
        </p:nvSpPr>
        <p:spPr>
          <a:xfrm>
            <a:off x="4629360" y="2535866"/>
            <a:ext cx="3009478"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85FA27E-C75D-4DA4-79DD-A883C4AFB76B}"/>
              </a:ext>
            </a:extLst>
          </p:cNvPr>
          <p:cNvSpPr/>
          <p:nvPr/>
        </p:nvSpPr>
        <p:spPr>
          <a:xfrm>
            <a:off x="514350" y="3439448"/>
            <a:ext cx="11487150" cy="24006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0000CC"/>
                </a:solidFill>
                <a:latin typeface="Times New Roman" panose="02020603050405020304" pitchFamily="18" charset="0"/>
                <a:cs typeface="Times New Roman" panose="02020603050405020304" pitchFamily="18" charset="0"/>
              </a:rPr>
              <a:t>		Vi phạm bản quyền nội dung thông tin là vi phạm chuẩn mực đạo đức, không tôn trọng pháp luật và thiếu văn hóa.</a:t>
            </a:r>
          </a:p>
        </p:txBody>
      </p:sp>
      <p:sp>
        <p:nvSpPr>
          <p:cNvPr id="5" name="TextBox 4">
            <a:extLst>
              <a:ext uri="{FF2B5EF4-FFF2-40B4-BE49-F238E27FC236}">
                <a16:creationId xmlns:a16="http://schemas.microsoft.com/office/drawing/2014/main" id="{242729DF-927F-29FE-046A-C377452CB109}"/>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1419671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A2C8A-1B8E-EE1D-3157-8A9501F854D4}"/>
              </a:ext>
            </a:extLst>
          </p:cNvPr>
          <p:cNvSpPr/>
          <p:nvPr/>
        </p:nvSpPr>
        <p:spPr>
          <a:xfrm>
            <a:off x="332696" y="3851928"/>
            <a:ext cx="11573554" cy="28865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CC"/>
                </a:solidFill>
                <a:latin typeface="Times New Roman" panose="02020603050405020304" pitchFamily="18" charset="0"/>
                <a:cs typeface="Times New Roman" panose="02020603050405020304" pitchFamily="18" charset="0"/>
              </a:rPr>
              <a:t>		Bạn Thanh Hằng đã lén ghi lại tên tài khoản và mật khẩu hộp thư của anh Minh. Thanh Hằng rủ em cùng vào hộp thư của anh Minh để xem những bức thư trong đó. </a:t>
            </a:r>
            <a:r>
              <a:rPr lang="en-US" sz="3600" b="1">
                <a:solidFill>
                  <a:srgbClr val="FF0000"/>
                </a:solidFill>
                <a:latin typeface="Times New Roman" panose="02020603050405020304" pitchFamily="18" charset="0"/>
                <a:cs typeface="Times New Roman" panose="02020603050405020304" pitchFamily="18" charset="0"/>
              </a:rPr>
              <a:t>Em có đồng tình và làm theo bạn Hằng hay không? Vì sao?</a:t>
            </a:r>
            <a:endParaRPr lang="en-US" sz="3600" b="1" i="1">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80D59C6-337D-1737-6A69-6AA12ED41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96" y="3100031"/>
            <a:ext cx="2774247" cy="729166"/>
          </a:xfrm>
          <a:prstGeom prst="rect">
            <a:avLst/>
          </a:prstGeom>
        </p:spPr>
      </p:pic>
      <p:sp>
        <p:nvSpPr>
          <p:cNvPr id="2" name="TextBox 1">
            <a:extLst>
              <a:ext uri="{FF2B5EF4-FFF2-40B4-BE49-F238E27FC236}">
                <a16:creationId xmlns:a16="http://schemas.microsoft.com/office/drawing/2014/main" id="{186B0B12-A225-0549-CCA6-575870DED21A}"/>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4" name="TextBox 3">
            <a:extLst>
              <a:ext uri="{FF2B5EF4-FFF2-40B4-BE49-F238E27FC236}">
                <a16:creationId xmlns:a16="http://schemas.microsoft.com/office/drawing/2014/main" id="{E1D31333-6379-0D7C-4477-194D0B97FCC6}"/>
              </a:ext>
            </a:extLst>
          </p:cNvPr>
          <p:cNvSpPr txBox="1"/>
          <p:nvPr/>
        </p:nvSpPr>
        <p:spPr>
          <a:xfrm>
            <a:off x="423615" y="2440206"/>
            <a:ext cx="11013419"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3. Tôn trọng sự bảo mật và tính riêng tư của thông tin.</a:t>
            </a:r>
          </a:p>
        </p:txBody>
      </p:sp>
    </p:spTree>
    <p:extLst>
      <p:ext uri="{BB962C8B-B14F-4D97-AF65-F5344CB8AC3E}">
        <p14:creationId xmlns:p14="http://schemas.microsoft.com/office/powerpoint/2010/main" val="3037410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BDF21-006A-ADD2-4E57-8392BA8E97DF}"/>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3" name="TextBox 2">
            <a:extLst>
              <a:ext uri="{FF2B5EF4-FFF2-40B4-BE49-F238E27FC236}">
                <a16:creationId xmlns:a16="http://schemas.microsoft.com/office/drawing/2014/main" id="{84AD3F73-4F4A-CBA5-D89A-B86A631AE0CA}"/>
              </a:ext>
            </a:extLst>
          </p:cNvPr>
          <p:cNvSpPr txBox="1"/>
          <p:nvPr/>
        </p:nvSpPr>
        <p:spPr>
          <a:xfrm>
            <a:off x="423615" y="1089707"/>
            <a:ext cx="11027487"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3. Tôn trọng sự bảo mật và tính riêng tư của thông tin.</a:t>
            </a:r>
          </a:p>
        </p:txBody>
      </p:sp>
      <p:sp>
        <p:nvSpPr>
          <p:cNvPr id="19" name="TextBox 18">
            <a:extLst>
              <a:ext uri="{FF2B5EF4-FFF2-40B4-BE49-F238E27FC236}">
                <a16:creationId xmlns:a16="http://schemas.microsoft.com/office/drawing/2014/main" id="{FE7D3284-96CC-F28F-1B0A-E34424268B18}"/>
              </a:ext>
            </a:extLst>
          </p:cNvPr>
          <p:cNvSpPr txBox="1"/>
          <p:nvPr/>
        </p:nvSpPr>
        <p:spPr>
          <a:xfrm>
            <a:off x="431409" y="1736038"/>
            <a:ext cx="11477654" cy="5078313"/>
          </a:xfrm>
          <a:prstGeom prst="rect">
            <a:avLst/>
          </a:prstGeom>
          <a:solidFill>
            <a:schemeClr val="bg1">
              <a:lumMod val="9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		Cần phải tôn trọng sự bảo mật, tính riêng tư của thông tin. Nội dung thư, nhật kí, mật khẩu, … là những thông tin có tính riêng tư. Cố tình xem, tiết lộ hay sử dụng thông tin có tính riêng tư của người khác khi chưa có sự đồng ý của người đó là vi phạm đạo đức và pháp luật. Với các thông tin được bảo mật, em cũng không được cố tình truy cập. Ví dụ, cố tình lấy được mật khẩu của hộp thư điện tử hay cố tình xem những thông tin không được phép đều là những hành vi không hợp pháp.</a:t>
            </a:r>
          </a:p>
        </p:txBody>
      </p:sp>
      <p:sp>
        <p:nvSpPr>
          <p:cNvPr id="20" name="TextBox 19">
            <a:extLst>
              <a:ext uri="{FF2B5EF4-FFF2-40B4-BE49-F238E27FC236}">
                <a16:creationId xmlns:a16="http://schemas.microsoft.com/office/drawing/2014/main" id="{F9994722-C44E-E2BD-F4DE-DFD73E34D6A4}"/>
              </a:ext>
            </a:extLst>
          </p:cNvPr>
          <p:cNvSpPr txBox="1"/>
          <p:nvPr/>
        </p:nvSpPr>
        <p:spPr>
          <a:xfrm>
            <a:off x="423963" y="1779687"/>
            <a:ext cx="11477654" cy="5078313"/>
          </a:xfrm>
          <a:prstGeom prst="rect">
            <a:avLst/>
          </a:prstGeom>
          <a:solidFill>
            <a:schemeClr val="bg1">
              <a:lumMod val="9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		Cần phải tôn trọng sự bảo mật, tính riêng tư của thông tin. </a:t>
            </a:r>
            <a:r>
              <a:rPr lang="en-US" sz="3600" b="1">
                <a:solidFill>
                  <a:srgbClr val="FF0000"/>
                </a:solidFill>
                <a:latin typeface="Times New Roman" panose="02020603050405020304" pitchFamily="18" charset="0"/>
                <a:cs typeface="Times New Roman" panose="02020603050405020304" pitchFamily="18" charset="0"/>
              </a:rPr>
              <a:t>Nội dung thư, nhật kí, mật khẩu, … là những thông tin có tính riêng tư</a:t>
            </a:r>
            <a:r>
              <a:rPr lang="en-US" sz="3600" b="1">
                <a:solidFill>
                  <a:srgbClr val="0000CC"/>
                </a:solidFill>
                <a:latin typeface="Times New Roman" panose="02020603050405020304" pitchFamily="18" charset="0"/>
                <a:cs typeface="Times New Roman" panose="02020603050405020304" pitchFamily="18" charset="0"/>
              </a:rPr>
              <a:t>. Cố tình xem, tiết lộ hay sử dụng thông tin có tính riêng tư của người khác khi chưa có sự đồng ý của người đó là vi phạm đạo đức và pháp luật. Với các thông tin được bảo mật, em cũng không được cố tình truy cập. Ví dụ, cố tình lấy được mật khẩu của hộp thư điện tử hay cố tình xem những thông tin không được phép đều là những hành vi không hợp pháp.</a:t>
            </a:r>
          </a:p>
        </p:txBody>
      </p:sp>
      <p:grpSp>
        <p:nvGrpSpPr>
          <p:cNvPr id="21" name="Group 20">
            <a:extLst>
              <a:ext uri="{FF2B5EF4-FFF2-40B4-BE49-F238E27FC236}">
                <a16:creationId xmlns:a16="http://schemas.microsoft.com/office/drawing/2014/main" id="{1D2439FE-D868-8A0D-AAB2-826F7B95D60A}"/>
              </a:ext>
            </a:extLst>
          </p:cNvPr>
          <p:cNvGrpSpPr/>
          <p:nvPr/>
        </p:nvGrpSpPr>
        <p:grpSpPr>
          <a:xfrm>
            <a:off x="423614" y="2883878"/>
            <a:ext cx="11336977" cy="531055"/>
            <a:chOff x="423614" y="2883878"/>
            <a:chExt cx="11336977" cy="531055"/>
          </a:xfrm>
        </p:grpSpPr>
        <p:cxnSp>
          <p:nvCxnSpPr>
            <p:cNvPr id="9" name="Straight Connector 8">
              <a:extLst>
                <a:ext uri="{FF2B5EF4-FFF2-40B4-BE49-F238E27FC236}">
                  <a16:creationId xmlns:a16="http://schemas.microsoft.com/office/drawing/2014/main" id="{27D3DF82-3A0F-5F19-FD0D-9F7AA73369DE}"/>
                </a:ext>
              </a:extLst>
            </p:cNvPr>
            <p:cNvCxnSpPr/>
            <p:nvPr/>
          </p:nvCxnSpPr>
          <p:spPr>
            <a:xfrm>
              <a:off x="2630658" y="2883878"/>
              <a:ext cx="912993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B0421783-5451-4E42-B183-ED9E8217C005}"/>
                </a:ext>
              </a:extLst>
            </p:cNvPr>
            <p:cNvCxnSpPr>
              <a:cxnSpLocks/>
            </p:cNvCxnSpPr>
            <p:nvPr/>
          </p:nvCxnSpPr>
          <p:spPr>
            <a:xfrm>
              <a:off x="423614" y="3414933"/>
              <a:ext cx="5442614" cy="0"/>
            </a:xfrm>
            <a:prstGeom prst="line">
              <a:avLst/>
            </a:prstGeom>
            <a:ln w="38100"/>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29D0FC31-1242-6028-D299-EDA3F6D8E11E}"/>
              </a:ext>
            </a:extLst>
          </p:cNvPr>
          <p:cNvSpPr txBox="1"/>
          <p:nvPr/>
        </p:nvSpPr>
        <p:spPr>
          <a:xfrm>
            <a:off x="422276" y="1736037"/>
            <a:ext cx="11477654" cy="5078313"/>
          </a:xfrm>
          <a:prstGeom prst="rect">
            <a:avLst/>
          </a:prstGeom>
          <a:solidFill>
            <a:schemeClr val="bg1">
              <a:lumMod val="9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		Cần phải tôn trọng sự bảo mật, tính riêng tư của thông tin. </a:t>
            </a:r>
            <a:r>
              <a:rPr lang="en-US" sz="3600" b="1">
                <a:solidFill>
                  <a:srgbClr val="FF0000"/>
                </a:solidFill>
                <a:latin typeface="Times New Roman" panose="02020603050405020304" pitchFamily="18" charset="0"/>
                <a:cs typeface="Times New Roman" panose="02020603050405020304" pitchFamily="18" charset="0"/>
              </a:rPr>
              <a:t>Nội dung thư, nhật kí, mật khẩu, … là những thông tin có tính riêng tư</a:t>
            </a:r>
            <a:r>
              <a:rPr lang="en-US" sz="3600" b="1">
                <a:solidFill>
                  <a:srgbClr val="0000CC"/>
                </a:solidFill>
                <a:latin typeface="Times New Roman" panose="02020603050405020304" pitchFamily="18" charset="0"/>
                <a:cs typeface="Times New Roman" panose="02020603050405020304" pitchFamily="18" charset="0"/>
              </a:rPr>
              <a:t>. Cố tình xem, tiết lộ hay sử dụng thông tin có tính riêng tư của người khác khi chưa có sự đồng ý của người đó là vi phạm đạo đức và pháp luật. </a:t>
            </a:r>
            <a:r>
              <a:rPr lang="en-US" sz="3600" b="1">
                <a:solidFill>
                  <a:srgbClr val="FF0000"/>
                </a:solidFill>
                <a:latin typeface="Times New Roman" panose="02020603050405020304" pitchFamily="18" charset="0"/>
                <a:cs typeface="Times New Roman" panose="02020603050405020304" pitchFamily="18" charset="0"/>
              </a:rPr>
              <a:t>Với các thông tin được bảo mật, em cũng không được cố tình truy cập</a:t>
            </a:r>
            <a:r>
              <a:rPr lang="en-US" sz="3600" b="1">
                <a:solidFill>
                  <a:srgbClr val="0000CC"/>
                </a:solidFill>
                <a:latin typeface="Times New Roman" panose="02020603050405020304" pitchFamily="18" charset="0"/>
                <a:cs typeface="Times New Roman" panose="02020603050405020304" pitchFamily="18" charset="0"/>
              </a:rPr>
              <a:t>. Ví dụ, cố tình lấy được mật khẩu của hộp thư điện tử hay cố tình xem những thông tin không được phép đều là những hành vi không hợp pháp.</a:t>
            </a:r>
          </a:p>
        </p:txBody>
      </p:sp>
      <p:grpSp>
        <p:nvGrpSpPr>
          <p:cNvPr id="23" name="Group 22">
            <a:extLst>
              <a:ext uri="{FF2B5EF4-FFF2-40B4-BE49-F238E27FC236}">
                <a16:creationId xmlns:a16="http://schemas.microsoft.com/office/drawing/2014/main" id="{3B3F6218-E769-393A-8D94-2682BA12A94C}"/>
              </a:ext>
            </a:extLst>
          </p:cNvPr>
          <p:cNvGrpSpPr/>
          <p:nvPr/>
        </p:nvGrpSpPr>
        <p:grpSpPr>
          <a:xfrm>
            <a:off x="415819" y="2852226"/>
            <a:ext cx="11336977" cy="531055"/>
            <a:chOff x="423614" y="2883878"/>
            <a:chExt cx="11336977" cy="531055"/>
          </a:xfrm>
        </p:grpSpPr>
        <p:cxnSp>
          <p:nvCxnSpPr>
            <p:cNvPr id="24" name="Straight Connector 23">
              <a:extLst>
                <a:ext uri="{FF2B5EF4-FFF2-40B4-BE49-F238E27FC236}">
                  <a16:creationId xmlns:a16="http://schemas.microsoft.com/office/drawing/2014/main" id="{3E8866F0-4774-F51A-8345-ACD415653E56}"/>
                </a:ext>
              </a:extLst>
            </p:cNvPr>
            <p:cNvCxnSpPr/>
            <p:nvPr/>
          </p:nvCxnSpPr>
          <p:spPr>
            <a:xfrm>
              <a:off x="2630658" y="2883878"/>
              <a:ext cx="912993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DB0CF9-6E65-3302-A4CB-E75E2023A826}"/>
                </a:ext>
              </a:extLst>
            </p:cNvPr>
            <p:cNvCxnSpPr>
              <a:cxnSpLocks/>
            </p:cNvCxnSpPr>
            <p:nvPr/>
          </p:nvCxnSpPr>
          <p:spPr>
            <a:xfrm>
              <a:off x="423614" y="3414933"/>
              <a:ext cx="5442614" cy="0"/>
            </a:xfrm>
            <a:prstGeom prst="line">
              <a:avLst/>
            </a:prstGeom>
            <a:ln w="38100"/>
          </p:spPr>
          <p:style>
            <a:lnRef idx="2">
              <a:schemeClr val="dk1"/>
            </a:lnRef>
            <a:fillRef idx="0">
              <a:schemeClr val="dk1"/>
            </a:fillRef>
            <a:effectRef idx="1">
              <a:schemeClr val="dk1"/>
            </a:effectRef>
            <a:fontRef idx="minor">
              <a:schemeClr val="tx1"/>
            </a:fontRef>
          </p:style>
        </p:cxnSp>
      </p:grpSp>
      <p:grpSp>
        <p:nvGrpSpPr>
          <p:cNvPr id="22" name="Group 21">
            <a:extLst>
              <a:ext uri="{FF2B5EF4-FFF2-40B4-BE49-F238E27FC236}">
                <a16:creationId xmlns:a16="http://schemas.microsoft.com/office/drawing/2014/main" id="{6603764D-79AF-6C3B-B544-216912F46500}"/>
              </a:ext>
            </a:extLst>
          </p:cNvPr>
          <p:cNvGrpSpPr/>
          <p:nvPr/>
        </p:nvGrpSpPr>
        <p:grpSpPr>
          <a:xfrm>
            <a:off x="439202" y="5030525"/>
            <a:ext cx="11183816" cy="562708"/>
            <a:chOff x="-5595425" y="9750670"/>
            <a:chExt cx="11183816" cy="562708"/>
          </a:xfrm>
        </p:grpSpPr>
        <p:cxnSp>
          <p:nvCxnSpPr>
            <p:cNvPr id="15" name="Straight Connector 14">
              <a:extLst>
                <a:ext uri="{FF2B5EF4-FFF2-40B4-BE49-F238E27FC236}">
                  <a16:creationId xmlns:a16="http://schemas.microsoft.com/office/drawing/2014/main" id="{9FA77C9C-A7C3-C766-3AA4-391A0A61920F}"/>
                </a:ext>
              </a:extLst>
            </p:cNvPr>
            <p:cNvCxnSpPr>
              <a:cxnSpLocks/>
            </p:cNvCxnSpPr>
            <p:nvPr/>
          </p:nvCxnSpPr>
          <p:spPr>
            <a:xfrm>
              <a:off x="-4455942" y="9750670"/>
              <a:ext cx="1004433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AC9C5F12-70B5-B3B6-789D-F5951CA1FA70}"/>
                </a:ext>
              </a:extLst>
            </p:cNvPr>
            <p:cNvCxnSpPr>
              <a:cxnSpLocks/>
            </p:cNvCxnSpPr>
            <p:nvPr/>
          </p:nvCxnSpPr>
          <p:spPr>
            <a:xfrm>
              <a:off x="-5595425" y="10313378"/>
              <a:ext cx="4248443" cy="0"/>
            </a:xfrm>
            <a:prstGeom prst="line">
              <a:avLst/>
            </a:prstGeom>
            <a:ln w="3810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004972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2" nodeType="clickEffect">
                                  <p:stCondLst>
                                    <p:cond delay="0"/>
                                  </p:stCondLst>
                                  <p:childTnLst>
                                    <p:animEffect transition="out" filter="box(out)">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32" fill="hold" grpId="1" nodeType="clickEffect">
                                  <p:stCondLst>
                                    <p:cond delay="0"/>
                                  </p:stCondLst>
                                  <p:childTnLst>
                                    <p:animEffect transition="out" filter="box(out)">
                                      <p:cBhvr>
                                        <p:cTn id="22" dur="2000"/>
                                        <p:tgtEl>
                                          <p:spTgt spid="20"/>
                                        </p:tgtEl>
                                      </p:cBhvr>
                                    </p:animEffect>
                                    <p:set>
                                      <p:cBhvr>
                                        <p:cTn id="23" dur="1" fill="hold">
                                          <p:stCondLst>
                                            <p:cond delay="1999"/>
                                          </p:stCondLst>
                                        </p:cTn>
                                        <p:tgtEl>
                                          <p:spTgt spid="20"/>
                                        </p:tgtEl>
                                        <p:attrNameLst>
                                          <p:attrName>style.visibility</p:attrName>
                                        </p:attrNameLst>
                                      </p:cBhvr>
                                      <p:to>
                                        <p:strVal val="hidden"/>
                                      </p:to>
                                    </p:set>
                                  </p:childTnLst>
                                </p:cTn>
                              </p:par>
                              <p:par>
                                <p:cTn id="24" presetID="4" presetClass="exit" presetSubtype="32" fill="hold" nodeType="withEffect">
                                  <p:stCondLst>
                                    <p:cond delay="0"/>
                                  </p:stCondLst>
                                  <p:childTnLst>
                                    <p:animEffect transition="out" filter="box(out)">
                                      <p:cBhvr>
                                        <p:cTn id="25" dur="2000"/>
                                        <p:tgtEl>
                                          <p:spTgt spid="21"/>
                                        </p:tgtEl>
                                      </p:cBhvr>
                                    </p:animEffect>
                                    <p:set>
                                      <p:cBhvr>
                                        <p:cTn id="26" dur="1" fill="hold">
                                          <p:stCondLst>
                                            <p:cond delay="1999"/>
                                          </p:stCondLst>
                                        </p:cTn>
                                        <p:tgtEl>
                                          <p:spTgt spid="21"/>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19" grpId="2" animBg="1"/>
      <p:bldP spid="20" grpId="0" animBg="1"/>
      <p:bldP spid="20"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9B9D2-2F8B-CA17-E815-689FD685F93D}"/>
              </a:ext>
            </a:extLst>
          </p:cNvPr>
          <p:cNvSpPr txBox="1"/>
          <p:nvPr/>
        </p:nvSpPr>
        <p:spPr>
          <a:xfrm>
            <a:off x="4629360" y="1551128"/>
            <a:ext cx="3009478"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097E260-5643-905D-7A06-F91C27686BC1}"/>
              </a:ext>
            </a:extLst>
          </p:cNvPr>
          <p:cNvSpPr/>
          <p:nvPr/>
        </p:nvSpPr>
        <p:spPr>
          <a:xfrm>
            <a:off x="514350" y="2555215"/>
            <a:ext cx="11487150" cy="40284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0000CC"/>
                </a:solidFill>
                <a:latin typeface="Times New Roman" panose="02020603050405020304" pitchFamily="18" charset="0"/>
                <a:cs typeface="Times New Roman" panose="02020603050405020304" pitchFamily="18" charset="0"/>
              </a:rPr>
              <a:t>		Khi gặp các hiện tượng không tôn trọng bản quyền, vi phạm bảo mật và tính riêng tư của thông tin, truy cập và phát tán thông tin trái phép, em cần thể hiện sự không đồng tình.</a:t>
            </a:r>
          </a:p>
        </p:txBody>
      </p:sp>
      <p:sp>
        <p:nvSpPr>
          <p:cNvPr id="4" name="TextBox 3">
            <a:extLst>
              <a:ext uri="{FF2B5EF4-FFF2-40B4-BE49-F238E27FC236}">
                <a16:creationId xmlns:a16="http://schemas.microsoft.com/office/drawing/2014/main" id="{2F3931FE-B37B-FC49-ACB0-10B097E341EE}"/>
              </a:ext>
            </a:extLst>
          </p:cNvPr>
          <p:cNvSpPr txBox="1"/>
          <p:nvPr/>
        </p:nvSpPr>
        <p:spPr>
          <a:xfrm>
            <a:off x="1266146" y="285431"/>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881679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257AC-FEED-9F29-C13A-255FAD3EFD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7B41FE-1FEA-6E8D-E652-CE012880D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7B7B0C77-8CB5-59B0-7445-FF5A865F01DA}"/>
              </a:ext>
            </a:extLst>
          </p:cNvPr>
          <p:cNvSpPr txBox="1"/>
          <p:nvPr/>
        </p:nvSpPr>
        <p:spPr>
          <a:xfrm>
            <a:off x="4513270" y="3204390"/>
            <a:ext cx="3338960" cy="707886"/>
          </a:xfrm>
          <a:prstGeom prst="rect">
            <a:avLst/>
          </a:prstGeom>
          <a:solidFill>
            <a:schemeClr val="bg1"/>
          </a:solid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030480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0461-6162-B326-B805-F79BA99B4B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B89783C-10BA-5395-F923-0DA2F3FB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71" y="2082428"/>
            <a:ext cx="2600688" cy="1238423"/>
          </a:xfrm>
          <a:prstGeom prst="rect">
            <a:avLst/>
          </a:prstGeom>
        </p:spPr>
      </p:pic>
      <p:sp>
        <p:nvSpPr>
          <p:cNvPr id="2" name="TextBox 1">
            <a:extLst>
              <a:ext uri="{FF2B5EF4-FFF2-40B4-BE49-F238E27FC236}">
                <a16:creationId xmlns:a16="http://schemas.microsoft.com/office/drawing/2014/main" id="{1D4C23D6-9CCC-42B3-4FC9-E1DFBF9F00CB}"/>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6" name="TextBox 5">
            <a:extLst>
              <a:ext uri="{FF2B5EF4-FFF2-40B4-BE49-F238E27FC236}">
                <a16:creationId xmlns:a16="http://schemas.microsoft.com/office/drawing/2014/main" id="{80E242E1-65C1-0191-CA54-A6192DFB5319}"/>
              </a:ext>
            </a:extLst>
          </p:cNvPr>
          <p:cNvSpPr txBox="1"/>
          <p:nvPr/>
        </p:nvSpPr>
        <p:spPr>
          <a:xfrm>
            <a:off x="370160" y="3320851"/>
            <a:ext cx="11517039" cy="1200329"/>
          </a:xfrm>
          <a:prstGeom prst="rect">
            <a:avLst/>
          </a:prstGeom>
          <a:solidFill>
            <a:schemeClr val="bg1">
              <a:lumMod val="8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Bài 1: Em hãy nêu một số ví dụ về vi phạm bản quyền nội dung thông tin.</a:t>
            </a:r>
          </a:p>
        </p:txBody>
      </p:sp>
      <p:sp>
        <p:nvSpPr>
          <p:cNvPr id="7" name="TextBox 6">
            <a:extLst>
              <a:ext uri="{FF2B5EF4-FFF2-40B4-BE49-F238E27FC236}">
                <a16:creationId xmlns:a16="http://schemas.microsoft.com/office/drawing/2014/main" id="{9DBA8765-B603-3509-ED26-565E41735660}"/>
              </a:ext>
            </a:extLst>
          </p:cNvPr>
          <p:cNvSpPr txBox="1"/>
          <p:nvPr/>
        </p:nvSpPr>
        <p:spPr>
          <a:xfrm>
            <a:off x="370160" y="4682385"/>
            <a:ext cx="11517039" cy="1754326"/>
          </a:xfrm>
          <a:prstGeom prst="rect">
            <a:avLst/>
          </a:prstGeom>
          <a:solidFill>
            <a:schemeClr val="bg1">
              <a:lumMod val="8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Bài 2: Vì sao khi đưa ra một đoạn văn của người khác vào một văn bản của mình thì em phải nêu tên tác giả đoạn văn đó?</a:t>
            </a:r>
          </a:p>
        </p:txBody>
      </p:sp>
    </p:spTree>
    <p:extLst>
      <p:ext uri="{BB962C8B-B14F-4D97-AF65-F5344CB8AC3E}">
        <p14:creationId xmlns:p14="http://schemas.microsoft.com/office/powerpoint/2010/main" val="1629340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204390"/>
            <a:ext cx="2996419" cy="707886"/>
          </a:xfrm>
          <a:prstGeom prst="rect">
            <a:avLst/>
          </a:prstGeom>
          <a:solidFill>
            <a:schemeClr val="bg1"/>
          </a:solid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8D7C0-897B-6109-39B9-A00DA5591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59" y="2143151"/>
            <a:ext cx="2640411" cy="965363"/>
          </a:xfrm>
          <a:prstGeom prst="rect">
            <a:avLst/>
          </a:prstGeom>
        </p:spPr>
      </p:pic>
      <p:sp>
        <p:nvSpPr>
          <p:cNvPr id="4" name="Rectangle 3">
            <a:extLst>
              <a:ext uri="{FF2B5EF4-FFF2-40B4-BE49-F238E27FC236}">
                <a16:creationId xmlns:a16="http://schemas.microsoft.com/office/drawing/2014/main" id="{FA80C36F-D7FA-26FC-5990-713D02F14722}"/>
              </a:ext>
            </a:extLst>
          </p:cNvPr>
          <p:cNvSpPr/>
          <p:nvPr/>
        </p:nvSpPr>
        <p:spPr>
          <a:xfrm>
            <a:off x="418859" y="307164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Theo em, mỗi hành động dưới đây xảy ra trong trường hợp nào thì bị coi là vi phạm đạo đức và không hợp lệ:</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F0FAB89-1D6D-1245-B49F-08F17B6F6750}"/>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5" name="Rectangle 4">
            <a:extLst>
              <a:ext uri="{FF2B5EF4-FFF2-40B4-BE49-F238E27FC236}">
                <a16:creationId xmlns:a16="http://schemas.microsoft.com/office/drawing/2014/main" id="{7B21A4E0-31E5-C3E3-D2A7-8BB69127D6D1}"/>
              </a:ext>
            </a:extLst>
          </p:cNvPr>
          <p:cNvSpPr/>
          <p:nvPr/>
        </p:nvSpPr>
        <p:spPr>
          <a:xfrm>
            <a:off x="418859" y="4368860"/>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a) Sửa một bức tranh của người bạn, giữ nguyên tên tác giả và dán lên báo tường của lớp.</a:t>
            </a:r>
          </a:p>
        </p:txBody>
      </p:sp>
      <p:sp>
        <p:nvSpPr>
          <p:cNvPr id="6" name="Rectangle 5">
            <a:extLst>
              <a:ext uri="{FF2B5EF4-FFF2-40B4-BE49-F238E27FC236}">
                <a16:creationId xmlns:a16="http://schemas.microsoft.com/office/drawing/2014/main" id="{821FA3DD-B138-9EE7-8DA1-6D9358ECFC2F}"/>
              </a:ext>
            </a:extLst>
          </p:cNvPr>
          <p:cNvSpPr/>
          <p:nvPr/>
        </p:nvSpPr>
        <p:spPr>
          <a:xfrm>
            <a:off x="418859" y="5597866"/>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b) Hỏi một bạn cùng lớp số điện thoại của mẹ bạn ấy để chuyển cho một người khác.</a:t>
            </a:r>
          </a:p>
        </p:txBody>
      </p:sp>
    </p:spTree>
    <p:extLst>
      <p:ext uri="{BB962C8B-B14F-4D97-AF65-F5344CB8AC3E}">
        <p14:creationId xmlns:p14="http://schemas.microsoft.com/office/powerpoint/2010/main" val="46959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B534-411C-3B33-EF7A-F2523D7DBE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22BF18-AA0F-CA5F-675C-147448D77E06}"/>
              </a:ext>
            </a:extLst>
          </p:cNvPr>
          <p:cNvSpPr/>
          <p:nvPr/>
        </p:nvSpPr>
        <p:spPr>
          <a:xfrm>
            <a:off x="503265" y="14556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Theo em, mỗi hành động dưới đây xảy ra trong trường hợp nào thì bị coi là vi phạm đạo đức và không hợp lệ:</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429FDE3-D8A2-7846-EEC3-6D09FCFD4A69}"/>
              </a:ext>
            </a:extLst>
          </p:cNvPr>
          <p:cNvSpPr/>
          <p:nvPr/>
        </p:nvSpPr>
        <p:spPr>
          <a:xfrm>
            <a:off x="503265" y="1442780"/>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a) Sửa một bức tranh của người bạn, giữ nguyên tên tác giả và dán lên báo tường của lớp.</a:t>
            </a:r>
          </a:p>
        </p:txBody>
      </p:sp>
      <p:sp>
        <p:nvSpPr>
          <p:cNvPr id="5" name="Rectangle 4">
            <a:extLst>
              <a:ext uri="{FF2B5EF4-FFF2-40B4-BE49-F238E27FC236}">
                <a16:creationId xmlns:a16="http://schemas.microsoft.com/office/drawing/2014/main" id="{72D4CC52-507B-4BEF-A896-BCB5B112B9AB}"/>
              </a:ext>
            </a:extLst>
          </p:cNvPr>
          <p:cNvSpPr/>
          <p:nvPr/>
        </p:nvSpPr>
        <p:spPr>
          <a:xfrm>
            <a:off x="503265" y="273999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Trong trường hợp này, nếu được sự đồng ý của người bạn thì không xem là vi phạm đạo đức và không hợp lệ. </a:t>
            </a:r>
          </a:p>
        </p:txBody>
      </p:sp>
      <p:sp>
        <p:nvSpPr>
          <p:cNvPr id="9" name="Rectangle 8">
            <a:extLst>
              <a:ext uri="{FF2B5EF4-FFF2-40B4-BE49-F238E27FC236}">
                <a16:creationId xmlns:a16="http://schemas.microsoft.com/office/drawing/2014/main" id="{06ECA215-9637-0265-4FD4-76D810AFFD0C}"/>
              </a:ext>
            </a:extLst>
          </p:cNvPr>
          <p:cNvSpPr/>
          <p:nvPr/>
        </p:nvSpPr>
        <p:spPr>
          <a:xfrm>
            <a:off x="503265" y="4041254"/>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Ngược lại, nếu chưa được sự đồng ý của bạn mà ta tự ý sửa tranh của bạn thì đó là vi phạm đạo đức và không hợp lệ.</a:t>
            </a:r>
          </a:p>
        </p:txBody>
      </p:sp>
    </p:spTree>
    <p:extLst>
      <p:ext uri="{BB962C8B-B14F-4D97-AF65-F5344CB8AC3E}">
        <p14:creationId xmlns:p14="http://schemas.microsoft.com/office/powerpoint/2010/main" val="32975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A6FFA-BCD4-3633-33B6-A127370F01CC}"/>
              </a:ext>
            </a:extLst>
          </p:cNvPr>
          <p:cNvSpPr/>
          <p:nvPr/>
        </p:nvSpPr>
        <p:spPr>
          <a:xfrm>
            <a:off x="418859" y="25810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Theo em, mỗi hành động dưới đây xảy ra trong trường hợp nào thì bị coi là vi phạm đạo đức và không hợp lệ:</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126B23B-EAE1-C97B-7B9D-1A771E5B7B9B}"/>
              </a:ext>
            </a:extLst>
          </p:cNvPr>
          <p:cNvSpPr/>
          <p:nvPr/>
        </p:nvSpPr>
        <p:spPr>
          <a:xfrm>
            <a:off x="418859" y="1546366"/>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b) Hỏi một bạn cùng lớp số điện thoại của mẹ bạn ấy để chuyển cho một người khác.</a:t>
            </a:r>
          </a:p>
        </p:txBody>
      </p:sp>
      <p:sp>
        <p:nvSpPr>
          <p:cNvPr id="6" name="Rectangle 5">
            <a:extLst>
              <a:ext uri="{FF2B5EF4-FFF2-40B4-BE49-F238E27FC236}">
                <a16:creationId xmlns:a16="http://schemas.microsoft.com/office/drawing/2014/main" id="{997F2FD1-BDD9-539E-5857-9C833F73F794}"/>
              </a:ext>
            </a:extLst>
          </p:cNvPr>
          <p:cNvSpPr/>
          <p:nvPr/>
        </p:nvSpPr>
        <p:spPr>
          <a:xfrm>
            <a:off x="418857" y="2754063"/>
            <a:ext cx="11496476" cy="18531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Trong trường hợp này, nếu được sự đồng ý của bạn và mẹ bạn ấy thì không xem là vi phạm đạo đức và không hợp lệ. </a:t>
            </a:r>
          </a:p>
        </p:txBody>
      </p:sp>
      <p:sp>
        <p:nvSpPr>
          <p:cNvPr id="7" name="Rectangle 6">
            <a:extLst>
              <a:ext uri="{FF2B5EF4-FFF2-40B4-BE49-F238E27FC236}">
                <a16:creationId xmlns:a16="http://schemas.microsoft.com/office/drawing/2014/main" id="{9489ECBB-8339-FDCA-C4CC-383687B8E0B7}"/>
              </a:ext>
            </a:extLst>
          </p:cNvPr>
          <p:cNvSpPr/>
          <p:nvPr/>
        </p:nvSpPr>
        <p:spPr>
          <a:xfrm>
            <a:off x="418857" y="4519556"/>
            <a:ext cx="11496476" cy="22540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Ngược lại, nếu chưa được sự đồng ý của bạn và mẹ bạn ấy mà ta tự ý tìm và lấy số điện thoại của mẹ bạn và chuyển cho một người khác thì đó là vi phạm đạo đức và không hợp lệ.</a:t>
            </a:r>
          </a:p>
        </p:txBody>
      </p:sp>
    </p:spTree>
    <p:extLst>
      <p:ext uri="{BB962C8B-B14F-4D97-AF65-F5344CB8AC3E}">
        <p14:creationId xmlns:p14="http://schemas.microsoft.com/office/powerpoint/2010/main" val="33150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F59073-ACD6-3237-C524-CEF720177957}"/>
              </a:ext>
            </a:extLst>
          </p:cNvPr>
          <p:cNvSpPr txBox="1"/>
          <p:nvPr/>
        </p:nvSpPr>
        <p:spPr>
          <a:xfrm>
            <a:off x="403184" y="3195996"/>
            <a:ext cx="4495343" cy="584775"/>
          </a:xfrm>
          <a:prstGeom prst="rect">
            <a:avLst/>
          </a:prstGeom>
          <a:noFill/>
        </p:spPr>
        <p:txBody>
          <a:bodyPr wrap="square" rtlCol="0">
            <a:spAutoFit/>
          </a:bodyPr>
          <a:lstStyle/>
          <a:p>
            <a:pPr algn="ctr">
              <a:spcBef>
                <a:spcPts val="300"/>
              </a:spcBef>
              <a:spcAft>
                <a:spcPts val="300"/>
              </a:spcAft>
            </a:pPr>
            <a:r>
              <a:rPr lang="en-US" sz="3200" b="1" i="1">
                <a:solidFill>
                  <a:srgbClr val="FF0000"/>
                </a:solidFill>
                <a:latin typeface="Times New Roman" panose="02020603050405020304" pitchFamily="18" charset="0"/>
                <a:cs typeface="Times New Roman" panose="02020603050405020304" pitchFamily="18" charset="0"/>
              </a:rPr>
              <a:t>Học xong bài này, em sẽ:</a:t>
            </a:r>
            <a:endParaRPr lang="en-US" sz="3200" b="1" i="1">
              <a:solidFill>
                <a:srgbClr val="0000CC"/>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301B0CD-124E-6E91-E079-20EF43B35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3184127"/>
          </a:xfrm>
          <a:prstGeom prst="rect">
            <a:avLst/>
          </a:prstGeom>
        </p:spPr>
      </p:pic>
      <p:pic>
        <p:nvPicPr>
          <p:cNvPr id="9" name="Picture 8">
            <a:extLst>
              <a:ext uri="{FF2B5EF4-FFF2-40B4-BE49-F238E27FC236}">
                <a16:creationId xmlns:a16="http://schemas.microsoft.com/office/drawing/2014/main" id="{73F603C3-EAFD-0339-8739-0A2A9E05E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4" y="4761916"/>
            <a:ext cx="11224075" cy="597870"/>
          </a:xfrm>
          <a:prstGeom prst="rect">
            <a:avLst/>
          </a:prstGeom>
        </p:spPr>
      </p:pic>
      <p:pic>
        <p:nvPicPr>
          <p:cNvPr id="11" name="Picture 10">
            <a:extLst>
              <a:ext uri="{FF2B5EF4-FFF2-40B4-BE49-F238E27FC236}">
                <a16:creationId xmlns:a16="http://schemas.microsoft.com/office/drawing/2014/main" id="{83D158BE-75CF-5919-EE52-19EF1F42F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94" y="3756263"/>
            <a:ext cx="11362006" cy="1070186"/>
          </a:xfrm>
          <a:prstGeom prst="rect">
            <a:avLst/>
          </a:prstGeom>
        </p:spPr>
      </p:pic>
      <p:pic>
        <p:nvPicPr>
          <p:cNvPr id="13" name="Picture 12">
            <a:extLst>
              <a:ext uri="{FF2B5EF4-FFF2-40B4-BE49-F238E27FC236}">
                <a16:creationId xmlns:a16="http://schemas.microsoft.com/office/drawing/2014/main" id="{0D34305C-DDEA-EEEB-73DF-526083E48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94" y="5307016"/>
            <a:ext cx="11362003" cy="628238"/>
          </a:xfrm>
          <a:prstGeom prst="rect">
            <a:avLst/>
          </a:prstGeom>
        </p:spPr>
      </p:pic>
      <p:pic>
        <p:nvPicPr>
          <p:cNvPr id="15" name="Picture 14">
            <a:extLst>
              <a:ext uri="{FF2B5EF4-FFF2-40B4-BE49-F238E27FC236}">
                <a16:creationId xmlns:a16="http://schemas.microsoft.com/office/drawing/2014/main" id="{BE6BA527-7337-14AB-4AA0-B32F3BCE8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92" y="5921186"/>
            <a:ext cx="11362005" cy="1040344"/>
          </a:xfrm>
          <a:prstGeom prst="rect">
            <a:avLst/>
          </a:prstGeom>
        </p:spPr>
      </p:pic>
      <p:sp>
        <p:nvSpPr>
          <p:cNvPr id="16" name="Rectangle 15">
            <a:extLst>
              <a:ext uri="{FF2B5EF4-FFF2-40B4-BE49-F238E27FC236}">
                <a16:creationId xmlns:a16="http://schemas.microsoft.com/office/drawing/2014/main" id="{B1E07332-7036-C621-82F6-93354A1AA371}"/>
              </a:ext>
            </a:extLst>
          </p:cNvPr>
          <p:cNvSpPr/>
          <p:nvPr/>
        </p:nvSpPr>
        <p:spPr>
          <a:xfrm>
            <a:off x="403184" y="3756263"/>
            <a:ext cx="564738" cy="3101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639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EA70A5-A4C6-AE7F-4390-10DC9E50983D}"/>
              </a:ext>
            </a:extLst>
          </p:cNvPr>
          <p:cNvSpPr/>
          <p:nvPr/>
        </p:nvSpPr>
        <p:spPr>
          <a:xfrm>
            <a:off x="446996" y="3212938"/>
            <a:ext cx="11573554" cy="364506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3500" b="1">
                <a:solidFill>
                  <a:srgbClr val="0000CC"/>
                </a:solidFill>
                <a:latin typeface="Times New Roman" panose="02020603050405020304" pitchFamily="18" charset="0"/>
                <a:cs typeface="Times New Roman" panose="02020603050405020304" pitchFamily="18" charset="0"/>
              </a:rPr>
              <a:t>	* Không được sử dụng hoặc thay đổi nội dung thông tin trong tác phẩm của người khác khi chưa được phép.</a:t>
            </a:r>
          </a:p>
          <a:p>
            <a:pPr algn="just">
              <a:spcBef>
                <a:spcPts val="600"/>
              </a:spcBef>
              <a:spcAft>
                <a:spcPts val="600"/>
              </a:spcAft>
            </a:pPr>
            <a:r>
              <a:rPr lang="en-US" sz="3500" b="1">
                <a:solidFill>
                  <a:srgbClr val="0000CC"/>
                </a:solidFill>
                <a:latin typeface="Times New Roman" panose="02020603050405020304" pitchFamily="18" charset="0"/>
                <a:cs typeface="Times New Roman" panose="02020603050405020304" pitchFamily="18" charset="0"/>
              </a:rPr>
              <a:t>	* Phải tôn trọng sự bảo mật và tính riêng tư của thông tin.</a:t>
            </a:r>
          </a:p>
          <a:p>
            <a:pPr algn="just">
              <a:spcBef>
                <a:spcPts val="600"/>
              </a:spcBef>
              <a:spcAft>
                <a:spcPts val="600"/>
              </a:spcAft>
            </a:pPr>
            <a:r>
              <a:rPr lang="en-US" sz="3500" b="1">
                <a:solidFill>
                  <a:srgbClr val="0000CC"/>
                </a:solidFill>
                <a:latin typeface="Times New Roman" panose="02020603050405020304" pitchFamily="18" charset="0"/>
                <a:cs typeface="Times New Roman" panose="02020603050405020304" pitchFamily="18" charset="0"/>
              </a:rPr>
              <a:t>	* Cần thể hiện sự không đồng tình với những hiện tượng sai trái trong truy cập và sử dụng nội dung thông tin.</a:t>
            </a:r>
          </a:p>
        </p:txBody>
      </p:sp>
      <p:pic>
        <p:nvPicPr>
          <p:cNvPr id="6" name="Picture 5">
            <a:extLst>
              <a:ext uri="{FF2B5EF4-FFF2-40B4-BE49-F238E27FC236}">
                <a16:creationId xmlns:a16="http://schemas.microsoft.com/office/drawing/2014/main" id="{34797324-88C9-0941-B979-6967D8D68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42" y="2334120"/>
            <a:ext cx="2830829" cy="886984"/>
          </a:xfrm>
          <a:prstGeom prst="rect">
            <a:avLst/>
          </a:prstGeom>
        </p:spPr>
      </p:pic>
      <p:sp>
        <p:nvSpPr>
          <p:cNvPr id="5" name="TextBox 4">
            <a:extLst>
              <a:ext uri="{FF2B5EF4-FFF2-40B4-BE49-F238E27FC236}">
                <a16:creationId xmlns:a16="http://schemas.microsoft.com/office/drawing/2014/main" id="{A62135A1-53D0-DE54-04B0-68A4445BE203}"/>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4223842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12192000" cy="3505200"/>
          </a:xfrm>
          <a:prstGeom prst="rect">
            <a:avLst/>
          </a:prstGeom>
          <a:solidFill>
            <a:srgbClr val="FFFF66"/>
          </a:solidFill>
          <a:ln w="9525">
            <a:solidFill>
              <a:schemeClr val="tx1"/>
            </a:solidFill>
            <a:miter lim="800000"/>
            <a:headEnd/>
            <a:tailEnd/>
          </a:ln>
        </p:spPr>
        <p:txBody>
          <a:bodyPr wrap="none" anchor="ctr"/>
          <a:lstStyle/>
          <a:p>
            <a:endParaRPr lang="vi-VN"/>
          </a:p>
        </p:txBody>
      </p:sp>
      <p:pic>
        <p:nvPicPr>
          <p:cNvPr id="10243" name="Picture 3"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52400"/>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RE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381000"/>
            <a:ext cx="22701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p:cNvGrpSpPr>
            <a:grpSpLocks/>
          </p:cNvGrpSpPr>
          <p:nvPr/>
        </p:nvGrpSpPr>
        <p:grpSpPr bwMode="auto">
          <a:xfrm>
            <a:off x="1524000" y="2057400"/>
            <a:ext cx="9144000" cy="1447800"/>
            <a:chOff x="0" y="1248"/>
            <a:chExt cx="4651" cy="763"/>
          </a:xfrm>
        </p:grpSpPr>
        <p:pic>
          <p:nvPicPr>
            <p:cNvPr id="17417" name="Picture 6" descr="BHOMES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48"/>
              <a:ext cx="117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BHOME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4" y="1368"/>
              <a:ext cx="1183"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8" descr="BHOME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8" y="1260"/>
              <a:ext cx="1171"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9" descr="BHOMES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0" y="1248"/>
              <a:ext cx="1171"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Rectangle 10"/>
          <p:cNvSpPr>
            <a:spLocks noChangeArrowheads="1"/>
          </p:cNvSpPr>
          <p:nvPr/>
        </p:nvSpPr>
        <p:spPr bwMode="auto">
          <a:xfrm>
            <a:off x="0" y="3505200"/>
            <a:ext cx="12192000" cy="3429000"/>
          </a:xfrm>
          <a:prstGeom prst="rect">
            <a:avLst/>
          </a:prstGeom>
          <a:solidFill>
            <a:srgbClr val="66CCFF"/>
          </a:solidFill>
          <a:ln w="9525">
            <a:solidFill>
              <a:schemeClr val="tx1"/>
            </a:solidFill>
            <a:miter lim="800000"/>
            <a:headEnd/>
            <a:tailEnd/>
          </a:ln>
        </p:spPr>
        <p:txBody>
          <a:bodyPr wrap="none" anchor="ctr"/>
          <a:lstStyle/>
          <a:p>
            <a:endParaRPr lang="vi-VN"/>
          </a:p>
        </p:txBody>
      </p:sp>
      <p:sp>
        <p:nvSpPr>
          <p:cNvPr id="10251" name="WordArt 11"/>
          <p:cNvSpPr>
            <a:spLocks noChangeArrowheads="1" noChangeShapeType="1" noTextEdit="1"/>
          </p:cNvSpPr>
          <p:nvPr/>
        </p:nvSpPr>
        <p:spPr bwMode="auto">
          <a:xfrm>
            <a:off x="3219450" y="4033685"/>
            <a:ext cx="5695950" cy="18288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VỀ NHÀ</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0252" name="Text Box 12"/>
          <p:cNvSpPr txBox="1">
            <a:spLocks noChangeArrowheads="1"/>
          </p:cNvSpPr>
          <p:nvPr/>
        </p:nvSpPr>
        <p:spPr bwMode="auto">
          <a:xfrm>
            <a:off x="91941" y="5089526"/>
            <a:ext cx="12031209" cy="132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buFont typeface="Wingdings" pitchFamily="2" charset="2"/>
              <a:buNone/>
            </a:pPr>
            <a:r>
              <a:rPr lang="en-US" sz="3200" b="1">
                <a:solidFill>
                  <a:srgbClr val="0000CC"/>
                </a:solidFill>
                <a:latin typeface="Times New Roman" pitchFamily="18" charset="0"/>
              </a:rPr>
              <a:t>Chuẩn bị bài sau: </a:t>
            </a:r>
            <a:r>
              <a:rPr lang="en-US" sz="3200" b="1">
                <a:solidFill>
                  <a:srgbClr val="FF0000"/>
                </a:solidFill>
                <a:latin typeface="Times New Roman" pitchFamily="18" charset="0"/>
              </a:rPr>
              <a:t>THỰC HÀNH</a:t>
            </a:r>
          </a:p>
          <a:p>
            <a:pPr algn="ctr">
              <a:spcBef>
                <a:spcPct val="50000"/>
              </a:spcBef>
              <a:buFont typeface="Wingdings" pitchFamily="2" charset="2"/>
              <a:buNone/>
            </a:pPr>
            <a:r>
              <a:rPr lang="en-US" sz="3200" b="1">
                <a:solidFill>
                  <a:srgbClr val="FF0000"/>
                </a:solidFill>
                <a:latin typeface="Times New Roman" pitchFamily="18" charset="0"/>
              </a:rPr>
              <a:t>CHỌN VÀ SAO CHÉP KHỐI VĂN BẢN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2000" fill="hold"/>
                                        <p:tgtEl>
                                          <p:spTgt spid="10242"/>
                                        </p:tgtEl>
                                        <p:attrNameLst>
                                          <p:attrName>fillcolor</p:attrName>
                                        </p:attrNameLst>
                                      </p:cBhvr>
                                      <p:to>
                                        <a:srgbClr val="000066"/>
                                      </p:to>
                                    </p:animClr>
                                    <p:set>
                                      <p:cBhvr>
                                        <p:cTn id="7" dur="2000" fill="hold"/>
                                        <p:tgtEl>
                                          <p:spTgt spid="10242"/>
                                        </p:tgtEl>
                                        <p:attrNameLst>
                                          <p:attrName>fill.type</p:attrName>
                                        </p:attrNameLst>
                                      </p:cBhvr>
                                      <p:to>
                                        <p:strVal val="solid"/>
                                      </p:to>
                                    </p:set>
                                    <p:set>
                                      <p:cBhvr>
                                        <p:cTn id="8" dur="2000" fill="hold"/>
                                        <p:tgtEl>
                                          <p:spTgt spid="10242"/>
                                        </p:tgtEl>
                                        <p:attrNameLst>
                                          <p:attrName>fill.on</p:attrName>
                                        </p:attrNameLst>
                                      </p:cBhvr>
                                      <p:to>
                                        <p:strVal val="true"/>
                                      </p:to>
                                    </p:set>
                                  </p:childTnLst>
                                </p:cTn>
                              </p:par>
                              <p:par>
                                <p:cTn id="9" presetID="2" presetClass="exit" presetSubtype="4" fill="hold" nodeType="withEffect">
                                  <p:stCondLst>
                                    <p:cond delay="0"/>
                                  </p:stCondLst>
                                  <p:childTnLst>
                                    <p:anim calcmode="lin" valueType="num">
                                      <p:cBhvr additive="base">
                                        <p:cTn id="10" dur="2000"/>
                                        <p:tgtEl>
                                          <p:spTgt spid="10243"/>
                                        </p:tgtEl>
                                        <p:attrNameLst>
                                          <p:attrName>ppt_x</p:attrName>
                                        </p:attrNameLst>
                                      </p:cBhvr>
                                      <p:tavLst>
                                        <p:tav tm="0">
                                          <p:val>
                                            <p:strVal val="ppt_x"/>
                                          </p:val>
                                        </p:tav>
                                        <p:tav tm="100000">
                                          <p:val>
                                            <p:strVal val="ppt_x"/>
                                          </p:val>
                                        </p:tav>
                                      </p:tavLst>
                                    </p:anim>
                                    <p:anim calcmode="lin" valueType="num">
                                      <p:cBhvr additive="base">
                                        <p:cTn id="11" dur="2000"/>
                                        <p:tgtEl>
                                          <p:spTgt spid="10243"/>
                                        </p:tgtEl>
                                        <p:attrNameLst>
                                          <p:attrName>ppt_y</p:attrName>
                                        </p:attrNameLst>
                                      </p:cBhvr>
                                      <p:tavLst>
                                        <p:tav tm="0">
                                          <p:val>
                                            <p:strVal val="ppt_y"/>
                                          </p:val>
                                        </p:tav>
                                        <p:tav tm="100000">
                                          <p:val>
                                            <p:strVal val="1+ppt_h/2"/>
                                          </p:val>
                                        </p:tav>
                                      </p:tavLst>
                                    </p:anim>
                                    <p:set>
                                      <p:cBhvr>
                                        <p:cTn id="12" dur="1" fill="hold">
                                          <p:stCondLst>
                                            <p:cond delay="1999"/>
                                          </p:stCondLst>
                                        </p:cTn>
                                        <p:tgtEl>
                                          <p:spTgt spid="10243"/>
                                        </p:tgtEl>
                                        <p:attrNameLst>
                                          <p:attrName>style.visibility</p:attrName>
                                        </p:attrNameLst>
                                      </p:cBhvr>
                                      <p:to>
                                        <p:strVal val="hidden"/>
                                      </p:to>
                                    </p:set>
                                  </p:childTnLst>
                                </p:cTn>
                              </p:par>
                            </p:childTnLst>
                          </p:cTn>
                        </p:par>
                        <p:par>
                          <p:cTn id="13" fill="hold" nodeType="afterGroup">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10251"/>
                                        </p:tgtEl>
                                        <p:attrNameLst>
                                          <p:attrName>style.visibility</p:attrName>
                                        </p:attrNameLst>
                                      </p:cBhvr>
                                      <p:to>
                                        <p:strVal val="visible"/>
                                      </p:to>
                                    </p:set>
                                    <p:anim calcmode="lin" valueType="num">
                                      <p:cBhvr>
                                        <p:cTn id="16" dur="500" fill="hold"/>
                                        <p:tgtEl>
                                          <p:spTgt spid="10251"/>
                                        </p:tgtEl>
                                        <p:attrNameLst>
                                          <p:attrName>ppt_w</p:attrName>
                                        </p:attrNameLst>
                                      </p:cBhvr>
                                      <p:tavLst>
                                        <p:tav tm="0">
                                          <p:val>
                                            <p:fltVal val="0"/>
                                          </p:val>
                                        </p:tav>
                                        <p:tav tm="100000">
                                          <p:val>
                                            <p:strVal val="#ppt_w"/>
                                          </p:val>
                                        </p:tav>
                                      </p:tavLst>
                                    </p:anim>
                                    <p:anim calcmode="lin" valueType="num">
                                      <p:cBhvr>
                                        <p:cTn id="17" dur="500" fill="hold"/>
                                        <p:tgtEl>
                                          <p:spTgt spid="1025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10252"/>
                                        </p:tgtEl>
                                        <p:attrNameLst>
                                          <p:attrName>style.visibility</p:attrName>
                                        </p:attrNameLst>
                                      </p:cBhvr>
                                      <p:to>
                                        <p:strVal val="visible"/>
                                      </p:to>
                                    </p:set>
                                    <p:anim calcmode="lin" valueType="num">
                                      <p:cBhvr>
                                        <p:cTn id="21" dur="500" fill="hold"/>
                                        <p:tgtEl>
                                          <p:spTgt spid="10252"/>
                                        </p:tgtEl>
                                        <p:attrNameLst>
                                          <p:attrName>ppt_w</p:attrName>
                                        </p:attrNameLst>
                                      </p:cBhvr>
                                      <p:tavLst>
                                        <p:tav tm="0">
                                          <p:val>
                                            <p:fltVal val="0"/>
                                          </p:val>
                                        </p:tav>
                                        <p:tav tm="100000">
                                          <p:val>
                                            <p:strVal val="#ppt_w"/>
                                          </p:val>
                                        </p:tav>
                                      </p:tavLst>
                                    </p:anim>
                                    <p:anim calcmode="lin" valueType="num">
                                      <p:cBhvr>
                                        <p:cTn id="22" dur="500" fill="hold"/>
                                        <p:tgtEl>
                                          <p:spTgt spid="102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61AF3-073B-D759-7910-C81476E3587E}"/>
              </a:ext>
            </a:extLst>
          </p:cNvPr>
          <p:cNvSpPr/>
          <p:nvPr/>
        </p:nvSpPr>
        <p:spPr>
          <a:xfrm>
            <a:off x="446996" y="3214571"/>
            <a:ext cx="11573554" cy="12449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Theo em, những hành động sau đây đúng hay sai? Vì sao?</a:t>
            </a:r>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4706A5A-A095-C7C9-6D0C-86803B0D0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4" y="2061344"/>
            <a:ext cx="3715656" cy="1244922"/>
          </a:xfrm>
          <a:prstGeom prst="rect">
            <a:avLst/>
          </a:prstGeom>
        </p:spPr>
      </p:pic>
      <p:sp>
        <p:nvSpPr>
          <p:cNvPr id="7" name="TextBox 6">
            <a:extLst>
              <a:ext uri="{FF2B5EF4-FFF2-40B4-BE49-F238E27FC236}">
                <a16:creationId xmlns:a16="http://schemas.microsoft.com/office/drawing/2014/main" id="{AF1B0AE9-63A0-FF20-36FE-293A867C0048}"/>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2" name="Rectangle 1">
            <a:extLst>
              <a:ext uri="{FF2B5EF4-FFF2-40B4-BE49-F238E27FC236}">
                <a16:creationId xmlns:a16="http://schemas.microsoft.com/office/drawing/2014/main" id="{B92BF9C9-363B-A1AD-ED01-C250A3B3EA2E}"/>
              </a:ext>
            </a:extLst>
          </p:cNvPr>
          <p:cNvSpPr/>
          <p:nvPr/>
        </p:nvSpPr>
        <p:spPr>
          <a:xfrm>
            <a:off x="446996" y="4389153"/>
            <a:ext cx="11573554" cy="12449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a) Đưa một bài thơ trong sách vào bài trình chiếu của mình nhưng không nêu tên tác giả.</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3197009-308E-CAF4-DAB3-FB02321DA220}"/>
              </a:ext>
            </a:extLst>
          </p:cNvPr>
          <p:cNvSpPr/>
          <p:nvPr/>
        </p:nvSpPr>
        <p:spPr>
          <a:xfrm>
            <a:off x="446996" y="5634075"/>
            <a:ext cx="11573554" cy="12449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b) Xem bức thư gửi cho bạn khác khi chưa được sự đồng ý của người viết thư.</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D2A5E05-52CD-2131-B1CE-08BF4BA04F20}"/>
              </a:ext>
            </a:extLst>
          </p:cNvPr>
          <p:cNvSpPr/>
          <p:nvPr/>
        </p:nvSpPr>
        <p:spPr>
          <a:xfrm>
            <a:off x="10367889" y="4983478"/>
            <a:ext cx="703385"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S</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607DF67-2C04-098A-5389-41FC152A4D0B}"/>
              </a:ext>
            </a:extLst>
          </p:cNvPr>
          <p:cNvSpPr/>
          <p:nvPr/>
        </p:nvSpPr>
        <p:spPr>
          <a:xfrm>
            <a:off x="8159262" y="6235400"/>
            <a:ext cx="703385"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S</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27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8F34-FF89-4D40-29B6-F9B57DDC7EF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F11628-1628-BDE5-EC15-53AC467AE718}"/>
              </a:ext>
            </a:extLst>
          </p:cNvPr>
          <p:cNvSpPr txBox="1"/>
          <p:nvPr/>
        </p:nvSpPr>
        <p:spPr>
          <a:xfrm>
            <a:off x="616214" y="2485943"/>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6E0D57E-7C0E-190E-4662-020BEA83C627}"/>
              </a:ext>
            </a:extLst>
          </p:cNvPr>
          <p:cNvSpPr txBox="1"/>
          <p:nvPr/>
        </p:nvSpPr>
        <p:spPr>
          <a:xfrm>
            <a:off x="423616" y="3324898"/>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Bản quyền nội dung thông tin.</a:t>
            </a:r>
          </a:p>
        </p:txBody>
      </p:sp>
      <p:sp>
        <p:nvSpPr>
          <p:cNvPr id="8" name="TextBox 7">
            <a:extLst>
              <a:ext uri="{FF2B5EF4-FFF2-40B4-BE49-F238E27FC236}">
                <a16:creationId xmlns:a16="http://schemas.microsoft.com/office/drawing/2014/main" id="{7D8D5893-08F0-1171-C189-9FE7EC00AF0F}"/>
              </a:ext>
            </a:extLst>
          </p:cNvPr>
          <p:cNvSpPr txBox="1"/>
          <p:nvPr/>
        </p:nvSpPr>
        <p:spPr>
          <a:xfrm>
            <a:off x="423615" y="4289322"/>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sp>
        <p:nvSpPr>
          <p:cNvPr id="3" name="TextBox 2">
            <a:extLst>
              <a:ext uri="{FF2B5EF4-FFF2-40B4-BE49-F238E27FC236}">
                <a16:creationId xmlns:a16="http://schemas.microsoft.com/office/drawing/2014/main" id="{56E75EDF-EF95-0E09-6B79-A33A367814E9}"/>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4" name="TextBox 3">
            <a:extLst>
              <a:ext uri="{FF2B5EF4-FFF2-40B4-BE49-F238E27FC236}">
                <a16:creationId xmlns:a16="http://schemas.microsoft.com/office/drawing/2014/main" id="{C0DF7DE4-6998-71FA-3DE8-A51D9B3C3D27}"/>
              </a:ext>
            </a:extLst>
          </p:cNvPr>
          <p:cNvSpPr txBox="1"/>
          <p:nvPr/>
        </p:nvSpPr>
        <p:spPr>
          <a:xfrm>
            <a:off x="423615" y="5253746"/>
            <a:ext cx="10450709" cy="1323439"/>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3. Tôn trọng sự bảo mật và tính riêng tư của thông tin.</a:t>
            </a:r>
          </a:p>
        </p:txBody>
      </p:sp>
    </p:spTree>
    <p:extLst>
      <p:ext uri="{BB962C8B-B14F-4D97-AF65-F5344CB8AC3E}">
        <p14:creationId xmlns:p14="http://schemas.microsoft.com/office/powerpoint/2010/main" val="2966105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8BA0-296E-DFE2-4FA8-2C608CB7FC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FD607F-346F-AAF6-2E4E-1D742E8B2D80}"/>
              </a:ext>
            </a:extLst>
          </p:cNvPr>
          <p:cNvSpPr txBox="1"/>
          <p:nvPr/>
        </p:nvSpPr>
        <p:spPr>
          <a:xfrm>
            <a:off x="616214" y="2485943"/>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3001B9-73B8-DD68-D9B5-226180161DF7}"/>
              </a:ext>
            </a:extLst>
          </p:cNvPr>
          <p:cNvSpPr txBox="1"/>
          <p:nvPr/>
        </p:nvSpPr>
        <p:spPr>
          <a:xfrm>
            <a:off x="423616" y="3324898"/>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Bản quyền nội dung thông tin.</a:t>
            </a:r>
          </a:p>
        </p:txBody>
      </p:sp>
      <p:sp>
        <p:nvSpPr>
          <p:cNvPr id="7" name="TextBox 6">
            <a:extLst>
              <a:ext uri="{FF2B5EF4-FFF2-40B4-BE49-F238E27FC236}">
                <a16:creationId xmlns:a16="http://schemas.microsoft.com/office/drawing/2014/main" id="{B485C78B-5B3D-311A-41CD-C9D30782B2A1}"/>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2769031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5DD447-2674-52EF-4485-1A4DD8963673}"/>
              </a:ext>
            </a:extLst>
          </p:cNvPr>
          <p:cNvSpPr/>
          <p:nvPr/>
        </p:nvSpPr>
        <p:spPr>
          <a:xfrm>
            <a:off x="2971800" y="5314950"/>
            <a:ext cx="2705100" cy="819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79D0B-A8BC-5476-5C1C-76CE12570E95}"/>
              </a:ext>
            </a:extLst>
          </p:cNvPr>
          <p:cNvSpPr/>
          <p:nvPr/>
        </p:nvSpPr>
        <p:spPr>
          <a:xfrm>
            <a:off x="6838950" y="0"/>
            <a:ext cx="483870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9E241E-06BC-CAB1-EAEA-E01B2C823E85}"/>
              </a:ext>
            </a:extLst>
          </p:cNvPr>
          <p:cNvSpPr/>
          <p:nvPr/>
        </p:nvSpPr>
        <p:spPr>
          <a:xfrm>
            <a:off x="800100" y="-93321"/>
            <a:ext cx="567690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4687A5-2F86-3ED8-B5EF-A4C464B84E13}"/>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pic>
        <p:nvPicPr>
          <p:cNvPr id="9" name="Picture 8">
            <a:extLst>
              <a:ext uri="{FF2B5EF4-FFF2-40B4-BE49-F238E27FC236}">
                <a16:creationId xmlns:a16="http://schemas.microsoft.com/office/drawing/2014/main" id="{CC99B330-E79B-78CA-FAE6-DA4BE788F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07" y="1483498"/>
            <a:ext cx="11618328" cy="1555124"/>
          </a:xfrm>
          <a:prstGeom prst="rect">
            <a:avLst/>
          </a:prstGeom>
        </p:spPr>
      </p:pic>
      <p:pic>
        <p:nvPicPr>
          <p:cNvPr id="11" name="Picture 10">
            <a:extLst>
              <a:ext uri="{FF2B5EF4-FFF2-40B4-BE49-F238E27FC236}">
                <a16:creationId xmlns:a16="http://schemas.microsoft.com/office/drawing/2014/main" id="{DCF1AFFD-61E7-6A53-5FCD-97449E89C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07" y="3038682"/>
            <a:ext cx="11618328" cy="1800598"/>
          </a:xfrm>
          <a:prstGeom prst="rect">
            <a:avLst/>
          </a:prstGeom>
        </p:spPr>
      </p:pic>
      <p:pic>
        <p:nvPicPr>
          <p:cNvPr id="13" name="Picture 12">
            <a:extLst>
              <a:ext uri="{FF2B5EF4-FFF2-40B4-BE49-F238E27FC236}">
                <a16:creationId xmlns:a16="http://schemas.microsoft.com/office/drawing/2014/main" id="{7153A213-375B-1C98-7003-816B495A1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63" y="4839280"/>
            <a:ext cx="11507372" cy="2000576"/>
          </a:xfrm>
          <a:prstGeom prst="rect">
            <a:avLst/>
          </a:prstGeom>
        </p:spPr>
      </p:pic>
      <p:sp>
        <p:nvSpPr>
          <p:cNvPr id="2" name="TextBox 1">
            <a:extLst>
              <a:ext uri="{FF2B5EF4-FFF2-40B4-BE49-F238E27FC236}">
                <a16:creationId xmlns:a16="http://schemas.microsoft.com/office/drawing/2014/main" id="{C382171F-D727-98B1-5598-CB80229C138B}"/>
              </a:ext>
            </a:extLst>
          </p:cNvPr>
          <p:cNvSpPr txBox="1"/>
          <p:nvPr/>
        </p:nvSpPr>
        <p:spPr>
          <a:xfrm>
            <a:off x="297007" y="1028765"/>
            <a:ext cx="7538698" cy="584775"/>
          </a:xfrm>
          <a:prstGeom prst="rect">
            <a:avLst/>
          </a:prstGeom>
          <a:noFill/>
        </p:spPr>
        <p:txBody>
          <a:bodyPr wrap="square" rtlCol="0">
            <a:spAutoFit/>
          </a:bodyPr>
          <a:lstStyle/>
          <a:p>
            <a:pPr algn="just">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1. Bản quyền nội dung thông tin.</a:t>
            </a:r>
          </a:p>
        </p:txBody>
      </p:sp>
    </p:spTree>
    <p:extLst>
      <p:ext uri="{BB962C8B-B14F-4D97-AF65-F5344CB8AC3E}">
        <p14:creationId xmlns:p14="http://schemas.microsoft.com/office/powerpoint/2010/main" val="4058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9776D-7C5F-CAD9-8A62-2C23663BFA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212AEB-AF22-CA21-B148-74EACE4F5AD0}"/>
              </a:ext>
            </a:extLst>
          </p:cNvPr>
          <p:cNvSpPr txBox="1"/>
          <p:nvPr/>
        </p:nvSpPr>
        <p:spPr>
          <a:xfrm>
            <a:off x="311073" y="2418801"/>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sp>
        <p:nvSpPr>
          <p:cNvPr id="4" name="TextBox 3">
            <a:extLst>
              <a:ext uri="{FF2B5EF4-FFF2-40B4-BE49-F238E27FC236}">
                <a16:creationId xmlns:a16="http://schemas.microsoft.com/office/drawing/2014/main" id="{FF18E1AB-25D2-7CEC-F319-E041AF51390F}"/>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pic>
        <p:nvPicPr>
          <p:cNvPr id="11" name="Picture 10">
            <a:extLst>
              <a:ext uri="{FF2B5EF4-FFF2-40B4-BE49-F238E27FC236}">
                <a16:creationId xmlns:a16="http://schemas.microsoft.com/office/drawing/2014/main" id="{B7135D70-7E56-BD0F-7E01-1AED5CE91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72" y="3126687"/>
            <a:ext cx="2494457" cy="707886"/>
          </a:xfrm>
          <a:prstGeom prst="rect">
            <a:avLst/>
          </a:prstGeom>
        </p:spPr>
      </p:pic>
      <p:pic>
        <p:nvPicPr>
          <p:cNvPr id="13" name="Picture 12">
            <a:extLst>
              <a:ext uri="{FF2B5EF4-FFF2-40B4-BE49-F238E27FC236}">
                <a16:creationId xmlns:a16="http://schemas.microsoft.com/office/drawing/2014/main" id="{DC92BC4D-E4F8-A287-A760-A5A6AD8A8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73" y="3947114"/>
            <a:ext cx="11559689" cy="2538092"/>
          </a:xfrm>
          <a:prstGeom prst="rect">
            <a:avLst/>
          </a:prstGeom>
        </p:spPr>
      </p:pic>
      <p:sp>
        <p:nvSpPr>
          <p:cNvPr id="14" name="Rectangle 13">
            <a:extLst>
              <a:ext uri="{FF2B5EF4-FFF2-40B4-BE49-F238E27FC236}">
                <a16:creationId xmlns:a16="http://schemas.microsoft.com/office/drawing/2014/main" id="{FAF854AF-1229-3458-4305-2F40359D5517}"/>
              </a:ext>
            </a:extLst>
          </p:cNvPr>
          <p:cNvSpPr/>
          <p:nvPr/>
        </p:nvSpPr>
        <p:spPr>
          <a:xfrm>
            <a:off x="10325685" y="4800601"/>
            <a:ext cx="1502873"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Vi phạm</a:t>
            </a:r>
            <a:endParaRPr lang="en-US" sz="1600" b="1">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97633D8-8FEB-64BB-FE92-521F9DF0BFA2}"/>
              </a:ext>
            </a:extLst>
          </p:cNvPr>
          <p:cNvSpPr/>
          <p:nvPr/>
        </p:nvSpPr>
        <p:spPr>
          <a:xfrm>
            <a:off x="3530989" y="5862745"/>
            <a:ext cx="1502873"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Vi phạm</a:t>
            </a:r>
            <a:endParaRPr lang="en-US" sz="1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5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832ABA-9FCC-14DB-BB6F-587244BE16A0}"/>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7" name="TextBox 6">
            <a:extLst>
              <a:ext uri="{FF2B5EF4-FFF2-40B4-BE49-F238E27FC236}">
                <a16:creationId xmlns:a16="http://schemas.microsoft.com/office/drawing/2014/main" id="{568BB359-3E77-B755-9DA8-0DE71F64BA5F}"/>
              </a:ext>
            </a:extLst>
          </p:cNvPr>
          <p:cNvSpPr txBox="1"/>
          <p:nvPr/>
        </p:nvSpPr>
        <p:spPr>
          <a:xfrm>
            <a:off x="226670" y="987640"/>
            <a:ext cx="8678182"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pic>
        <p:nvPicPr>
          <p:cNvPr id="9" name="Picture 8">
            <a:extLst>
              <a:ext uri="{FF2B5EF4-FFF2-40B4-BE49-F238E27FC236}">
                <a16:creationId xmlns:a16="http://schemas.microsoft.com/office/drawing/2014/main" id="{06CC5538-E36E-D8CE-E527-1CD34F7FA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70" y="1658588"/>
            <a:ext cx="11787139" cy="2280365"/>
          </a:xfrm>
          <a:prstGeom prst="rect">
            <a:avLst/>
          </a:prstGeom>
        </p:spPr>
      </p:pic>
      <p:pic>
        <p:nvPicPr>
          <p:cNvPr id="11" name="Picture 10">
            <a:extLst>
              <a:ext uri="{FF2B5EF4-FFF2-40B4-BE49-F238E27FC236}">
                <a16:creationId xmlns:a16="http://schemas.microsoft.com/office/drawing/2014/main" id="{845F844A-A975-DBA4-185D-B03C04069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273" y="3925818"/>
            <a:ext cx="6949454" cy="2932182"/>
          </a:xfrm>
          <a:prstGeom prst="rect">
            <a:avLst/>
          </a:prstGeom>
        </p:spPr>
      </p:pic>
    </p:spTree>
    <p:extLst>
      <p:ext uri="{BB962C8B-B14F-4D97-AF65-F5344CB8AC3E}">
        <p14:creationId xmlns:p14="http://schemas.microsoft.com/office/powerpoint/2010/main" val="26926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2DE91-9E35-38A6-26EE-ABCCBF9D9A26}"/>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6" name="TextBox 5">
            <a:extLst>
              <a:ext uri="{FF2B5EF4-FFF2-40B4-BE49-F238E27FC236}">
                <a16:creationId xmlns:a16="http://schemas.microsoft.com/office/drawing/2014/main" id="{F7CD7A1C-5B04-0D0D-4DB1-5F2A626F2B11}"/>
              </a:ext>
            </a:extLst>
          </p:cNvPr>
          <p:cNvSpPr txBox="1"/>
          <p:nvPr/>
        </p:nvSpPr>
        <p:spPr>
          <a:xfrm>
            <a:off x="226670" y="987640"/>
            <a:ext cx="8678182"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pic>
        <p:nvPicPr>
          <p:cNvPr id="9" name="Picture 8">
            <a:extLst>
              <a:ext uri="{FF2B5EF4-FFF2-40B4-BE49-F238E27FC236}">
                <a16:creationId xmlns:a16="http://schemas.microsoft.com/office/drawing/2014/main" id="{D9BDA778-FEED-DCC8-901E-51FE2B1E5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70" y="1656180"/>
            <a:ext cx="11730868" cy="1122191"/>
          </a:xfrm>
          <a:prstGeom prst="rect">
            <a:avLst/>
          </a:prstGeom>
        </p:spPr>
      </p:pic>
      <p:pic>
        <p:nvPicPr>
          <p:cNvPr id="11" name="Picture 10">
            <a:extLst>
              <a:ext uri="{FF2B5EF4-FFF2-40B4-BE49-F238E27FC236}">
                <a16:creationId xmlns:a16="http://schemas.microsoft.com/office/drawing/2014/main" id="{DB440003-B922-1626-CA90-F17A0D715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2" y="5092506"/>
            <a:ext cx="11736377" cy="1807698"/>
          </a:xfrm>
          <a:prstGeom prst="rect">
            <a:avLst/>
          </a:prstGeom>
        </p:spPr>
      </p:pic>
      <p:pic>
        <p:nvPicPr>
          <p:cNvPr id="13" name="Picture 12">
            <a:extLst>
              <a:ext uri="{FF2B5EF4-FFF2-40B4-BE49-F238E27FC236}">
                <a16:creationId xmlns:a16="http://schemas.microsoft.com/office/drawing/2014/main" id="{E5BF39A4-2166-FCA2-590A-FC16DEE5D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748" y="2700994"/>
            <a:ext cx="11455790" cy="1637778"/>
          </a:xfrm>
          <a:prstGeom prst="rect">
            <a:avLst/>
          </a:prstGeom>
        </p:spPr>
      </p:pic>
      <p:pic>
        <p:nvPicPr>
          <p:cNvPr id="15" name="Picture 14">
            <a:extLst>
              <a:ext uri="{FF2B5EF4-FFF2-40B4-BE49-F238E27FC236}">
                <a16:creationId xmlns:a16="http://schemas.microsoft.com/office/drawing/2014/main" id="{519FEF1F-4E13-89CF-960F-F431A33FA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36" y="4146162"/>
            <a:ext cx="11559802" cy="1143290"/>
          </a:xfrm>
          <a:prstGeom prst="rect">
            <a:avLst/>
          </a:prstGeom>
        </p:spPr>
      </p:pic>
    </p:spTree>
    <p:extLst>
      <p:ext uri="{BB962C8B-B14F-4D97-AF65-F5344CB8AC3E}">
        <p14:creationId xmlns:p14="http://schemas.microsoft.com/office/powerpoint/2010/main" val="35256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1379</TotalTime>
  <Words>1572</Words>
  <Application>Microsoft Office PowerPoint</Application>
  <PresentationFormat>Màn hình rộng</PresentationFormat>
  <Paragraphs>110</Paragraphs>
  <Slides>22</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22</vt:i4>
      </vt:variant>
    </vt:vector>
  </HeadingPairs>
  <TitlesOfParts>
    <vt:vector size="28" baseType="lpstr">
      <vt:lpstr>Arial</vt:lpstr>
      <vt:lpstr>Times New Roman</vt:lpstr>
      <vt:lpstr>Trebuchet MS</vt:lpstr>
      <vt:lpstr>Wingdings</vt:lpstr>
      <vt:lpstr>Wingdings 3</vt:lpstr>
      <vt:lpstr>Facet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Administrator</cp:lastModifiedBy>
  <cp:revision>26</cp:revision>
  <dcterms:created xsi:type="dcterms:W3CDTF">2023-09-10T13:25:02Z</dcterms:created>
  <dcterms:modified xsi:type="dcterms:W3CDTF">2025-01-05T14:18:07Z</dcterms:modified>
</cp:coreProperties>
</file>