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ink/ink1.xml" ContentType="application/inkml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03" r:id="rId2"/>
    <p:sldId id="394" r:id="rId3"/>
    <p:sldId id="320" r:id="rId4"/>
    <p:sldId id="433" r:id="rId5"/>
    <p:sldId id="434" r:id="rId6"/>
    <p:sldId id="372" r:id="rId7"/>
    <p:sldId id="374" r:id="rId8"/>
    <p:sldId id="373" r:id="rId9"/>
    <p:sldId id="340" r:id="rId10"/>
    <p:sldId id="338" r:id="rId11"/>
    <p:sldId id="435" r:id="rId12"/>
    <p:sldId id="380" r:id="rId13"/>
    <p:sldId id="436" r:id="rId14"/>
    <p:sldId id="437" r:id="rId15"/>
    <p:sldId id="257" r:id="rId16"/>
    <p:sldId id="440" r:id="rId17"/>
    <p:sldId id="439" r:id="rId18"/>
    <p:sldId id="34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29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0FF"/>
    <a:srgbClr val="0091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32" autoAdjust="0"/>
    <p:restoredTop sz="87898" autoAdjust="0"/>
  </p:normalViewPr>
  <p:slideViewPr>
    <p:cSldViewPr snapToGrid="0">
      <p:cViewPr varScale="1">
        <p:scale>
          <a:sx n="59" d="100"/>
          <a:sy n="59" d="100"/>
        </p:scale>
        <p:origin x="88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4-24T07:06:24.760"/>
    </inkml:context>
    <inkml:brush xml:id="br0">
      <inkml:brushProperty name="width" value="0.035" units="cm"/>
      <inkml:brushProperty name="height" value="0.035" units="cm"/>
      <inkml:brushProperty name="ignorePressure" value="1"/>
    </inkml:brush>
  </inkml:definitions>
  <inkml:trace contextRef="#ctx0" brushRef="#br0">1 1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AF8C1E-BD81-47A7-989E-6C2AF44B24AB}" type="datetimeFigureOut">
              <a:rPr lang="en-US" smtClean="0"/>
              <a:t>23-Feb-26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46BD41-3D0E-45B9-AEBC-8ED4542F7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604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4943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3745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538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4EA44A-927D-4D59-858E-589BCB4889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E98B0938-1B21-9C35-B6D8-C8FB13C5F3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A. 1. Listen and point. Repeat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cả</a:t>
            </a:r>
            <a:r>
              <a:rPr lang="en-US" dirty="0"/>
              <a:t> audio full </a:t>
            </a:r>
            <a:r>
              <a:rPr lang="en-US" dirty="0" err="1"/>
              <a:t>chạy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3730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1312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6339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8934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8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3587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4339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0453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23-Feb-26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737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23-Feb-26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715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23-Feb-26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1783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23-Feb-26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9131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8906744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77588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8956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23-Feb-26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797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23-Feb-26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001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23-Feb-26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355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23-Feb-26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865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23-Feb-26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430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23-Feb-26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997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23-Feb-26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700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23-Feb-26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525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4B9C4683-FE19-4FFA-A3BF-4E54F97C26C9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0" y="6491555"/>
            <a:ext cx="12167087" cy="3962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BB3CAC0-DB73-4BB1-87B5-4607202EF9B8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24911" y="0"/>
            <a:ext cx="12167087" cy="39627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843328-2421-4B93-B770-3A2669E25A62}" type="datetimeFigureOut">
              <a:rPr lang="en-US" smtClean="0"/>
              <a:t>23-Feb-26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131885" y="0"/>
            <a:ext cx="3234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Unit 5</a:t>
            </a:r>
            <a:r>
              <a:rPr lang="en-US" baseline="0" dirty="0">
                <a:solidFill>
                  <a:schemeClr val="bg1"/>
                </a:solidFill>
              </a:rPr>
              <a:t>: Health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9930840" y="13471"/>
            <a:ext cx="2129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Lesson 1.1 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31885" y="6489383"/>
            <a:ext cx="9681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Tiếng</a:t>
            </a:r>
            <a:r>
              <a:rPr lang="en-US" baseline="0" dirty="0">
                <a:solidFill>
                  <a:schemeClr val="bg1"/>
                </a:solidFill>
              </a:rPr>
              <a:t> Anh 5 </a:t>
            </a:r>
            <a:r>
              <a:rPr lang="en-US" baseline="0" dirty="0" err="1">
                <a:solidFill>
                  <a:schemeClr val="bg1"/>
                </a:solidFill>
              </a:rPr>
              <a:t>i</a:t>
            </a:r>
            <a:r>
              <a:rPr lang="en-US" baseline="0" dirty="0">
                <a:solidFill>
                  <a:schemeClr val="bg1"/>
                </a:solidFill>
              </a:rPr>
              <a:t>-Learn Smart Start                                 </a:t>
            </a:r>
            <a:r>
              <a:rPr lang="en-US" baseline="0" dirty="0">
                <a:solidFill>
                  <a:srgbClr val="002060"/>
                </a:solidFill>
              </a:rPr>
              <a:t> </a:t>
            </a:r>
            <a:r>
              <a:rPr lang="en-US" baseline="0" dirty="0">
                <a:solidFill>
                  <a:schemeClr val="bg1"/>
                </a:solidFill>
              </a:rPr>
              <a:t>DTP Education Solutions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EEBFE12-0284-4ADF-B7C8-9B4BF7449CC7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8425" y="6505025"/>
            <a:ext cx="705149" cy="36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186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9" r:id="rId13"/>
    <p:sldLayoutId id="2147483677" r:id="rId14"/>
    <p:sldLayoutId id="2147483680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audio" Target="../media/media1.mp3"/><Relationship Id="rId7" Type="http://schemas.openxmlformats.org/officeDocument/2006/relationships/image" Target="../media/image23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22.png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8.xml"/><Relationship Id="rId9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5" Type="http://schemas.openxmlformats.org/officeDocument/2006/relationships/image" Target="../media/image31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5" Type="http://schemas.openxmlformats.org/officeDocument/2006/relationships/image" Target="../media/image32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30.png"/><Relationship Id="rId5" Type="http://schemas.openxmlformats.org/officeDocument/2006/relationships/customXml" Target="../ink/ink1.xml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audio" Target="../media/audio1.wav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png"/><Relationship Id="rId5" Type="http://schemas.openxmlformats.org/officeDocument/2006/relationships/image" Target="../media/image11.png"/><Relationship Id="rId4" Type="http://schemas.openxmlformats.org/officeDocument/2006/relationships/audio" Target="../media/audio2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../media/audio1.wav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png"/><Relationship Id="rId5" Type="http://schemas.openxmlformats.org/officeDocument/2006/relationships/image" Target="../media/image11.png"/><Relationship Id="rId4" Type="http://schemas.openxmlformats.org/officeDocument/2006/relationships/audio" Target="../media/audio2.wav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audio" Target="../media/audio1.wav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audio" Target="../media/audio2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298274" cy="691777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6D14A8-B85F-AEB8-223B-FB02B672C119}"/>
              </a:ext>
            </a:extLst>
          </p:cNvPr>
          <p:cNvSpPr txBox="1"/>
          <p:nvPr/>
        </p:nvSpPr>
        <p:spPr>
          <a:xfrm>
            <a:off x="6904361" y="3186375"/>
            <a:ext cx="33660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4000" b="1" dirty="0">
                <a:solidFill>
                  <a:srgbClr val="FF0000"/>
                </a:solidFill>
              </a:rPr>
              <a:t>Unit 1: </a:t>
            </a:r>
            <a:r>
              <a:rPr lang="en-US" sz="4000" b="1" dirty="0">
                <a:solidFill>
                  <a:srgbClr val="FF0000"/>
                </a:solidFill>
              </a:rPr>
              <a:t>HEALTH</a:t>
            </a:r>
            <a:endParaRPr lang="en-VN" sz="4000" b="1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B77E83-4AEF-7A26-2100-2566192AE7BC}"/>
              </a:ext>
            </a:extLst>
          </p:cNvPr>
          <p:cNvSpPr txBox="1"/>
          <p:nvPr/>
        </p:nvSpPr>
        <p:spPr>
          <a:xfrm>
            <a:off x="7485911" y="3796994"/>
            <a:ext cx="23920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4000" b="1" dirty="0">
                <a:solidFill>
                  <a:srgbClr val="00B050"/>
                </a:solidFill>
              </a:rPr>
              <a:t>Lesson 1</a:t>
            </a:r>
            <a:r>
              <a:rPr lang="en-US" sz="4000" b="1" dirty="0">
                <a:solidFill>
                  <a:srgbClr val="00B050"/>
                </a:solidFill>
              </a:rPr>
              <a:t>.1</a:t>
            </a:r>
            <a:endParaRPr lang="en-VN" sz="4000" b="1" dirty="0">
              <a:solidFill>
                <a:srgbClr val="00B05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E7E4D6-283F-76EC-D1D8-E1E8510B24AC}"/>
              </a:ext>
            </a:extLst>
          </p:cNvPr>
          <p:cNvSpPr txBox="1"/>
          <p:nvPr/>
        </p:nvSpPr>
        <p:spPr>
          <a:xfrm>
            <a:off x="7766181" y="4407613"/>
            <a:ext cx="18314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</a:rPr>
              <a:t>P</a:t>
            </a:r>
            <a:r>
              <a:rPr lang="en-VN" sz="4000" b="1" dirty="0">
                <a:solidFill>
                  <a:srgbClr val="0070C0"/>
                </a:solidFill>
              </a:rPr>
              <a:t>age </a:t>
            </a:r>
            <a:r>
              <a:rPr lang="en-US" sz="4000" b="1" dirty="0">
                <a:solidFill>
                  <a:srgbClr val="0070C0"/>
                </a:solidFill>
              </a:rPr>
              <a:t>64</a:t>
            </a:r>
            <a:endParaRPr lang="en-VN" sz="4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404817"/>
      </p:ext>
    </p:extLst>
  </p:cSld>
  <p:clrMapOvr>
    <a:masterClrMapping/>
  </p:clrMapOvr>
  <p:transition spd="slow">
    <p:comb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7CB40A2-C8A3-DD4A-4C32-6C2B9E39351C}"/>
              </a:ext>
            </a:extLst>
          </p:cNvPr>
          <p:cNvSpPr/>
          <p:nvPr/>
        </p:nvSpPr>
        <p:spPr>
          <a:xfrm>
            <a:off x="4342757" y="525067"/>
            <a:ext cx="34547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Structure 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2C4842-FAE0-4A05-E786-BD2F13996F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4456" y="3811838"/>
            <a:ext cx="7756651" cy="243345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865C3C9-C155-AADE-7922-2A72291B77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82" y="2384076"/>
            <a:ext cx="7370778" cy="2089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732891"/>
      </p:ext>
    </p:extLst>
  </p:cSld>
  <p:clrMapOvr>
    <a:masterClrMapping/>
  </p:clrMapOvr>
  <p:transition spd="slow">
    <p:comb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D2 TRACK 28">
            <a:hlinkClick r:id="" action="ppaction://media"/>
            <a:extLst>
              <a:ext uri="{FF2B5EF4-FFF2-40B4-BE49-F238E27FC236}">
                <a16:creationId xmlns:a16="http://schemas.microsoft.com/office/drawing/2014/main" id="{AA155205-7590-2145-1707-DA5C2CD07CA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6429" end="5283.0833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94747" y="3318049"/>
            <a:ext cx="609600" cy="6096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7CB40A2-C8A3-DD4A-4C32-6C2B9E39351C}"/>
              </a:ext>
            </a:extLst>
          </p:cNvPr>
          <p:cNvSpPr/>
          <p:nvPr/>
        </p:nvSpPr>
        <p:spPr>
          <a:xfrm>
            <a:off x="4342757" y="525067"/>
            <a:ext cx="34547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Structure 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21" name="CD2 TRACK 28">
            <a:hlinkClick r:id="" action="ppaction://media"/>
            <a:extLst>
              <a:ext uri="{FF2B5EF4-FFF2-40B4-BE49-F238E27FC236}">
                <a16:creationId xmlns:a16="http://schemas.microsoft.com/office/drawing/2014/main" id="{06885EB9-E2FD-6CD1-5458-0FAECF367977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85147" y="1649617"/>
            <a:ext cx="609600" cy="609600"/>
          </a:xfrm>
          <a:prstGeom prst="rect">
            <a:avLst/>
          </a:prstGeom>
        </p:spPr>
      </p:pic>
      <p:pic>
        <p:nvPicPr>
          <p:cNvPr id="4" name="CD2 TRACK 28">
            <a:hlinkClick r:id="" action="ppaction://media"/>
            <a:extLst>
              <a:ext uri="{FF2B5EF4-FFF2-40B4-BE49-F238E27FC236}">
                <a16:creationId xmlns:a16="http://schemas.microsoft.com/office/drawing/2014/main" id="{8421AC40-ED17-4FD3-909E-61BCD6D98EE1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513" end="2745.0833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189037" y="4503745"/>
            <a:ext cx="609600" cy="6096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142FC68-AED6-93E9-BE8D-0D0508A4AEE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1872" y="1529624"/>
            <a:ext cx="6020640" cy="79068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966ECB13-4551-35E5-2873-094FCCB6064C}"/>
              </a:ext>
            </a:extLst>
          </p:cNvPr>
          <p:cNvSpPr txBox="1"/>
          <p:nvPr/>
        </p:nvSpPr>
        <p:spPr>
          <a:xfrm>
            <a:off x="6369699" y="1744629"/>
            <a:ext cx="4124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Click on </a:t>
            </a:r>
            <a:r>
              <a:rPr kumimoji="0" lang="vi-VN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to hear the sound.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FE0BDA-5E35-8606-F07C-F77F66153D9F}"/>
              </a:ext>
            </a:extLst>
          </p:cNvPr>
          <p:cNvSpPr txBox="1"/>
          <p:nvPr/>
        </p:nvSpPr>
        <p:spPr>
          <a:xfrm>
            <a:off x="-60899" y="4415769"/>
            <a:ext cx="4124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Click on the picture to hear the sound.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11494C-4369-3E27-3BA3-54BD91E65A6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4076"/>
            <a:ext cx="7370778" cy="208984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09525C4-8B89-4F4A-759E-B94FE9B8873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42757" y="3946686"/>
            <a:ext cx="7756651" cy="2433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86855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12859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60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14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8031B46-7396-FCDB-3A55-1C32E358E5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45921"/>
            <a:ext cx="7123791" cy="2205737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91632EA1-190F-1895-CDC6-56EB8DCDF945}"/>
              </a:ext>
            </a:extLst>
          </p:cNvPr>
          <p:cNvSpPr/>
          <p:nvPr/>
        </p:nvSpPr>
        <p:spPr>
          <a:xfrm>
            <a:off x="1156449" y="2448789"/>
            <a:ext cx="605116" cy="537876"/>
          </a:xfrm>
          <a:prstGeom prst="ellips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FE9D3F2-CEA6-449E-CB5A-974F39454684}"/>
              </a:ext>
            </a:extLst>
          </p:cNvPr>
          <p:cNvCxnSpPr/>
          <p:nvPr/>
        </p:nvCxnSpPr>
        <p:spPr>
          <a:xfrm>
            <a:off x="1761565" y="2971800"/>
            <a:ext cx="60511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DF25FFEA-1669-0674-2B40-F1A38A5BE3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2036" y="3724954"/>
            <a:ext cx="7792850" cy="2418864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C3AB480C-3C6A-396F-485A-30537A84E25C}"/>
              </a:ext>
            </a:extLst>
          </p:cNvPr>
          <p:cNvSpPr/>
          <p:nvPr/>
        </p:nvSpPr>
        <p:spPr>
          <a:xfrm>
            <a:off x="5548484" y="5019552"/>
            <a:ext cx="699248" cy="584944"/>
          </a:xfrm>
          <a:prstGeom prst="ellips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4926D8A-72E5-CC2A-7959-0C3F3CC35D16}"/>
              </a:ext>
            </a:extLst>
          </p:cNvPr>
          <p:cNvCxnSpPr/>
          <p:nvPr/>
        </p:nvCxnSpPr>
        <p:spPr>
          <a:xfrm>
            <a:off x="6338046" y="5573804"/>
            <a:ext cx="60511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06E1EEFB-1F46-F0AD-12D1-E81F6C65A5EB}"/>
              </a:ext>
            </a:extLst>
          </p:cNvPr>
          <p:cNvSpPr txBox="1"/>
          <p:nvPr/>
        </p:nvSpPr>
        <p:spPr>
          <a:xfrm>
            <a:off x="7123791" y="4988859"/>
            <a:ext cx="255809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i="0" dirty="0">
                <a:solidFill>
                  <a:srgbClr val="FF0000"/>
                </a:solidFill>
                <a:effectLst/>
              </a:rPr>
              <a:t>chickenpox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2" name="Picture 1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861DC428-21A3-CEE9-D075-447C1AF35C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450" y="503811"/>
            <a:ext cx="5143032" cy="628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484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 animBg="1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00F62BF-E98A-CE4D-9829-E3B6382C46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75" y="1407898"/>
            <a:ext cx="7991554" cy="2476482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91632EA1-190F-1895-CDC6-56EB8DCDF945}"/>
              </a:ext>
            </a:extLst>
          </p:cNvPr>
          <p:cNvSpPr/>
          <p:nvPr/>
        </p:nvSpPr>
        <p:spPr>
          <a:xfrm>
            <a:off x="1360954" y="2780265"/>
            <a:ext cx="524436" cy="443753"/>
          </a:xfrm>
          <a:prstGeom prst="ellips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9EB6FC7-F9FD-8772-8815-E648828F4E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8999" y="3884380"/>
            <a:ext cx="7812259" cy="2295040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C3AB480C-3C6A-396F-485A-30537A84E25C}"/>
              </a:ext>
            </a:extLst>
          </p:cNvPr>
          <p:cNvSpPr/>
          <p:nvPr/>
        </p:nvSpPr>
        <p:spPr>
          <a:xfrm>
            <a:off x="5504328" y="4988859"/>
            <a:ext cx="813994" cy="707885"/>
          </a:xfrm>
          <a:prstGeom prst="ellips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4926D8A-72E5-CC2A-7959-0C3F3CC35D16}"/>
              </a:ext>
            </a:extLst>
          </p:cNvPr>
          <p:cNvCxnSpPr/>
          <p:nvPr/>
        </p:nvCxnSpPr>
        <p:spPr>
          <a:xfrm>
            <a:off x="6409765" y="5618623"/>
            <a:ext cx="60511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06E1EEFB-1F46-F0AD-12D1-E81F6C65A5EB}"/>
              </a:ext>
            </a:extLst>
          </p:cNvPr>
          <p:cNvSpPr txBox="1"/>
          <p:nvPr/>
        </p:nvSpPr>
        <p:spPr>
          <a:xfrm>
            <a:off x="1828981" y="2678975"/>
            <a:ext cx="43076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have a stomachache </a:t>
            </a:r>
            <a:endParaRPr lang="en-US" sz="36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3395D7D-7136-1110-DDD6-197D7F94D40C}"/>
              </a:ext>
            </a:extLst>
          </p:cNvPr>
          <p:cNvSpPr txBox="1"/>
          <p:nvPr/>
        </p:nvSpPr>
        <p:spPr>
          <a:xfrm>
            <a:off x="6096000" y="4339938"/>
            <a:ext cx="43076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What’s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0A2CF7-1664-B912-F702-A55D68890F03}"/>
              </a:ext>
            </a:extLst>
          </p:cNvPr>
          <p:cNvSpPr txBox="1"/>
          <p:nvPr/>
        </p:nvSpPr>
        <p:spPr>
          <a:xfrm>
            <a:off x="6318322" y="4942364"/>
            <a:ext cx="430763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has the flu</a:t>
            </a:r>
          </a:p>
        </p:txBody>
      </p:sp>
      <p:pic>
        <p:nvPicPr>
          <p:cNvPr id="8" name="Picture 7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F65CA41D-7E87-87D9-8B2F-8E3AAF4837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450" y="503811"/>
            <a:ext cx="5143032" cy="628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338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 animBg="1"/>
      <p:bldP spid="19" grpId="0"/>
      <p:bldP spid="2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A779AF74-9C35-ABAB-0D35-58804EFD38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499"/>
          <a:stretch/>
        </p:blipFill>
        <p:spPr>
          <a:xfrm>
            <a:off x="232605" y="1479176"/>
            <a:ext cx="7613199" cy="2269672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91632EA1-190F-1895-CDC6-56EB8DCDF945}"/>
              </a:ext>
            </a:extLst>
          </p:cNvPr>
          <p:cNvSpPr/>
          <p:nvPr/>
        </p:nvSpPr>
        <p:spPr>
          <a:xfrm>
            <a:off x="1360954" y="2780265"/>
            <a:ext cx="524436" cy="443753"/>
          </a:xfrm>
          <a:prstGeom prst="ellips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FBA4AF1E-3241-4CAC-2555-216B9781F4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0144" y="3841816"/>
            <a:ext cx="8466151" cy="2474721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C3AB480C-3C6A-396F-485A-30537A84E25C}"/>
              </a:ext>
            </a:extLst>
          </p:cNvPr>
          <p:cNvSpPr/>
          <p:nvPr/>
        </p:nvSpPr>
        <p:spPr>
          <a:xfrm>
            <a:off x="5255538" y="5063736"/>
            <a:ext cx="815790" cy="819106"/>
          </a:xfrm>
          <a:prstGeom prst="ellips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4926D8A-72E5-CC2A-7959-0C3F3CC35D16}"/>
              </a:ext>
            </a:extLst>
          </p:cNvPr>
          <p:cNvCxnSpPr/>
          <p:nvPr/>
        </p:nvCxnSpPr>
        <p:spPr>
          <a:xfrm>
            <a:off x="6157460" y="5625523"/>
            <a:ext cx="60511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06E1EEFB-1F46-F0AD-12D1-E81F6C65A5EB}"/>
              </a:ext>
            </a:extLst>
          </p:cNvPr>
          <p:cNvSpPr txBox="1"/>
          <p:nvPr/>
        </p:nvSpPr>
        <p:spPr>
          <a:xfrm>
            <a:off x="1849830" y="2551490"/>
            <a:ext cx="430763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have </a:t>
            </a:r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 earache</a:t>
            </a:r>
            <a:r>
              <a:rPr lang="vi-VN" sz="4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40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3395D7D-7136-1110-DDD6-197D7F94D40C}"/>
              </a:ext>
            </a:extLst>
          </p:cNvPr>
          <p:cNvSpPr txBox="1"/>
          <p:nvPr/>
        </p:nvSpPr>
        <p:spPr>
          <a:xfrm>
            <a:off x="5748684" y="4231999"/>
            <a:ext cx="430763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What’s wrong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0A2CF7-1664-B912-F702-A55D68890F03}"/>
              </a:ext>
            </a:extLst>
          </p:cNvPr>
          <p:cNvSpPr txBox="1"/>
          <p:nvPr/>
        </p:nvSpPr>
        <p:spPr>
          <a:xfrm>
            <a:off x="5992799" y="4976125"/>
            <a:ext cx="430763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has a headache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B0443F9-A6F5-A52F-AF59-B95A2B28C4AC}"/>
              </a:ext>
            </a:extLst>
          </p:cNvPr>
          <p:cNvSpPr txBox="1"/>
          <p:nvPr/>
        </p:nvSpPr>
        <p:spPr>
          <a:xfrm>
            <a:off x="3147587" y="1835818"/>
            <a:ext cx="430763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wrong</a:t>
            </a:r>
          </a:p>
        </p:txBody>
      </p:sp>
      <p:pic>
        <p:nvPicPr>
          <p:cNvPr id="6" name="Picture 5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469EFD35-9800-AB3E-D91D-B99DD82C77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450" y="503811"/>
            <a:ext cx="5143032" cy="628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567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 animBg="1"/>
      <p:bldP spid="19" grpId="0"/>
      <p:bldP spid="2" grpId="0"/>
      <p:bldP spid="5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CD2 TRACK 27">
            <a:hlinkClick r:id="" action="ppaction://media"/>
            <a:extLst>
              <a:ext uri="{FF2B5EF4-FFF2-40B4-BE49-F238E27FC236}">
                <a16:creationId xmlns:a16="http://schemas.microsoft.com/office/drawing/2014/main" id="{CE9250B6-7C4E-27C7-9E74-DAA8FE747F3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0788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889250" y="620801"/>
            <a:ext cx="609600" cy="6096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7DEA1AF-87A4-7FF8-992B-BDA5FAE6455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3897" t="17290" r="8406" b="31298"/>
          <a:stretch/>
        </p:blipFill>
        <p:spPr>
          <a:xfrm>
            <a:off x="3353041" y="1132089"/>
            <a:ext cx="5435140" cy="529119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191954" y="178677"/>
            <a:ext cx="2257430" cy="16764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456347" y="188980"/>
            <a:ext cx="2257430" cy="16764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934524" y="157136"/>
            <a:ext cx="2257430" cy="1676400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934524" y="1847871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210891" y="1862207"/>
            <a:ext cx="2257430" cy="16764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449384" y="1868552"/>
            <a:ext cx="2257430" cy="1676400"/>
          </a:xfrm>
          <a:prstGeom prst="rect">
            <a:avLst/>
          </a:prstGeom>
          <a:solidFill>
            <a:srgbClr val="1B89E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945480" y="3538606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191954" y="3538607"/>
            <a:ext cx="2257430" cy="16764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464203" y="3538607"/>
            <a:ext cx="2257430" cy="1676400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926543" y="5176798"/>
            <a:ext cx="2257430" cy="1727201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210236" y="5172603"/>
            <a:ext cx="2257430" cy="1727201"/>
          </a:xfrm>
          <a:prstGeom prst="rect">
            <a:avLst/>
          </a:prstGeom>
          <a:solidFill>
            <a:srgbClr val="66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464203" y="5160900"/>
            <a:ext cx="2257430" cy="1727201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7924800" y="5981699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SHOW</a:t>
            </a:r>
            <a:endParaRPr lang="en-US" b="1" dirty="0"/>
          </a:p>
        </p:txBody>
      </p:sp>
      <p:sp>
        <p:nvSpPr>
          <p:cNvPr id="20" name="Rounded Rectangle 19"/>
          <p:cNvSpPr/>
          <p:nvPr/>
        </p:nvSpPr>
        <p:spPr>
          <a:xfrm>
            <a:off x="2478223" y="534226"/>
            <a:ext cx="7772400" cy="1143000"/>
          </a:xfrm>
          <a:prstGeom prst="roundRect">
            <a:avLst/>
          </a:prstGeom>
          <a:solidFill>
            <a:srgbClr val="66FFFF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ysClr val="windowText" lastClr="000000"/>
                </a:solidFill>
              </a:rPr>
              <a:t>an earache</a:t>
            </a:r>
            <a:endParaRPr lang="en-US" sz="40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347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1000"/>
                            </p:stCondLst>
                            <p:childTnLst>
                              <p:par>
                                <p:cTn id="19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1" dur="5148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19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D2 TRACK 27">
            <a:hlinkClick r:id="" action="ppaction://media"/>
            <a:extLst>
              <a:ext uri="{FF2B5EF4-FFF2-40B4-BE49-F238E27FC236}">
                <a16:creationId xmlns:a16="http://schemas.microsoft.com/office/drawing/2014/main" id="{0A5A9D5F-FA42-6023-C641-7A5572FE4F6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4354" end="19816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135457" y="526554"/>
            <a:ext cx="609600" cy="609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F3BCC11-9458-56E4-788C-0B89EFA7BB9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7959" t="17504" r="5021" b="29296"/>
          <a:stretch/>
        </p:blipFill>
        <p:spPr>
          <a:xfrm>
            <a:off x="2900346" y="580668"/>
            <a:ext cx="6740319" cy="665313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191954" y="178677"/>
            <a:ext cx="2257430" cy="16764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456347" y="188980"/>
            <a:ext cx="2257430" cy="16764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926543" y="164304"/>
            <a:ext cx="2257430" cy="1676400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934524" y="1847871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177135" y="1837134"/>
            <a:ext cx="2257430" cy="16764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449384" y="1868552"/>
            <a:ext cx="2257430" cy="1676400"/>
          </a:xfrm>
          <a:prstGeom prst="rect">
            <a:avLst/>
          </a:prstGeom>
          <a:solidFill>
            <a:srgbClr val="1B89E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945480" y="3538606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191954" y="3538607"/>
            <a:ext cx="2257430" cy="16764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464203" y="3538607"/>
            <a:ext cx="2257430" cy="1676400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926543" y="5176798"/>
            <a:ext cx="2257430" cy="1727201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210236" y="5172603"/>
            <a:ext cx="2257430" cy="1727201"/>
          </a:xfrm>
          <a:prstGeom prst="rect">
            <a:avLst/>
          </a:prstGeom>
          <a:solidFill>
            <a:srgbClr val="66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464203" y="5160900"/>
            <a:ext cx="2257430" cy="1727201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7924800" y="5981699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SHOW</a:t>
            </a:r>
            <a:endParaRPr lang="en-US" b="1" dirty="0"/>
          </a:p>
        </p:txBody>
      </p:sp>
      <p:sp>
        <p:nvSpPr>
          <p:cNvPr id="20" name="Rounded Rectangle 19"/>
          <p:cNvSpPr/>
          <p:nvPr/>
        </p:nvSpPr>
        <p:spPr>
          <a:xfrm>
            <a:off x="2384306" y="129160"/>
            <a:ext cx="7772400" cy="1143000"/>
          </a:xfrm>
          <a:prstGeom prst="roundRect">
            <a:avLst/>
          </a:prstGeom>
          <a:solidFill>
            <a:srgbClr val="66FFFF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ysClr val="windowText" lastClr="000000"/>
                </a:solidFill>
              </a:rPr>
              <a:t>a toothache</a:t>
            </a:r>
            <a:endParaRPr lang="en-US" sz="40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629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0" dur="176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1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17291F4-2E0F-E681-B943-C51D576E5DAB}"/>
              </a:ext>
            </a:extLst>
          </p:cNvPr>
          <p:cNvSpPr txBox="1"/>
          <p:nvPr/>
        </p:nvSpPr>
        <p:spPr>
          <a:xfrm>
            <a:off x="90780" y="409187"/>
            <a:ext cx="1707502" cy="646331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Extra Practice </a:t>
            </a:r>
          </a:p>
          <a:p>
            <a:r>
              <a:rPr lang="en-US" b="1" dirty="0">
                <a:solidFill>
                  <a:schemeClr val="bg1"/>
                </a:solidFill>
              </a:rPr>
              <a:t>WB, page 42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6F33642-276D-2C98-6592-36700C5023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1040" y="409187"/>
            <a:ext cx="4933854" cy="84822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34EFC8-43A0-3BA1-8DB6-2B2CD58573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1686"/>
          <a:stretch/>
        </p:blipFill>
        <p:spPr>
          <a:xfrm>
            <a:off x="1015323" y="1078087"/>
            <a:ext cx="3441439" cy="539554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EE8CF9E-44C2-A3C5-5905-95513A9F2C0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994"/>
          <a:stretch/>
        </p:blipFill>
        <p:spPr>
          <a:xfrm>
            <a:off x="7920990" y="411550"/>
            <a:ext cx="2608057" cy="598512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D4B81E11-5810-3557-9E6D-7FD5246B641D}"/>
                  </a:ext>
                </a:extLst>
              </p14:cNvPr>
              <p14:cNvContentPartPr/>
              <p14:nvPr/>
            </p14:nvContentPartPr>
            <p14:xfrm>
              <a:off x="1331331" y="918086"/>
              <a:ext cx="360" cy="3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D4B81E11-5810-3557-9E6D-7FD5246B641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325211" y="911966"/>
                <a:ext cx="12600" cy="12600"/>
              </a:xfrm>
              <a:prstGeom prst="rect">
                <a:avLst/>
              </a:prstGeom>
            </p:spPr>
          </p:pic>
        </mc:Fallback>
      </mc:AlternateContent>
      <p:sp>
        <p:nvSpPr>
          <p:cNvPr id="46" name="TextBox 45">
            <a:extLst>
              <a:ext uri="{FF2B5EF4-FFF2-40B4-BE49-F238E27FC236}">
                <a16:creationId xmlns:a16="http://schemas.microsoft.com/office/drawing/2014/main" id="{66C8C09B-8D25-05F3-6484-2EE3CE113E58}"/>
              </a:ext>
            </a:extLst>
          </p:cNvPr>
          <p:cNvSpPr txBox="1"/>
          <p:nvPr/>
        </p:nvSpPr>
        <p:spPr>
          <a:xfrm>
            <a:off x="2324625" y="2339731"/>
            <a:ext cx="217101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a headache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83DFBABF-BF07-48CC-22C3-EED5A6266705}"/>
              </a:ext>
            </a:extLst>
          </p:cNvPr>
          <p:cNvCxnSpPr/>
          <p:nvPr/>
        </p:nvCxnSpPr>
        <p:spPr>
          <a:xfrm>
            <a:off x="4601029" y="1451429"/>
            <a:ext cx="3222171" cy="33963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26389735-2D81-8BC2-2557-07803D04A6D1}"/>
              </a:ext>
            </a:extLst>
          </p:cNvPr>
          <p:cNvCxnSpPr>
            <a:cxnSpLocks/>
          </p:cNvCxnSpPr>
          <p:nvPr/>
        </p:nvCxnSpPr>
        <p:spPr>
          <a:xfrm flipV="1">
            <a:off x="4591325" y="990600"/>
            <a:ext cx="3192873" cy="13811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6" name="Flowchart: Connector 65">
            <a:extLst>
              <a:ext uri="{FF2B5EF4-FFF2-40B4-BE49-F238E27FC236}">
                <a16:creationId xmlns:a16="http://schemas.microsoft.com/office/drawing/2014/main" id="{5BFC4AE7-5E14-B54A-5B71-BCFC8D22CECB}"/>
              </a:ext>
            </a:extLst>
          </p:cNvPr>
          <p:cNvSpPr/>
          <p:nvPr/>
        </p:nvSpPr>
        <p:spPr>
          <a:xfrm>
            <a:off x="4461422" y="2312232"/>
            <a:ext cx="118376" cy="124806"/>
          </a:xfrm>
          <a:prstGeom prst="flowChartConnector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lowchart: Connector 67">
            <a:extLst>
              <a:ext uri="{FF2B5EF4-FFF2-40B4-BE49-F238E27FC236}">
                <a16:creationId xmlns:a16="http://schemas.microsoft.com/office/drawing/2014/main" id="{272EFE7C-7F10-2866-CFB4-FEA401125FAA}"/>
              </a:ext>
            </a:extLst>
          </p:cNvPr>
          <p:cNvSpPr/>
          <p:nvPr/>
        </p:nvSpPr>
        <p:spPr>
          <a:xfrm>
            <a:off x="4457669" y="1387626"/>
            <a:ext cx="118376" cy="124806"/>
          </a:xfrm>
          <a:prstGeom prst="flowChartConnector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Flowchart: Connector 68">
            <a:extLst>
              <a:ext uri="{FF2B5EF4-FFF2-40B4-BE49-F238E27FC236}">
                <a16:creationId xmlns:a16="http://schemas.microsoft.com/office/drawing/2014/main" id="{6C50125C-70E4-F70F-1A88-BE5549F3D27E}"/>
              </a:ext>
            </a:extLst>
          </p:cNvPr>
          <p:cNvSpPr/>
          <p:nvPr/>
        </p:nvSpPr>
        <p:spPr>
          <a:xfrm>
            <a:off x="4453354" y="3204315"/>
            <a:ext cx="118376" cy="124806"/>
          </a:xfrm>
          <a:prstGeom prst="flowChartConnector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Flowchart: Connector 70">
            <a:extLst>
              <a:ext uri="{FF2B5EF4-FFF2-40B4-BE49-F238E27FC236}">
                <a16:creationId xmlns:a16="http://schemas.microsoft.com/office/drawing/2014/main" id="{4581DA3B-4757-BB77-3FE4-A5592A240706}"/>
              </a:ext>
            </a:extLst>
          </p:cNvPr>
          <p:cNvSpPr/>
          <p:nvPr/>
        </p:nvSpPr>
        <p:spPr>
          <a:xfrm>
            <a:off x="4407100" y="4942613"/>
            <a:ext cx="118376" cy="124806"/>
          </a:xfrm>
          <a:prstGeom prst="flowChartConnector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Flowchart: Connector 71">
            <a:extLst>
              <a:ext uri="{FF2B5EF4-FFF2-40B4-BE49-F238E27FC236}">
                <a16:creationId xmlns:a16="http://schemas.microsoft.com/office/drawing/2014/main" id="{9F27D7F3-DA5E-DBA8-AFAE-68CB242DA69F}"/>
              </a:ext>
            </a:extLst>
          </p:cNvPr>
          <p:cNvSpPr/>
          <p:nvPr/>
        </p:nvSpPr>
        <p:spPr>
          <a:xfrm>
            <a:off x="4444051" y="4130469"/>
            <a:ext cx="118376" cy="124806"/>
          </a:xfrm>
          <a:prstGeom prst="flowChartConnector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lowchart: Connector 72">
            <a:extLst>
              <a:ext uri="{FF2B5EF4-FFF2-40B4-BE49-F238E27FC236}">
                <a16:creationId xmlns:a16="http://schemas.microsoft.com/office/drawing/2014/main" id="{0A00DCF1-4789-CEB0-C31A-DA86BDBF0391}"/>
              </a:ext>
            </a:extLst>
          </p:cNvPr>
          <p:cNvSpPr/>
          <p:nvPr/>
        </p:nvSpPr>
        <p:spPr>
          <a:xfrm>
            <a:off x="4461422" y="5933990"/>
            <a:ext cx="118376" cy="124806"/>
          </a:xfrm>
          <a:prstGeom prst="flowChartConnector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Flowchart: Connector 73">
            <a:extLst>
              <a:ext uri="{FF2B5EF4-FFF2-40B4-BE49-F238E27FC236}">
                <a16:creationId xmlns:a16="http://schemas.microsoft.com/office/drawing/2014/main" id="{AD7D880B-0274-ACD0-E183-F1EA1F18571F}"/>
              </a:ext>
            </a:extLst>
          </p:cNvPr>
          <p:cNvSpPr/>
          <p:nvPr/>
        </p:nvSpPr>
        <p:spPr>
          <a:xfrm>
            <a:off x="7776715" y="930712"/>
            <a:ext cx="118376" cy="124806"/>
          </a:xfrm>
          <a:prstGeom prst="flowChartConnector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lowchart: Connector 74">
            <a:extLst>
              <a:ext uri="{FF2B5EF4-FFF2-40B4-BE49-F238E27FC236}">
                <a16:creationId xmlns:a16="http://schemas.microsoft.com/office/drawing/2014/main" id="{063CDF75-3184-D1BC-FCBF-10426A3337AF}"/>
              </a:ext>
            </a:extLst>
          </p:cNvPr>
          <p:cNvSpPr/>
          <p:nvPr/>
        </p:nvSpPr>
        <p:spPr>
          <a:xfrm>
            <a:off x="7764012" y="2890735"/>
            <a:ext cx="118376" cy="124806"/>
          </a:xfrm>
          <a:prstGeom prst="flowChartConnector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Flowchart: Connector 75">
            <a:extLst>
              <a:ext uri="{FF2B5EF4-FFF2-40B4-BE49-F238E27FC236}">
                <a16:creationId xmlns:a16="http://schemas.microsoft.com/office/drawing/2014/main" id="{426F688E-E088-101C-2EDF-C7A411913CB1}"/>
              </a:ext>
            </a:extLst>
          </p:cNvPr>
          <p:cNvSpPr/>
          <p:nvPr/>
        </p:nvSpPr>
        <p:spPr>
          <a:xfrm>
            <a:off x="7784198" y="4785368"/>
            <a:ext cx="118376" cy="124806"/>
          </a:xfrm>
          <a:prstGeom prst="flowChartConnector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A98F0244-3E14-DD2F-3788-42E1F4A0A249}"/>
              </a:ext>
            </a:extLst>
          </p:cNvPr>
          <p:cNvCxnSpPr>
            <a:cxnSpLocks/>
          </p:cNvCxnSpPr>
          <p:nvPr/>
        </p:nvCxnSpPr>
        <p:spPr>
          <a:xfrm flipV="1">
            <a:off x="4527623" y="1908343"/>
            <a:ext cx="4536367" cy="136351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4C5A10BE-E5F4-4590-BE97-DEDCFF03E9EE}"/>
              </a:ext>
            </a:extLst>
          </p:cNvPr>
          <p:cNvCxnSpPr>
            <a:cxnSpLocks/>
          </p:cNvCxnSpPr>
          <p:nvPr/>
        </p:nvCxnSpPr>
        <p:spPr>
          <a:xfrm flipV="1">
            <a:off x="4519548" y="3862283"/>
            <a:ext cx="4583044" cy="30556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86608DC2-4991-114A-BC26-BEAA3B1008C9}"/>
              </a:ext>
            </a:extLst>
          </p:cNvPr>
          <p:cNvCxnSpPr>
            <a:cxnSpLocks/>
            <a:endCxn id="75" idx="3"/>
          </p:cNvCxnSpPr>
          <p:nvPr/>
        </p:nvCxnSpPr>
        <p:spPr>
          <a:xfrm flipV="1">
            <a:off x="4498614" y="2997264"/>
            <a:ext cx="3282734" cy="200931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231634E3-8273-21B5-C64D-5FF83A490E1A}"/>
              </a:ext>
            </a:extLst>
          </p:cNvPr>
          <p:cNvCxnSpPr>
            <a:cxnSpLocks/>
          </p:cNvCxnSpPr>
          <p:nvPr/>
        </p:nvCxnSpPr>
        <p:spPr>
          <a:xfrm flipV="1">
            <a:off x="4546394" y="5822458"/>
            <a:ext cx="4517596" cy="14464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E905815E-32BC-5349-0071-4512A12B90CF}"/>
              </a:ext>
            </a:extLst>
          </p:cNvPr>
          <p:cNvSpPr txBox="1"/>
          <p:nvPr/>
        </p:nvSpPr>
        <p:spPr>
          <a:xfrm>
            <a:off x="1911964" y="3252639"/>
            <a:ext cx="253628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a stomachache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19D2F30-78B9-C738-30E4-63F3DF6ABF3B}"/>
              </a:ext>
            </a:extLst>
          </p:cNvPr>
          <p:cNvSpPr txBox="1"/>
          <p:nvPr/>
        </p:nvSpPr>
        <p:spPr>
          <a:xfrm>
            <a:off x="2286740" y="4156301"/>
            <a:ext cx="253628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a toothache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EFE3A0-5581-8956-DC47-A922FD2FF2B8}"/>
              </a:ext>
            </a:extLst>
          </p:cNvPr>
          <p:cNvSpPr txBox="1"/>
          <p:nvPr/>
        </p:nvSpPr>
        <p:spPr>
          <a:xfrm>
            <a:off x="2286741" y="5051486"/>
            <a:ext cx="253628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 chickenpox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70B5BA-04A4-1631-FDD6-4CDC741D9D20}"/>
              </a:ext>
            </a:extLst>
          </p:cNvPr>
          <p:cNvSpPr txBox="1"/>
          <p:nvPr/>
        </p:nvSpPr>
        <p:spPr>
          <a:xfrm>
            <a:off x="2653005" y="5940566"/>
            <a:ext cx="253628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the flu</a:t>
            </a:r>
          </a:p>
        </p:txBody>
      </p:sp>
    </p:spTree>
    <p:extLst>
      <p:ext uri="{BB962C8B-B14F-4D97-AF65-F5344CB8AC3E}">
        <p14:creationId xmlns:p14="http://schemas.microsoft.com/office/powerpoint/2010/main" val="1875156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3" grpId="0"/>
      <p:bldP spid="4" grpId="0"/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498634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7030A0"/>
                </a:solidFill>
              </a:rPr>
              <a:t>Today’s lesson</a:t>
            </a:r>
          </a:p>
        </p:txBody>
      </p:sp>
      <p:sp>
        <p:nvSpPr>
          <p:cNvPr id="5" name="Rectangle: Rounded Corners 4"/>
          <p:cNvSpPr/>
          <p:nvPr/>
        </p:nvSpPr>
        <p:spPr>
          <a:xfrm>
            <a:off x="333051" y="1485007"/>
            <a:ext cx="5549955" cy="4392692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anchor="t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Vocabularies</a:t>
            </a:r>
          </a:p>
          <a:p>
            <a:endParaRPr lang="en-US" sz="3600" i="1" dirty="0">
              <a:solidFill>
                <a:srgbClr val="FF0000"/>
              </a:solidFill>
            </a:endParaRPr>
          </a:p>
          <a:p>
            <a:r>
              <a:rPr lang="en-US" sz="3600" i="1" dirty="0">
                <a:solidFill>
                  <a:srgbClr val="0070C0"/>
                </a:solidFill>
              </a:rPr>
              <a:t>the flu, chickenpox, 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a toothache,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a stomachache, a headache, 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an earache.</a:t>
            </a:r>
            <a:endParaRPr lang="en-US" sz="3600" i="1" dirty="0">
              <a:solidFill>
                <a:srgbClr val="0070C0"/>
              </a:solidFill>
              <a:cs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96000" y="1815293"/>
            <a:ext cx="5842288" cy="34163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Structures/ Sentence patterns</a:t>
            </a:r>
          </a:p>
          <a:p>
            <a:endParaRPr lang="en-US" sz="3600" i="1" dirty="0">
              <a:solidFill>
                <a:srgbClr val="FF0000"/>
              </a:solidFill>
            </a:endParaRPr>
          </a:p>
          <a:p>
            <a:pPr marL="228600"/>
            <a:r>
              <a:rPr lang="en-US" sz="3600" i="1" dirty="0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What’s wrong?	</a:t>
            </a:r>
          </a:p>
          <a:p>
            <a:pPr marL="228600"/>
            <a:r>
              <a:rPr lang="en-US" sz="3600" i="1" dirty="0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	- I have a toothache.</a:t>
            </a:r>
          </a:p>
          <a:p>
            <a:pPr marL="228600"/>
            <a:r>
              <a:rPr lang="en-US" sz="3600" i="1" dirty="0">
                <a:solidFill>
                  <a:srgbClr val="0070C0"/>
                </a:solidFill>
                <a:ea typeface="Times New Roman" panose="02020603050405020304" pitchFamily="18" charset="0"/>
              </a:rPr>
              <a:t>	- She has a headache.</a:t>
            </a:r>
            <a:endParaRPr lang="en-US" sz="36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endParaRPr lang="en-US" sz="36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148267"/>
      </p:ext>
    </p:extLst>
  </p:cSld>
  <p:clrMapOvr>
    <a:masterClrMapping/>
  </p:clrMapOvr>
  <p:transition spd="slow">
    <p:comb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Student playing with pencil Royalty Free Vector Image">
            <a:extLst>
              <a:ext uri="{FF2B5EF4-FFF2-40B4-BE49-F238E27FC236}">
                <a16:creationId xmlns:a16="http://schemas.microsoft.com/office/drawing/2014/main" id="{0E9F0A72-F4FC-0046-368E-4082E19942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82"/>
          <a:stretch/>
        </p:blipFill>
        <p:spPr bwMode="auto">
          <a:xfrm>
            <a:off x="8330622" y="2753557"/>
            <a:ext cx="3585779" cy="35364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64E6230-07D4-0CC8-D659-1C4D9E4B6730}"/>
              </a:ext>
            </a:extLst>
          </p:cNvPr>
          <p:cNvSpPr/>
          <p:nvPr/>
        </p:nvSpPr>
        <p:spPr>
          <a:xfrm>
            <a:off x="281600" y="873936"/>
            <a:ext cx="8606323" cy="923330"/>
          </a:xfrm>
          <a:prstGeom prst="rect">
            <a:avLst/>
          </a:prstGeom>
          <a:noFill/>
          <a:ln>
            <a:solidFill>
              <a:srgbClr val="FF40FF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7030A0"/>
                </a:solidFill>
              </a:rPr>
              <a:t>Guessing pictures</a:t>
            </a:r>
            <a:endParaRPr lang="en-US" sz="5400" b="1" cap="none" spc="0" dirty="0">
              <a:ln w="12700">
                <a:solidFill>
                  <a:schemeClr val="accent5"/>
                </a:solidFill>
                <a:prstDash val="solid"/>
              </a:ln>
              <a:solidFill>
                <a:srgbClr val="7030A0"/>
              </a:solidFill>
              <a:effectLst/>
            </a:endParaRPr>
          </a:p>
        </p:txBody>
      </p:sp>
      <p:pic>
        <p:nvPicPr>
          <p:cNvPr id="1030" name="Picture 6" descr="HeadlineSign &quot;No Smoking&quot; Sign">
            <a:extLst>
              <a:ext uri="{FF2B5EF4-FFF2-40B4-BE49-F238E27FC236}">
                <a16:creationId xmlns:a16="http://schemas.microsoft.com/office/drawing/2014/main" id="{69AE5C51-9D98-660F-612E-81F8CC713A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01" t="22172" r="21347" b="22612"/>
          <a:stretch/>
        </p:blipFill>
        <p:spPr bwMode="auto">
          <a:xfrm>
            <a:off x="374183" y="2083731"/>
            <a:ext cx="2287989" cy="2164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Dental logo. Dentist Icon. Orthodontic symbol. Vector eps 08. Stock Vector  | Adobe Stock">
            <a:extLst>
              <a:ext uri="{FF2B5EF4-FFF2-40B4-BE49-F238E27FC236}">
                <a16:creationId xmlns:a16="http://schemas.microsoft.com/office/drawing/2014/main" id="{3240DDCE-845E-521D-DFDE-105E656EA3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27" t="9412" r="10458" b="14118"/>
          <a:stretch/>
        </p:blipFill>
        <p:spPr bwMode="auto">
          <a:xfrm>
            <a:off x="3336548" y="2064210"/>
            <a:ext cx="2059679" cy="1988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Red ambulance icon - Free red ambulance ...">
            <a:extLst>
              <a:ext uri="{FF2B5EF4-FFF2-40B4-BE49-F238E27FC236}">
                <a16:creationId xmlns:a16="http://schemas.microsoft.com/office/drawing/2014/main" id="{18C1C7CA-BE60-4305-B68B-40A2203AF7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45" b="12183"/>
          <a:stretch/>
        </p:blipFill>
        <p:spPr bwMode="auto">
          <a:xfrm>
            <a:off x="1364843" y="4509979"/>
            <a:ext cx="2380571" cy="1863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and hygiene - icon isolated Royalty Free Vector Image">
            <a:extLst>
              <a:ext uri="{FF2B5EF4-FFF2-40B4-BE49-F238E27FC236}">
                <a16:creationId xmlns:a16="http://schemas.microsoft.com/office/drawing/2014/main" id="{668A5B0C-2744-3AAD-E091-CCBCF6D8C7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398"/>
          <a:stretch/>
        </p:blipFill>
        <p:spPr bwMode="auto">
          <a:xfrm>
            <a:off x="4827812" y="4463860"/>
            <a:ext cx="2057400" cy="1899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AEB9C71-C264-A7B2-C13F-99FBF8D9F0C2}"/>
              </a:ext>
            </a:extLst>
          </p:cNvPr>
          <p:cNvSpPr/>
          <p:nvPr/>
        </p:nvSpPr>
        <p:spPr>
          <a:xfrm>
            <a:off x="275599" y="3690297"/>
            <a:ext cx="2380572" cy="537882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No smoking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EA73083-15CB-5F8B-F601-544CAC1A69D7}"/>
              </a:ext>
            </a:extLst>
          </p:cNvPr>
          <p:cNvSpPr/>
          <p:nvPr/>
        </p:nvSpPr>
        <p:spPr>
          <a:xfrm>
            <a:off x="2998044" y="3696089"/>
            <a:ext cx="2380572" cy="537882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Dental clinic</a:t>
            </a:r>
          </a:p>
        </p:txBody>
      </p:sp>
      <p:pic>
        <p:nvPicPr>
          <p:cNvPr id="1026" name="Picture 2" descr="Hospital - Download free icons">
            <a:extLst>
              <a:ext uri="{FF2B5EF4-FFF2-40B4-BE49-F238E27FC236}">
                <a16:creationId xmlns:a16="http://schemas.microsoft.com/office/drawing/2014/main" id="{7C26EACF-0C18-BEDD-369A-BA0526A7D3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679" y="1868135"/>
            <a:ext cx="2380572" cy="2380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008AA8B-3CEA-479F-22E2-ACBA9AD0C628}"/>
              </a:ext>
            </a:extLst>
          </p:cNvPr>
          <p:cNvSpPr/>
          <p:nvPr/>
        </p:nvSpPr>
        <p:spPr>
          <a:xfrm>
            <a:off x="5694926" y="3710825"/>
            <a:ext cx="2380572" cy="537882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Hospital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08422DF-6FA6-3255-0ABE-E17C1C94F9F9}"/>
              </a:ext>
            </a:extLst>
          </p:cNvPr>
          <p:cNvSpPr/>
          <p:nvPr/>
        </p:nvSpPr>
        <p:spPr>
          <a:xfrm>
            <a:off x="1364842" y="5908356"/>
            <a:ext cx="2380572" cy="537882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Ambulance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F410BA0-0897-F083-B212-B18AC2A6488C}"/>
              </a:ext>
            </a:extLst>
          </p:cNvPr>
          <p:cNvSpPr/>
          <p:nvPr/>
        </p:nvSpPr>
        <p:spPr>
          <a:xfrm>
            <a:off x="4666226" y="5967111"/>
            <a:ext cx="2380572" cy="537882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Wash hands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724083-8235-388A-8B80-5B29251334CB}"/>
              </a:ext>
            </a:extLst>
          </p:cNvPr>
          <p:cNvSpPr txBox="1"/>
          <p:nvPr/>
        </p:nvSpPr>
        <p:spPr>
          <a:xfrm>
            <a:off x="8330622" y="2324604"/>
            <a:ext cx="3741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Click on pictures to </a:t>
            </a:r>
            <a:r>
              <a:rPr lang="en-US" i="1" dirty="0">
                <a:solidFill>
                  <a:srgbClr val="FF0000"/>
                </a:solidFill>
                <a:latin typeface="Calibri"/>
              </a:rPr>
              <a:t>check the answer.</a:t>
            </a: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4340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ADDE988-3220-B9CE-85CD-C8283FD199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526"/>
          <a:stretch/>
        </p:blipFill>
        <p:spPr>
          <a:xfrm>
            <a:off x="0" y="1216714"/>
            <a:ext cx="12065154" cy="299968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558744" y="607114"/>
            <a:ext cx="4124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Click on </a:t>
            </a:r>
            <a:r>
              <a:rPr lang="en-US" i="1" dirty="0">
                <a:solidFill>
                  <a:srgbClr val="FF0000"/>
                </a:solidFill>
                <a:latin typeface="Calibri"/>
              </a:rPr>
              <a:t>A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to hear the sound.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B930238-4B42-837B-C152-8AC90EBABCCA}"/>
              </a:ext>
            </a:extLst>
          </p:cNvPr>
          <p:cNvSpPr txBox="1"/>
          <p:nvPr/>
        </p:nvSpPr>
        <p:spPr>
          <a:xfrm>
            <a:off x="1801975" y="4390319"/>
            <a:ext cx="2158032" cy="89255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b="0" i="0" dirty="0">
                <a:solidFill>
                  <a:srgbClr val="FF0000"/>
                </a:solidFill>
                <a:effectLst/>
              </a:rPr>
              <a:t>/ˈ</a:t>
            </a:r>
            <a:r>
              <a:rPr lang="en-US" sz="2800" b="0" i="0" dirty="0" err="1">
                <a:solidFill>
                  <a:srgbClr val="FF0000"/>
                </a:solidFill>
                <a:effectLst/>
              </a:rPr>
              <a:t>tʃɪkɪnpɑːks</a:t>
            </a:r>
            <a:r>
              <a:rPr lang="en-US" sz="2800" b="0" i="0" dirty="0">
                <a:solidFill>
                  <a:srgbClr val="FF0000"/>
                </a:solidFill>
                <a:effectLst/>
              </a:rPr>
              <a:t>/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</a:p>
          <a:p>
            <a:r>
              <a:rPr lang="en-US" sz="2400" b="0" i="0" dirty="0" err="1">
                <a:solidFill>
                  <a:srgbClr val="242021"/>
                </a:solidFill>
                <a:effectLst/>
              </a:rPr>
              <a:t>bệnh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 </a:t>
            </a:r>
            <a:r>
              <a:rPr lang="en-US" sz="2400" b="0" i="0" dirty="0" err="1">
                <a:solidFill>
                  <a:srgbClr val="242021"/>
                </a:solidFill>
                <a:effectLst/>
              </a:rPr>
              <a:t>thuỷ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 </a:t>
            </a:r>
            <a:r>
              <a:rPr lang="en-US" sz="2400" b="0" i="0" dirty="0" err="1">
                <a:solidFill>
                  <a:srgbClr val="242021"/>
                </a:solidFill>
                <a:effectLst/>
              </a:rPr>
              <a:t>đậu</a:t>
            </a:r>
            <a:endParaRPr lang="en-US" sz="2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9604B0-F8C7-D6D9-6D54-43150B6233EE}"/>
              </a:ext>
            </a:extLst>
          </p:cNvPr>
          <p:cNvSpPr txBox="1"/>
          <p:nvPr/>
        </p:nvSpPr>
        <p:spPr>
          <a:xfrm>
            <a:off x="10264061" y="4395765"/>
            <a:ext cx="1536053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3200" b="0" i="0" dirty="0">
                <a:solidFill>
                  <a:srgbClr val="FF0000"/>
                </a:solidFill>
                <a:effectLst/>
              </a:rPr>
              <a:t>/ˈ</a:t>
            </a:r>
            <a:r>
              <a:rPr lang="fr-FR" sz="3200" b="0" i="0" dirty="0" err="1">
                <a:solidFill>
                  <a:srgbClr val="FF0000"/>
                </a:solidFill>
                <a:effectLst/>
              </a:rPr>
              <a:t>ɪreɪk</a:t>
            </a:r>
            <a:r>
              <a:rPr lang="fr-FR" sz="3200" b="0" i="0" dirty="0">
                <a:solidFill>
                  <a:srgbClr val="FF0000"/>
                </a:solidFill>
                <a:effectLst/>
              </a:rPr>
              <a:t>/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br>
              <a:rPr lang="fr-FR" sz="3200" dirty="0"/>
            </a:br>
            <a:r>
              <a:rPr lang="fr-FR" sz="2400" b="0" i="0" dirty="0" err="1">
                <a:solidFill>
                  <a:srgbClr val="242021"/>
                </a:solidFill>
                <a:effectLst/>
              </a:rPr>
              <a:t>sự</a:t>
            </a:r>
            <a:r>
              <a:rPr lang="fr-FR" sz="2400" b="0" i="0" dirty="0">
                <a:solidFill>
                  <a:srgbClr val="242021"/>
                </a:solidFill>
                <a:effectLst/>
              </a:rPr>
              <a:t> </a:t>
            </a:r>
            <a:r>
              <a:rPr lang="fr-FR" sz="2400" b="0" i="0" dirty="0" err="1">
                <a:solidFill>
                  <a:srgbClr val="242021"/>
                </a:solidFill>
                <a:effectLst/>
              </a:rPr>
              <a:t>đau</a:t>
            </a:r>
            <a:r>
              <a:rPr lang="fr-FR" sz="2400" b="0" i="0" dirty="0">
                <a:solidFill>
                  <a:srgbClr val="242021"/>
                </a:solidFill>
                <a:effectLst/>
              </a:rPr>
              <a:t> tai</a:t>
            </a:r>
            <a:endParaRPr lang="en-US" sz="32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5B1F331-54E3-3F26-D88D-A856683EEF6E}"/>
              </a:ext>
            </a:extLst>
          </p:cNvPr>
          <p:cNvSpPr txBox="1"/>
          <p:nvPr/>
        </p:nvSpPr>
        <p:spPr>
          <a:xfrm>
            <a:off x="6029123" y="4390319"/>
            <a:ext cx="2144514" cy="89255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b="0" i="0" dirty="0">
                <a:solidFill>
                  <a:srgbClr val="FF0000"/>
                </a:solidFill>
                <a:effectLst/>
              </a:rPr>
              <a:t>/ˈ</a:t>
            </a:r>
            <a:r>
              <a:rPr lang="en-US" sz="2800" b="0" i="0" dirty="0" err="1">
                <a:solidFill>
                  <a:srgbClr val="FF0000"/>
                </a:solidFill>
                <a:effectLst/>
              </a:rPr>
              <a:t>stʌməkeɪk</a:t>
            </a:r>
            <a:r>
              <a:rPr lang="en-US" sz="2800" b="0" i="0" dirty="0">
                <a:solidFill>
                  <a:srgbClr val="FF0000"/>
                </a:solidFill>
                <a:effectLst/>
              </a:rPr>
              <a:t>/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</a:p>
          <a:p>
            <a:r>
              <a:rPr lang="en-US" sz="2400" b="0" i="0" dirty="0" err="1">
                <a:solidFill>
                  <a:srgbClr val="242021"/>
                </a:solidFill>
                <a:effectLst/>
              </a:rPr>
              <a:t>sự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 </a:t>
            </a:r>
            <a:r>
              <a:rPr lang="en-US" sz="2400" b="0" i="0" dirty="0" err="1">
                <a:solidFill>
                  <a:srgbClr val="242021"/>
                </a:solidFill>
                <a:effectLst/>
              </a:rPr>
              <a:t>đau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 </a:t>
            </a:r>
            <a:r>
              <a:rPr lang="en-US" sz="2400" b="0" i="0" dirty="0" err="1">
                <a:solidFill>
                  <a:srgbClr val="242021"/>
                </a:solidFill>
                <a:effectLst/>
              </a:rPr>
              <a:t>bụng</a:t>
            </a:r>
            <a:endParaRPr lang="en-US" sz="24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E3C8A79-E5E5-7192-4F98-59351A739E5F}"/>
              </a:ext>
            </a:extLst>
          </p:cNvPr>
          <p:cNvSpPr txBox="1"/>
          <p:nvPr/>
        </p:nvSpPr>
        <p:spPr>
          <a:xfrm>
            <a:off x="157740" y="4390319"/>
            <a:ext cx="1477333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BR" sz="3200" b="0" i="0" dirty="0">
                <a:solidFill>
                  <a:srgbClr val="FF0000"/>
                </a:solidFill>
                <a:effectLst/>
              </a:rPr>
              <a:t>/fluː/</a:t>
            </a:r>
          </a:p>
          <a:p>
            <a:r>
              <a:rPr lang="pt-BR" sz="2400" b="0" i="0" dirty="0">
                <a:solidFill>
                  <a:srgbClr val="242021"/>
                </a:solidFill>
                <a:effectLst/>
              </a:rPr>
              <a:t>bệnh cúm</a:t>
            </a:r>
            <a:endParaRPr lang="en-US" sz="24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9887E4A-6379-CEB2-646F-21EDE6B64FEB}"/>
              </a:ext>
            </a:extLst>
          </p:cNvPr>
          <p:cNvSpPr txBox="1"/>
          <p:nvPr/>
        </p:nvSpPr>
        <p:spPr>
          <a:xfrm>
            <a:off x="4046907" y="4390319"/>
            <a:ext cx="1815314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b="0" i="0" dirty="0">
                <a:solidFill>
                  <a:srgbClr val="FF0000"/>
                </a:solidFill>
                <a:effectLst/>
              </a:rPr>
              <a:t>/ˈ</a:t>
            </a:r>
            <a:r>
              <a:rPr lang="en-US" sz="3200" b="0" i="0" dirty="0" err="1">
                <a:solidFill>
                  <a:srgbClr val="FF0000"/>
                </a:solidFill>
                <a:effectLst/>
              </a:rPr>
              <a:t>tu</a:t>
            </a:r>
            <a:r>
              <a:rPr lang="en-US" sz="3200" b="0" i="0" dirty="0">
                <a:solidFill>
                  <a:srgbClr val="FF0000"/>
                </a:solidFill>
                <a:effectLst/>
              </a:rPr>
              <a:t>ː</a:t>
            </a:r>
            <a:r>
              <a:rPr lang="el-GR" sz="3200" b="0" i="0" dirty="0">
                <a:solidFill>
                  <a:srgbClr val="FF0000"/>
                </a:solidFill>
                <a:effectLst/>
              </a:rPr>
              <a:t>θ</a:t>
            </a:r>
            <a:r>
              <a:rPr lang="en-US" sz="3200" b="0" i="0" dirty="0" err="1">
                <a:solidFill>
                  <a:srgbClr val="FF0000"/>
                </a:solidFill>
                <a:effectLst/>
              </a:rPr>
              <a:t>eɪk</a:t>
            </a:r>
            <a:r>
              <a:rPr lang="en-US" sz="3200" b="0" i="0" dirty="0">
                <a:solidFill>
                  <a:srgbClr val="FF0000"/>
                </a:solidFill>
                <a:effectLst/>
              </a:rPr>
              <a:t>/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br>
              <a:rPr lang="en-US" sz="3200" dirty="0"/>
            </a:br>
            <a:r>
              <a:rPr lang="en-US" sz="2400" b="0" i="0" dirty="0" err="1">
                <a:solidFill>
                  <a:srgbClr val="242021"/>
                </a:solidFill>
                <a:effectLst/>
              </a:rPr>
              <a:t>sự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 </a:t>
            </a:r>
            <a:r>
              <a:rPr lang="en-US" sz="2400" b="0" i="0" dirty="0" err="1">
                <a:solidFill>
                  <a:srgbClr val="242021"/>
                </a:solidFill>
                <a:effectLst/>
              </a:rPr>
              <a:t>đau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 </a:t>
            </a:r>
            <a:r>
              <a:rPr lang="en-US" sz="2400" b="0" i="0" dirty="0" err="1">
                <a:solidFill>
                  <a:srgbClr val="242021"/>
                </a:solidFill>
                <a:effectLst/>
              </a:rPr>
              <a:t>răng</a:t>
            </a:r>
            <a:endParaRPr lang="en-US" sz="3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4C3834C-DE9B-EAE4-D7E1-8D749D0155B5}"/>
              </a:ext>
            </a:extLst>
          </p:cNvPr>
          <p:cNvSpPr txBox="1"/>
          <p:nvPr/>
        </p:nvSpPr>
        <p:spPr>
          <a:xfrm>
            <a:off x="8260537" y="4390319"/>
            <a:ext cx="1815314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b="0" i="0" dirty="0">
                <a:solidFill>
                  <a:srgbClr val="FF0000"/>
                </a:solidFill>
                <a:effectLst/>
              </a:rPr>
              <a:t>/ˈ</a:t>
            </a:r>
            <a:r>
              <a:rPr lang="en-US" sz="3200" b="0" i="0" dirty="0" err="1">
                <a:solidFill>
                  <a:srgbClr val="FF0000"/>
                </a:solidFill>
                <a:effectLst/>
              </a:rPr>
              <a:t>hedeɪk</a:t>
            </a:r>
            <a:r>
              <a:rPr lang="en-US" sz="3200" b="0" i="0" dirty="0">
                <a:solidFill>
                  <a:srgbClr val="FF0000"/>
                </a:solidFill>
                <a:effectLst/>
              </a:rPr>
              <a:t>/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br>
              <a:rPr lang="en-US" sz="3200" dirty="0"/>
            </a:br>
            <a:r>
              <a:rPr lang="en-US" sz="2400" b="0" i="0" dirty="0" err="1">
                <a:solidFill>
                  <a:srgbClr val="242021"/>
                </a:solidFill>
                <a:effectLst/>
              </a:rPr>
              <a:t>sự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 </a:t>
            </a:r>
            <a:r>
              <a:rPr lang="en-US" sz="2400" b="0" i="0" dirty="0" err="1">
                <a:solidFill>
                  <a:srgbClr val="242021"/>
                </a:solidFill>
                <a:effectLst/>
              </a:rPr>
              <a:t>đau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 </a:t>
            </a:r>
            <a:r>
              <a:rPr lang="en-US" sz="2400" b="0" i="0" dirty="0" err="1">
                <a:solidFill>
                  <a:srgbClr val="242021"/>
                </a:solidFill>
                <a:effectLst/>
              </a:rPr>
              <a:t>đầu</a:t>
            </a:r>
            <a:endParaRPr lang="en-US" sz="3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8E9D3C-C23A-9BB6-F75C-711C7241E66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1266" r="47189" b="81931"/>
          <a:stretch/>
        </p:blipFill>
        <p:spPr>
          <a:xfrm>
            <a:off x="79016" y="375858"/>
            <a:ext cx="6371667" cy="720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940671"/>
      </p:ext>
    </p:extLst>
  </p:cSld>
  <p:clrMapOvr>
    <a:masterClrMapping/>
  </p:clrMapOvr>
  <p:transition spd="slow">
    <p:comb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0">
            <a:extLst>
              <a:ext uri="{FF2B5EF4-FFF2-40B4-BE49-F238E27FC236}">
                <a16:creationId xmlns:a16="http://schemas.microsoft.com/office/drawing/2014/main" id="{07FC9C67-0467-5EC9-85E9-CDE36EBB9E1C}"/>
              </a:ext>
            </a:extLst>
          </p:cNvPr>
          <p:cNvSpPr/>
          <p:nvPr/>
        </p:nvSpPr>
        <p:spPr>
          <a:xfrm>
            <a:off x="2222695" y="1928359"/>
            <a:ext cx="7948246" cy="2207542"/>
          </a:xfrm>
          <a:prstGeom prst="round2Diag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Listen and choose. Then say.</a:t>
            </a:r>
          </a:p>
        </p:txBody>
      </p:sp>
    </p:spTree>
    <p:extLst>
      <p:ext uri="{BB962C8B-B14F-4D97-AF65-F5344CB8AC3E}">
        <p14:creationId xmlns:p14="http://schemas.microsoft.com/office/powerpoint/2010/main" val="3231830381"/>
      </p:ext>
    </p:extLst>
  </p:cSld>
  <p:clrMapOvr>
    <a:masterClrMapping/>
  </p:clrMapOvr>
  <p:transition spd="slow">
    <p:comb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7030A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2039" y="5504841"/>
            <a:ext cx="2107785" cy="75618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Oval 1"/>
          <p:cNvSpPr/>
          <p:nvPr/>
        </p:nvSpPr>
        <p:spPr>
          <a:xfrm>
            <a:off x="1301868" y="3973873"/>
            <a:ext cx="1150736" cy="1106314"/>
          </a:xfrm>
          <a:prstGeom prst="ellipse">
            <a:avLst/>
          </a:prstGeom>
          <a:solidFill>
            <a:srgbClr val="00919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A</a:t>
            </a:r>
          </a:p>
        </p:txBody>
      </p:sp>
      <p:sp>
        <p:nvSpPr>
          <p:cNvPr id="57" name="Oval 56"/>
          <p:cNvSpPr/>
          <p:nvPr/>
        </p:nvSpPr>
        <p:spPr>
          <a:xfrm>
            <a:off x="5158178" y="3949408"/>
            <a:ext cx="1150736" cy="1106314"/>
          </a:xfrm>
          <a:prstGeom prst="ellipse">
            <a:avLst/>
          </a:prstGeom>
          <a:solidFill>
            <a:srgbClr val="00919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B</a:t>
            </a:r>
          </a:p>
        </p:txBody>
      </p:sp>
      <p:sp>
        <p:nvSpPr>
          <p:cNvPr id="58" name="Oval 57"/>
          <p:cNvSpPr/>
          <p:nvPr/>
        </p:nvSpPr>
        <p:spPr>
          <a:xfrm>
            <a:off x="8942693" y="3920443"/>
            <a:ext cx="1150736" cy="1106314"/>
          </a:xfrm>
          <a:prstGeom prst="ellipse">
            <a:avLst/>
          </a:prstGeom>
          <a:solidFill>
            <a:srgbClr val="00919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C</a:t>
            </a:r>
          </a:p>
        </p:txBody>
      </p:sp>
      <p:sp>
        <p:nvSpPr>
          <p:cNvPr id="11" name="Rectangle: Diagonal Corners Rounded 10"/>
          <p:cNvSpPr/>
          <p:nvPr/>
        </p:nvSpPr>
        <p:spPr>
          <a:xfrm>
            <a:off x="182899" y="404639"/>
            <a:ext cx="3388674" cy="703352"/>
          </a:xfrm>
          <a:prstGeom prst="round2Diag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Listen and choose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00D7455-D31E-DC05-CD8B-72DF4F55CAF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67011"/>
          <a:stretch/>
        </p:blipFill>
        <p:spPr>
          <a:xfrm>
            <a:off x="8257582" y="1353135"/>
            <a:ext cx="2520958" cy="226241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BD08BC6-1032-A904-8247-921996068F7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32833" b="34177"/>
          <a:stretch/>
        </p:blipFill>
        <p:spPr>
          <a:xfrm>
            <a:off x="683896" y="1516307"/>
            <a:ext cx="2520958" cy="226241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BF87E35-24C9-AE92-29CC-B532D186981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82931" y="1401764"/>
            <a:ext cx="2791215" cy="2572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39035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5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mat-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mat-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57" grpId="0" animBg="1"/>
      <p:bldP spid="5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7030A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2039" y="5504841"/>
            <a:ext cx="2107785" cy="75618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Oval 1"/>
          <p:cNvSpPr/>
          <p:nvPr/>
        </p:nvSpPr>
        <p:spPr>
          <a:xfrm>
            <a:off x="5236580" y="4142457"/>
            <a:ext cx="1150736" cy="1106314"/>
          </a:xfrm>
          <a:prstGeom prst="ellipse">
            <a:avLst/>
          </a:prstGeom>
          <a:solidFill>
            <a:srgbClr val="00919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.VnVogue" panose="020B7200000000000000" pitchFamily="34" charset="0"/>
                <a:ea typeface="+mn-ea"/>
                <a:cs typeface="+mn-cs"/>
              </a:rPr>
              <a:t>B</a:t>
            </a:r>
          </a:p>
        </p:txBody>
      </p:sp>
      <p:sp>
        <p:nvSpPr>
          <p:cNvPr id="57" name="Oval 56"/>
          <p:cNvSpPr/>
          <p:nvPr/>
        </p:nvSpPr>
        <p:spPr>
          <a:xfrm>
            <a:off x="1301868" y="4109724"/>
            <a:ext cx="1150736" cy="1106314"/>
          </a:xfrm>
          <a:prstGeom prst="ellipse">
            <a:avLst/>
          </a:prstGeom>
          <a:solidFill>
            <a:srgbClr val="00919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.VnVogue" panose="020B7200000000000000" pitchFamily="34" charset="0"/>
                <a:ea typeface="+mn-ea"/>
                <a:cs typeface="+mn-cs"/>
              </a:rPr>
              <a:t>A</a:t>
            </a:r>
          </a:p>
        </p:txBody>
      </p:sp>
      <p:sp>
        <p:nvSpPr>
          <p:cNvPr id="58" name="Oval 57"/>
          <p:cNvSpPr/>
          <p:nvPr/>
        </p:nvSpPr>
        <p:spPr>
          <a:xfrm>
            <a:off x="9171293" y="4109724"/>
            <a:ext cx="1150736" cy="1106314"/>
          </a:xfrm>
          <a:prstGeom prst="ellipse">
            <a:avLst/>
          </a:prstGeom>
          <a:solidFill>
            <a:srgbClr val="00919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.VnVogue" panose="020B7200000000000000" pitchFamily="34" charset="0"/>
                <a:ea typeface="+mn-ea"/>
                <a:cs typeface="+mn-cs"/>
              </a:rPr>
              <a:t>C</a:t>
            </a:r>
          </a:p>
        </p:txBody>
      </p:sp>
      <p:sp>
        <p:nvSpPr>
          <p:cNvPr id="11" name="Rectangle: Diagonal Corners Rounded 10"/>
          <p:cNvSpPr/>
          <p:nvPr/>
        </p:nvSpPr>
        <p:spPr>
          <a:xfrm>
            <a:off x="1168814" y="468116"/>
            <a:ext cx="3388674" cy="703352"/>
          </a:xfrm>
          <a:prstGeom prst="round2Diag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Listen and choose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48B3C4-7830-9BA6-C75F-3C927AF3EDC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3008" y="1277825"/>
            <a:ext cx="2857899" cy="25340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8BE0411-76A4-B8C8-B0FC-0716F8E4F33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07701" y="1233469"/>
            <a:ext cx="2857900" cy="273693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51E9B33-A37C-3AAE-0083-53464E2CAFF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82395" y="1260499"/>
            <a:ext cx="2771073" cy="2682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94152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5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mat-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mat-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57" grpId="0" animBg="1"/>
      <p:bldP spid="5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7030A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2039" y="5504841"/>
            <a:ext cx="2107785" cy="75618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Oval 1"/>
          <p:cNvSpPr/>
          <p:nvPr/>
        </p:nvSpPr>
        <p:spPr>
          <a:xfrm>
            <a:off x="1144171" y="4268848"/>
            <a:ext cx="1150736" cy="1106314"/>
          </a:xfrm>
          <a:prstGeom prst="ellipse">
            <a:avLst/>
          </a:prstGeom>
          <a:solidFill>
            <a:srgbClr val="00919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.VnVogue" panose="020B7200000000000000" pitchFamily="34" charset="0"/>
                <a:ea typeface="+mn-ea"/>
                <a:cs typeface="+mn-cs"/>
              </a:rPr>
              <a:t>A</a:t>
            </a:r>
          </a:p>
        </p:txBody>
      </p:sp>
      <p:sp>
        <p:nvSpPr>
          <p:cNvPr id="57" name="Oval 56"/>
          <p:cNvSpPr/>
          <p:nvPr/>
        </p:nvSpPr>
        <p:spPr>
          <a:xfrm>
            <a:off x="8966671" y="4144096"/>
            <a:ext cx="1150736" cy="1106314"/>
          </a:xfrm>
          <a:prstGeom prst="ellipse">
            <a:avLst/>
          </a:prstGeom>
          <a:solidFill>
            <a:srgbClr val="00919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.VnVogue" panose="020B7200000000000000" pitchFamily="34" charset="0"/>
                <a:ea typeface="+mn-ea"/>
                <a:cs typeface="+mn-cs"/>
              </a:rPr>
              <a:t>C</a:t>
            </a:r>
          </a:p>
        </p:txBody>
      </p:sp>
      <p:sp>
        <p:nvSpPr>
          <p:cNvPr id="58" name="Oval 57"/>
          <p:cNvSpPr/>
          <p:nvPr/>
        </p:nvSpPr>
        <p:spPr>
          <a:xfrm>
            <a:off x="4945264" y="4175843"/>
            <a:ext cx="1150736" cy="1106314"/>
          </a:xfrm>
          <a:prstGeom prst="ellipse">
            <a:avLst/>
          </a:prstGeom>
          <a:solidFill>
            <a:srgbClr val="00919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.VnVogue" panose="020B7200000000000000" pitchFamily="34" charset="0"/>
                <a:ea typeface="+mn-ea"/>
                <a:cs typeface="+mn-cs"/>
              </a:rPr>
              <a:t>B</a:t>
            </a:r>
          </a:p>
        </p:txBody>
      </p:sp>
      <p:sp>
        <p:nvSpPr>
          <p:cNvPr id="11" name="Rectangle: Diagonal Corners Rounded 10"/>
          <p:cNvSpPr/>
          <p:nvPr/>
        </p:nvSpPr>
        <p:spPr>
          <a:xfrm>
            <a:off x="182899" y="404639"/>
            <a:ext cx="3388674" cy="703352"/>
          </a:xfrm>
          <a:prstGeom prst="round2Diag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Listen and choose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C2B20B0-6F93-B919-9624-85B84ECEA9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3008" y="1277825"/>
            <a:ext cx="2857899" cy="25340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CF642FF-3B14-AF0E-C22C-BC7703155C0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82395" y="1260499"/>
            <a:ext cx="2771073" cy="268286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E9961E3-6590-9BBF-149B-CC5D67A57B9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82931" y="1401764"/>
            <a:ext cx="2791215" cy="2572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5256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5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mat-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mat-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57" grpId="0" animBg="1"/>
      <p:bldP spid="5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7030A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2039" y="5504841"/>
            <a:ext cx="2107785" cy="75618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Oval 1"/>
          <p:cNvSpPr/>
          <p:nvPr/>
        </p:nvSpPr>
        <p:spPr>
          <a:xfrm>
            <a:off x="9386034" y="4165628"/>
            <a:ext cx="1150736" cy="1106314"/>
          </a:xfrm>
          <a:prstGeom prst="ellipse">
            <a:avLst/>
          </a:prstGeom>
          <a:solidFill>
            <a:srgbClr val="00919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.VnVogue" panose="020B7200000000000000" pitchFamily="34" charset="0"/>
                <a:ea typeface="+mn-ea"/>
                <a:cs typeface="+mn-cs"/>
              </a:rPr>
              <a:t>C</a:t>
            </a:r>
          </a:p>
        </p:txBody>
      </p:sp>
      <p:sp>
        <p:nvSpPr>
          <p:cNvPr id="57" name="Oval 56"/>
          <p:cNvSpPr/>
          <p:nvPr/>
        </p:nvSpPr>
        <p:spPr>
          <a:xfrm>
            <a:off x="1301868" y="4109724"/>
            <a:ext cx="1150736" cy="1106314"/>
          </a:xfrm>
          <a:prstGeom prst="ellipse">
            <a:avLst/>
          </a:prstGeom>
          <a:solidFill>
            <a:srgbClr val="00919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.VnVogue" panose="020B7200000000000000" pitchFamily="34" charset="0"/>
                <a:ea typeface="+mn-ea"/>
                <a:cs typeface="+mn-cs"/>
              </a:rPr>
              <a:t>A</a:t>
            </a:r>
          </a:p>
        </p:txBody>
      </p:sp>
      <p:sp>
        <p:nvSpPr>
          <p:cNvPr id="58" name="Oval 57"/>
          <p:cNvSpPr/>
          <p:nvPr/>
        </p:nvSpPr>
        <p:spPr>
          <a:xfrm>
            <a:off x="5361283" y="4179770"/>
            <a:ext cx="1150736" cy="1106314"/>
          </a:xfrm>
          <a:prstGeom prst="ellipse">
            <a:avLst/>
          </a:prstGeom>
          <a:solidFill>
            <a:srgbClr val="00919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.VnVogue" panose="020B7200000000000000" pitchFamily="34" charset="0"/>
                <a:ea typeface="+mn-ea"/>
                <a:cs typeface="+mn-cs"/>
              </a:rPr>
              <a:t>B</a:t>
            </a:r>
          </a:p>
        </p:txBody>
      </p:sp>
      <p:sp>
        <p:nvSpPr>
          <p:cNvPr id="11" name="Rectangle: Diagonal Corners Rounded 10"/>
          <p:cNvSpPr/>
          <p:nvPr/>
        </p:nvSpPr>
        <p:spPr>
          <a:xfrm>
            <a:off x="182899" y="404639"/>
            <a:ext cx="3388674" cy="703352"/>
          </a:xfrm>
          <a:prstGeom prst="round2Diag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Listen and choose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9778E0-B50E-F711-7A78-B9E20D73C0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1628" y="1405594"/>
            <a:ext cx="2791215" cy="257210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2046939-8B31-B348-91C7-1161E629ED7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07701" y="1233469"/>
            <a:ext cx="2857900" cy="273693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E4CBEE3-6217-0A1F-E869-7488229B3B3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82395" y="1260499"/>
            <a:ext cx="2771073" cy="2682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46307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5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mat-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mat-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57" grpId="0" animBg="1"/>
      <p:bldP spid="5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2072BD6-2914-3523-0C1D-22A791ADA7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27576"/>
            <a:ext cx="6347649" cy="59014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AAE7226-98A9-DE45-81BC-069FD83D85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6309" y="2460811"/>
            <a:ext cx="4445691" cy="21516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E04B72A-92BA-4BA5-9506-63CF197ADD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460811"/>
            <a:ext cx="7934117" cy="215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87800"/>
      </p:ext>
    </p:extLst>
  </p:cSld>
  <p:clrMapOvr>
    <a:masterClrMapping/>
  </p:clrMapOvr>
  <p:transition spd="slow">
    <p:comb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1287</TotalTime>
  <Words>241</Words>
  <Application>Microsoft Office PowerPoint</Application>
  <PresentationFormat>Widescreen</PresentationFormat>
  <Paragraphs>84</Paragraphs>
  <Slides>18</Slides>
  <Notes>11</Notes>
  <HiddenSlides>0</HiddenSlides>
  <MMClips>5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.VnVogue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Rieu Phan Van</dc:creator>
  <cp:lastModifiedBy>HP</cp:lastModifiedBy>
  <cp:revision>67</cp:revision>
  <dcterms:created xsi:type="dcterms:W3CDTF">2023-01-31T08:21:18Z</dcterms:created>
  <dcterms:modified xsi:type="dcterms:W3CDTF">2026-02-23T03:04:19Z</dcterms:modified>
</cp:coreProperties>
</file>