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60" r:id="rId5"/>
    <p:sldId id="261" r:id="rId6"/>
    <p:sldId id="263" r:id="rId7"/>
    <p:sldId id="264" r:id="rId8"/>
    <p:sldId id="265" r:id="rId9"/>
    <p:sldId id="266" r:id="rId10"/>
    <p:sldId id="262"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3" r:id="rId29"/>
    <p:sldId id="285" r:id="rId30"/>
    <p:sldId id="286"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8"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52839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12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9157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2489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771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1398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252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6634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4835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pic>
        <p:nvPicPr>
          <p:cNvPr id="10" name="Picture 9"/>
          <p:cNvPicPr>
            <a:picLocks noChangeAspect="1"/>
          </p:cNvPicPr>
          <p:nvPr userDrawn="1"/>
        </p:nvPicPr>
        <p:blipFill>
          <a:blip r:embed="rId5"/>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799881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338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9273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0954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6076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12.png"/><Relationship Id="rId2" Type="http://schemas.openxmlformats.org/officeDocument/2006/relationships/slideLayout" Target="../slideLayouts/slideLayout13.xml"/><Relationship Id="rId16"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201001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hyperlink" Target="https://www.facebook.com/teamKTUTS" TargetMode="External"/><Relationship Id="rId3" Type="http://schemas.openxmlformats.org/officeDocument/2006/relationships/slideLayout" Target="../slideLayouts/slideLayout1.xml"/><Relationship Id="rId21" Type="http://schemas.openxmlformats.org/officeDocument/2006/relationships/image" Target="../media/image22.png"/><Relationship Id="rId7" Type="http://schemas.openxmlformats.org/officeDocument/2006/relationships/image" Target="../media/image4.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6.jp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8.png"/><Relationship Id="rId23" Type="http://schemas.openxmlformats.org/officeDocument/2006/relationships/image" Target="../media/image24.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7.png"/><Relationship Id="rId14" Type="http://schemas.microsoft.com/office/2007/relationships/hdphoto" Target="../media/hdphoto2.wdp"/><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6.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32.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4.png"/><Relationship Id="rId10" Type="http://schemas.openxmlformats.org/officeDocument/2006/relationships/image" Target="../media/image29.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4.png"/><Relationship Id="rId10" Type="http://schemas.openxmlformats.org/officeDocument/2006/relationships/image" Target="../media/image29.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4.png"/><Relationship Id="rId10" Type="http://schemas.openxmlformats.org/officeDocument/2006/relationships/image" Target="../media/image29.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03" y="-1024241"/>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8"/>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20"/>
            <a:stretch>
              <a:fillRect/>
            </a:stretch>
          </p:blipFill>
          <p:spPr>
            <a:xfrm>
              <a:off x="2725735" y="485511"/>
              <a:ext cx="2462997" cy="1030313"/>
            </a:xfrm>
            <a:prstGeom prst="rect">
              <a:avLst/>
            </a:prstGeom>
          </p:spPr>
        </p:pic>
        <p:pic>
          <p:nvPicPr>
            <p:cNvPr id="32" name="Picture 31"/>
            <p:cNvPicPr>
              <a:picLocks noChangeAspect="1"/>
            </p:cNvPicPr>
            <p:nvPr/>
          </p:nvPicPr>
          <p:blipFill>
            <a:blip r:embed="rId21"/>
            <a:stretch>
              <a:fillRect/>
            </a:stretch>
          </p:blipFill>
          <p:spPr>
            <a:xfrm>
              <a:off x="229929" y="1476917"/>
              <a:ext cx="8285182" cy="3359187"/>
            </a:xfrm>
            <a:prstGeom prst="rect">
              <a:avLst/>
            </a:prstGeom>
          </p:spPr>
        </p:pic>
        <p:pic>
          <p:nvPicPr>
            <p:cNvPr id="37" name="Picture 36"/>
            <p:cNvPicPr>
              <a:picLocks noChangeAspect="1"/>
            </p:cNvPicPr>
            <p:nvPr/>
          </p:nvPicPr>
          <p:blipFill>
            <a:blip r:embed="rId22"/>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3"/>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16" presetClass="entr" presetSubtype="26"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9"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1. </a:t>
              </a:r>
              <a:r>
                <a:rPr lang="en-US" sz="3000" b="1">
                  <a:latin typeface="Cambria" panose="02040503050406030204" pitchFamily="18" charset="0"/>
                  <a:ea typeface="Cambria" panose="02040503050406030204" pitchFamily="18" charset="0"/>
                </a:rPr>
                <a:t>Em lựa chọn cách nào để thiết lập quan hệ bạn bè? Vì sao?</a:t>
              </a:r>
            </a:p>
          </p:txBody>
        </p:sp>
      </p:grpSp>
      <p:grpSp>
        <p:nvGrpSpPr>
          <p:cNvPr id="8" name="Group 7"/>
          <p:cNvGrpSpPr/>
          <p:nvPr/>
        </p:nvGrpSpPr>
        <p:grpSpPr>
          <a:xfrm>
            <a:off x="865472" y="1058522"/>
            <a:ext cx="4095110" cy="1196306"/>
            <a:chOff x="437702" y="1116338"/>
            <a:chExt cx="4095110" cy="1196306"/>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1963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72833" y="1239995"/>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a. Tự tin giới thiệu bản thân và hỏi tên bạn.</a:t>
              </a:r>
              <a:endParaRPr lang="en-US" sz="2800">
                <a:latin typeface="Cambria" panose="02040503050406030204" pitchFamily="18" charset="0"/>
                <a:ea typeface="Cambria" panose="02040503050406030204" pitchFamily="18" charset="0"/>
              </a:endParaRPr>
            </a:p>
          </p:txBody>
        </p:sp>
      </p:grpSp>
      <p:grpSp>
        <p:nvGrpSpPr>
          <p:cNvPr id="9" name="Group 8"/>
          <p:cNvGrpSpPr/>
          <p:nvPr/>
        </p:nvGrpSpPr>
        <p:grpSpPr>
          <a:xfrm>
            <a:off x="809974" y="2504000"/>
            <a:ext cx="4095110" cy="1075206"/>
            <a:chOff x="437702" y="1116338"/>
            <a:chExt cx="4095110" cy="1075206"/>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0752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80931" y="1181104"/>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b. Luôn thể hiện thái độ vui vẻ, cởi mở.</a:t>
              </a:r>
              <a:endParaRPr lang="en-US" sz="2800">
                <a:latin typeface="Cambria" panose="02040503050406030204" pitchFamily="18" charset="0"/>
                <a:ea typeface="Cambria" panose="02040503050406030204" pitchFamily="18" charset="0"/>
              </a:endParaRPr>
            </a:p>
          </p:txBody>
        </p:sp>
      </p:grpSp>
      <p:grpSp>
        <p:nvGrpSpPr>
          <p:cNvPr id="15" name="Group 14"/>
          <p:cNvGrpSpPr/>
          <p:nvPr/>
        </p:nvGrpSpPr>
        <p:grpSpPr>
          <a:xfrm>
            <a:off x="741472" y="3722522"/>
            <a:ext cx="4095110" cy="1180631"/>
            <a:chOff x="437702" y="1025446"/>
            <a:chExt cx="4095110" cy="1180631"/>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025446"/>
              <a:ext cx="4095110" cy="118063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37702" y="1138707"/>
              <a:ext cx="4078347"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d. Giao tiếp bằng mắt và mỉm cười khi trò chuyện.</a:t>
              </a:r>
              <a:endParaRPr lang="en-US" sz="2800">
                <a:latin typeface="Cambria" panose="02040503050406030204" pitchFamily="18" charset="0"/>
                <a:ea typeface="Cambria" panose="02040503050406030204" pitchFamily="18" charset="0"/>
              </a:endParaRPr>
            </a:p>
          </p:txBody>
        </p:sp>
      </p:grpSp>
      <p:grpSp>
        <p:nvGrpSpPr>
          <p:cNvPr id="21" name="Group 20"/>
          <p:cNvGrpSpPr/>
          <p:nvPr/>
        </p:nvGrpSpPr>
        <p:grpSpPr>
          <a:xfrm>
            <a:off x="724709" y="5059532"/>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smtClean="0">
                  <a:latin typeface="Cambria" panose="02040503050406030204" pitchFamily="18" charset="0"/>
                  <a:ea typeface="Cambria" panose="02040503050406030204" pitchFamily="18" charset="0"/>
                </a:rPr>
                <a:t>g. Thể hiện sự quan tâm và chia sẻ sở thích của mình với bạn.</a:t>
              </a:r>
              <a:endParaRPr lang="en-US" sz="2800">
                <a:latin typeface="Cambria" panose="02040503050406030204" pitchFamily="18" charset="0"/>
                <a:ea typeface="Cambria" panose="02040503050406030204" pitchFamily="18" charset="0"/>
              </a:endParaRPr>
            </a:p>
          </p:txBody>
        </p:sp>
      </p:grpSp>
      <p:sp>
        <p:nvSpPr>
          <p:cNvPr id="6" name="Right Arrow 5"/>
          <p:cNvSpPr/>
          <p:nvPr/>
        </p:nvSpPr>
        <p:spPr>
          <a:xfrm>
            <a:off x="5202111" y="158136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53C45A-B5D6-449D-95DE-B5F4E0CA7A2A}"/>
              </a:ext>
            </a:extLst>
          </p:cNvPr>
          <p:cNvSpPr txBox="1"/>
          <p:nvPr/>
        </p:nvSpPr>
        <p:spPr>
          <a:xfrm>
            <a:off x="5973028" y="1089828"/>
            <a:ext cx="5888049" cy="92056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en-US" sz="2800" i="1" smtClean="0">
                <a:solidFill>
                  <a:srgbClr val="FF0066"/>
                </a:solidFill>
                <a:latin typeface="Cambria" panose="02040503050406030204" pitchFamily="18" charset="0"/>
                <a:ea typeface="Cambria" panose="02040503050406030204" pitchFamily="18" charset="0"/>
              </a:rPr>
              <a:t>Điều </a:t>
            </a:r>
            <a:r>
              <a:rPr lang="en-US" sz="2800" i="1">
                <a:solidFill>
                  <a:srgbClr val="FF0066"/>
                </a:solidFill>
                <a:latin typeface="Cambria" panose="02040503050406030204" pitchFamily="18" charset="0"/>
                <a:ea typeface="Cambria" panose="02040503050406030204" pitchFamily="18" charset="0"/>
              </a:rPr>
              <a:t>này thể hiện mong muốn được biết và làm quen với bạn.</a:t>
            </a:r>
            <a:endParaRPr lang="en-US" sz="6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ight Arrow 37"/>
          <p:cNvSpPr/>
          <p:nvPr/>
        </p:nvSpPr>
        <p:spPr>
          <a:xfrm>
            <a:off x="5202110" y="284122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153C45A-B5D6-449D-95DE-B5F4E0CA7A2A}"/>
              </a:ext>
            </a:extLst>
          </p:cNvPr>
          <p:cNvSpPr txBox="1"/>
          <p:nvPr/>
        </p:nvSpPr>
        <p:spPr>
          <a:xfrm>
            <a:off x="5973028" y="2182420"/>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en-US" sz="2800" i="1" dirty="0" err="1">
                <a:solidFill>
                  <a:srgbClr val="7030A0"/>
                </a:solidFill>
                <a:latin typeface="Cambria" panose="02040503050406030204" pitchFamily="18" charset="0"/>
                <a:ea typeface="Cambria" panose="02040503050406030204" pitchFamily="18" charset="0"/>
              </a:rPr>
              <a:t>Thái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độ</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vui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vẻ</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cởi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mở</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sẽ</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tạo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cho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bạn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cảm</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giác</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mình</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là</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người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thân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thiện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dễ</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gần</a:t>
            </a:r>
            <a:r>
              <a:rPr lang="en-US" sz="2800" i="1" dirty="0">
                <a:solidFill>
                  <a:srgbClr val="7030A0"/>
                </a:solidFill>
                <a:latin typeface="Cambria" panose="02040503050406030204" pitchFamily="18" charset="0"/>
                <a:ea typeface="Cambria" panose="02040503050406030204" pitchFamily="18" charset="0"/>
              </a:rPr>
              <a:t>.</a:t>
            </a:r>
            <a:endParaRPr lang="en-US" sz="8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ight Arrow 40"/>
          <p:cNvSpPr/>
          <p:nvPr/>
        </p:nvSpPr>
        <p:spPr>
          <a:xfrm>
            <a:off x="5202111" y="4364335"/>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153C45A-B5D6-449D-95DE-B5F4E0CA7A2A}"/>
              </a:ext>
            </a:extLst>
          </p:cNvPr>
          <p:cNvSpPr txBox="1"/>
          <p:nvPr/>
        </p:nvSpPr>
        <p:spPr>
          <a:xfrm>
            <a:off x="5999154" y="3768291"/>
            <a:ext cx="5888049" cy="1329327"/>
          </a:xfrm>
          <a:prstGeom prst="roundRect">
            <a:avLst>
              <a:gd name="adj" fmla="val 17994"/>
            </a:avLst>
          </a:prstGeom>
          <a:solidFill>
            <a:schemeClr val="bg1"/>
          </a:solidFill>
          <a:ln w="38100">
            <a:solidFill>
              <a:srgbClr val="00CC99"/>
            </a:solidFill>
            <a:prstDash val="lgDash"/>
          </a:ln>
        </p:spPr>
        <p:txBody>
          <a:bodyPr wrap="square" rtlCol="0">
            <a:spAutoFit/>
          </a:bodyPr>
          <a:lstStyle/>
          <a:p>
            <a:pPr algn="just">
              <a:lnSpc>
                <a:spcPct val="85000"/>
              </a:lnSpc>
            </a:pPr>
            <a:r>
              <a:rPr lang="en-US" sz="2800" i="1" dirty="0" err="1">
                <a:solidFill>
                  <a:srgbClr val="002060"/>
                </a:solidFill>
                <a:latin typeface="Cambria" panose="02040503050406030204" pitchFamily="18" charset="0"/>
                <a:ea typeface="Cambria" panose="02040503050406030204" pitchFamily="18" charset="0"/>
              </a:rPr>
              <a:t>Điều</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này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bạn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thấy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mình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đang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tập</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trung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và</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thích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thú</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với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cuộc</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trò</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chuyện</a:t>
            </a:r>
            <a:r>
              <a:rPr lang="en-US" sz="2800" i="1"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Right Arrow 43"/>
          <p:cNvSpPr/>
          <p:nvPr/>
        </p:nvSpPr>
        <p:spPr>
          <a:xfrm>
            <a:off x="5202110" y="5825218"/>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53C45A-B5D6-449D-95DE-B5F4E0CA7A2A}"/>
              </a:ext>
            </a:extLst>
          </p:cNvPr>
          <p:cNvSpPr txBox="1"/>
          <p:nvPr/>
        </p:nvSpPr>
        <p:spPr>
          <a:xfrm>
            <a:off x="5999154" y="5290555"/>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en-US" sz="2800" i="1" dirty="0" err="1">
                <a:solidFill>
                  <a:srgbClr val="C00000"/>
                </a:solidFill>
                <a:latin typeface="Cambria" panose="02040503050406030204" pitchFamily="18" charset="0"/>
                <a:ea typeface="Cambria" panose="02040503050406030204" pitchFamily="18" charset="0"/>
              </a:rPr>
              <a:t>Điều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này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sẽ</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giúp</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bạn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hiểu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hơn</a:t>
            </a:r>
            <a:r>
              <a:rPr lang="en-US" sz="2800" i="1" dirty="0">
                <a:solidFill>
                  <a:srgbClr val="C00000"/>
                </a:solidFill>
                <a:latin typeface="Cambria" panose="02040503050406030204" pitchFamily="18" charset="0"/>
                <a:ea typeface="Cambria" panose="02040503050406030204" pitchFamily="18" charset="0"/>
              </a:rPr>
              <a:t> </a:t>
            </a:r>
            <a:r>
              <a:rPr lang="en-US" sz="2800" i="1" dirty="0" err="1" smtClean="0">
                <a:solidFill>
                  <a:srgbClr val="C00000"/>
                </a:solidFill>
                <a:latin typeface="Cambria" panose="02040503050406030204" pitchFamily="18" charset="0"/>
                <a:ea typeface="Cambria" panose="02040503050406030204" pitchFamily="18" charset="0"/>
              </a:rPr>
              <a:t>về</a:t>
            </a:r>
            <a:r>
              <a:rPr lang="en-US" sz="2800" i="1" dirty="0" smtClean="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và</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có</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thể</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tìm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thấy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điểm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chung</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với</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17062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21"/>
                                        </p:tgtEl>
                                        <p:attrNameLst>
                                          <p:attrName>r</p:attrName>
                                        </p:attrNameLst>
                                      </p:cBhvr>
                                    </p:animRot>
                                    <p:animRot by="-240000">
                                      <p:cBhvr>
                                        <p:cTn id="39" dur="200" fill="hold">
                                          <p:stCondLst>
                                            <p:cond delay="200"/>
                                          </p:stCondLst>
                                        </p:cTn>
                                        <p:tgtEl>
                                          <p:spTgt spid="21"/>
                                        </p:tgtEl>
                                        <p:attrNameLst>
                                          <p:attrName>r</p:attrName>
                                        </p:attrNameLst>
                                      </p:cBhvr>
                                    </p:animRot>
                                    <p:animRot by="240000">
                                      <p:cBhvr>
                                        <p:cTn id="40" dur="200" fill="hold">
                                          <p:stCondLst>
                                            <p:cond delay="400"/>
                                          </p:stCondLst>
                                        </p:cTn>
                                        <p:tgtEl>
                                          <p:spTgt spid="21"/>
                                        </p:tgtEl>
                                        <p:attrNameLst>
                                          <p:attrName>r</p:attrName>
                                        </p:attrNameLst>
                                      </p:cBhvr>
                                    </p:animRot>
                                    <p:animRot by="-240000">
                                      <p:cBhvr>
                                        <p:cTn id="41" dur="200" fill="hold">
                                          <p:stCondLst>
                                            <p:cond delay="600"/>
                                          </p:stCondLst>
                                        </p:cTn>
                                        <p:tgtEl>
                                          <p:spTgt spid="21"/>
                                        </p:tgtEl>
                                        <p:attrNameLst>
                                          <p:attrName>r</p:attrName>
                                        </p:attrNameLst>
                                      </p:cBhvr>
                                    </p:animRot>
                                    <p:animRot by="120000">
                                      <p:cBhvr>
                                        <p:cTn id="42" dur="200" fill="hold">
                                          <p:stCondLst>
                                            <p:cond delay="800"/>
                                          </p:stCondLst>
                                        </p:cTn>
                                        <p:tgtEl>
                                          <p:spTgt spid="2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8" grpId="0" animBg="1"/>
      <p:bldP spid="39" grpId="0" animBg="1"/>
      <p:bldP spid="41" grpId="0" animBg="1"/>
      <p:bldP spid="42"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407747"/>
            </a:xfrm>
            <a:prstGeom prst="rect">
              <a:avLst/>
            </a:prstGeom>
            <a:noFill/>
          </p:spPr>
          <p:txBody>
            <a:bodyPr wrap="square" rtlCol="0">
              <a:spAutoFit/>
            </a:bodyPr>
            <a:lstStyle/>
            <a:p>
              <a:pPr algn="ctr"/>
              <a:r>
                <a:rPr lang="en-US" sz="3200" b="1" smtClean="0">
                  <a:latin typeface="Cambria" panose="02040503050406030204" pitchFamily="18" charset="0"/>
                  <a:ea typeface="Cambria" panose="02040503050406030204" pitchFamily="18" charset="0"/>
                </a:rPr>
                <a:t>Vì sao những cách sau không phù hợp?</a:t>
              </a:r>
              <a:endParaRPr lang="en-US" sz="3200" b="1">
                <a:latin typeface="Cambria" panose="02040503050406030204" pitchFamily="18" charset="0"/>
                <a:ea typeface="Cambria" panose="02040503050406030204" pitchFamily="18" charset="0"/>
              </a:endParaRPr>
            </a:p>
          </p:txBody>
        </p:sp>
      </p:grpSp>
      <p:grpSp>
        <p:nvGrpSpPr>
          <p:cNvPr id="12" name="Group 11"/>
          <p:cNvGrpSpPr/>
          <p:nvPr/>
        </p:nvGrpSpPr>
        <p:grpSpPr>
          <a:xfrm>
            <a:off x="725401" y="1210991"/>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c. Chỉ trò chuyện với người quen khi đến môi trường mới.</a:t>
              </a:r>
              <a:endParaRPr lang="en-US" sz="2800">
                <a:latin typeface="Cambria" panose="02040503050406030204" pitchFamily="18" charset="0"/>
                <a:ea typeface="Cambria" panose="02040503050406030204" pitchFamily="18" charset="0"/>
              </a:endParaRPr>
            </a:p>
          </p:txBody>
        </p:sp>
      </p:grpSp>
      <p:grpSp>
        <p:nvGrpSpPr>
          <p:cNvPr id="18" name="Group 17"/>
          <p:cNvGrpSpPr/>
          <p:nvPr/>
        </p:nvGrpSpPr>
        <p:grpSpPr>
          <a:xfrm>
            <a:off x="764273" y="2886797"/>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e. Liên tục kể với bạn về bản thân mình.</a:t>
              </a:r>
              <a:endParaRPr lang="en-US" sz="2800">
                <a:latin typeface="Cambria" panose="02040503050406030204" pitchFamily="18" charset="0"/>
                <a:ea typeface="Cambria" panose="02040503050406030204" pitchFamily="18" charset="0"/>
              </a:endParaRPr>
            </a:p>
          </p:txBody>
        </p:sp>
      </p:grpSp>
      <p:grpSp>
        <p:nvGrpSpPr>
          <p:cNvPr id="24" name="Group 23"/>
          <p:cNvGrpSpPr/>
          <p:nvPr/>
        </p:nvGrpSpPr>
        <p:grpSpPr>
          <a:xfrm>
            <a:off x="695645" y="4595581"/>
            <a:ext cx="4232366" cy="1331639"/>
            <a:chOff x="413285" y="1155527"/>
            <a:chExt cx="4119527" cy="1331639"/>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1331639"/>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413285" y="1250912"/>
              <a:ext cx="4081691"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h. Luôn tỏ ra mình là người thông minh, tài giỏi. </a:t>
              </a:r>
              <a:endParaRPr lang="en-US" sz="2800">
                <a:latin typeface="Cambria" panose="02040503050406030204" pitchFamily="18" charset="0"/>
                <a:ea typeface="Cambria" panose="02040503050406030204" pitchFamily="18" charset="0"/>
              </a:endParaRPr>
            </a:p>
          </p:txBody>
        </p:sp>
      </p:grpSp>
      <p:sp>
        <p:nvSpPr>
          <p:cNvPr id="27" name="Right Arrow 26"/>
          <p:cNvSpPr/>
          <p:nvPr/>
        </p:nvSpPr>
        <p:spPr>
          <a:xfrm>
            <a:off x="5110671" y="187193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53C45A-B5D6-449D-95DE-B5F4E0CA7A2A}"/>
              </a:ext>
            </a:extLst>
          </p:cNvPr>
          <p:cNvSpPr txBox="1"/>
          <p:nvPr/>
        </p:nvSpPr>
        <p:spPr>
          <a:xfrm>
            <a:off x="5881588" y="1380398"/>
            <a:ext cx="5888049" cy="132932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vi-VN" sz="2800">
                <a:solidFill>
                  <a:srgbClr val="C00000"/>
                </a:solidFill>
                <a:latin typeface="Cambria" panose="02040503050406030204" pitchFamily="18" charset="0"/>
                <a:ea typeface="Cambria" panose="02040503050406030204" pitchFamily="18" charset="0"/>
              </a:rPr>
              <a:t>Việc chỉ trò chuyện với người mới sẽ khiến mối quan hệ bạn bè không được mở </a:t>
            </a:r>
            <a:r>
              <a:rPr lang="vi-VN" sz="2800" smtClean="0">
                <a:solidFill>
                  <a:srgbClr val="C00000"/>
                </a:solidFill>
                <a:latin typeface="Cambria" panose="02040503050406030204" pitchFamily="18" charset="0"/>
                <a:ea typeface="Cambria" panose="02040503050406030204" pitchFamily="18" charset="0"/>
              </a:rPr>
              <a:t>rộng</a:t>
            </a:r>
            <a:r>
              <a:rPr lang="en-US" sz="2800" smtClean="0">
                <a:solidFill>
                  <a:srgbClr val="C00000"/>
                </a:solidFill>
                <a:latin typeface="Cambria" panose="02040503050406030204" pitchFamily="18" charset="0"/>
                <a:ea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ight Arrow 28"/>
          <p:cNvSpPr/>
          <p:nvPr/>
        </p:nvSpPr>
        <p:spPr>
          <a:xfrm>
            <a:off x="4992896" y="3621763"/>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53C45A-B5D6-449D-95DE-B5F4E0CA7A2A}"/>
              </a:ext>
            </a:extLst>
          </p:cNvPr>
          <p:cNvSpPr txBox="1"/>
          <p:nvPr/>
        </p:nvSpPr>
        <p:spPr>
          <a:xfrm>
            <a:off x="5763814" y="2962956"/>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vi-VN" sz="2800" dirty="0">
                <a:solidFill>
                  <a:srgbClr val="FF0066"/>
                </a:solidFill>
                <a:latin typeface="Cambria" panose="02040503050406030204" pitchFamily="18" charset="0"/>
                <a:ea typeface="Cambria" panose="02040503050406030204" pitchFamily="18" charset="0"/>
              </a:rPr>
              <a:t>Việc liên tục kể về bản thân khiến cho người khác không có cơ hội giới thiệu về bản </a:t>
            </a:r>
            <a:r>
              <a:rPr lang="vi-VN" sz="2800" dirty="0" smtClean="0">
                <a:solidFill>
                  <a:srgbClr val="FF0066"/>
                </a:solidFill>
                <a:latin typeface="Cambria" panose="02040503050406030204" pitchFamily="18" charset="0"/>
                <a:ea typeface="Cambria" panose="02040503050406030204" pitchFamily="18" charset="0"/>
              </a:rPr>
              <a:t>thân</a:t>
            </a:r>
            <a:r>
              <a:rPr lang="en-US" sz="2800" dirty="0" smtClean="0">
                <a:solidFill>
                  <a:srgbClr val="FF0066"/>
                </a:solidFill>
                <a:latin typeface="Cambria" panose="02040503050406030204" pitchFamily="18" charset="0"/>
                <a:ea typeface="Cambria" panose="02040503050406030204" pitchFamily="18" charset="0"/>
              </a:rPr>
              <a:t>.</a:t>
            </a:r>
            <a:endParaRPr lang="en-US" sz="138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Right Arrow 30"/>
          <p:cNvSpPr/>
          <p:nvPr/>
        </p:nvSpPr>
        <p:spPr>
          <a:xfrm>
            <a:off x="5084544" y="5225629"/>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53C45A-B5D6-449D-95DE-B5F4E0CA7A2A}"/>
              </a:ext>
            </a:extLst>
          </p:cNvPr>
          <p:cNvSpPr txBox="1"/>
          <p:nvPr/>
        </p:nvSpPr>
        <p:spPr>
          <a:xfrm>
            <a:off x="5881588" y="4690966"/>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vi-VN" sz="2800" dirty="0">
                <a:solidFill>
                  <a:srgbClr val="336699"/>
                </a:solidFill>
                <a:latin typeface="Cambria" panose="02040503050406030204" pitchFamily="18" charset="0"/>
                <a:ea typeface="Cambria" panose="02040503050406030204" pitchFamily="18" charset="0"/>
              </a:rPr>
              <a:t>Việc luôn tỏ ra mình thông minh, tài giỏi khiến cho bản thân trở thành một người tự kiêu, ngạo </a:t>
            </a:r>
            <a:r>
              <a:rPr lang="vi-VN" sz="2800" dirty="0" smtClean="0">
                <a:solidFill>
                  <a:srgbClr val="336699"/>
                </a:solidFill>
                <a:latin typeface="Cambria" panose="02040503050406030204" pitchFamily="18" charset="0"/>
                <a:ea typeface="Cambria" panose="02040503050406030204" pitchFamily="18" charset="0"/>
              </a:rPr>
              <a:t>mạn</a:t>
            </a:r>
            <a:r>
              <a:rPr lang="en-US" sz="2800" dirty="0" smtClean="0">
                <a:solidFill>
                  <a:srgbClr val="336699"/>
                </a:solidFill>
                <a:latin typeface="Cambria" panose="02040503050406030204" pitchFamily="18" charset="0"/>
                <a:ea typeface="Cambria" panose="02040503050406030204" pitchFamily="18" charset="0"/>
              </a:rPr>
              <a:t>.</a:t>
            </a:r>
            <a:endParaRPr lang="en-US" sz="13800" b="1" dirty="0">
              <a:solidFill>
                <a:srgbClr val="3366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8194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a. Cả nhà Linh đi nghỉ mát với gia đình cá cô chú cùng cơ quan của bố. Ở đó, có rất nhiều bạn cùng lứa tuổi nhưng Linh cảm thấy không thoải mái và tỏ ra không thích chơi cùng các bạn.</a:t>
              </a:r>
              <a:endParaRPr lang="en-US" sz="2600" i="1">
                <a:latin typeface="Cambria" panose="02040503050406030204" pitchFamily="18" charset="0"/>
                <a:ea typeface="Cambria" panose="02040503050406030204" pitchFamily="18" charset="0"/>
              </a:endParaRP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endParaRPr lang="en-US" sz="2600" i="1">
                <a:latin typeface="Cambria" panose="02040503050406030204" pitchFamily="18" charset="0"/>
                <a:ea typeface="Cambria" panose="02040503050406030204" pitchFamily="18" charset="0"/>
              </a:endParaRP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endParaRPr lang="en-US" sz="2600" i="1">
                <a:latin typeface="Cambria" panose="02040503050406030204" pitchFamily="18" charset="0"/>
                <a:ea typeface="Cambria" panose="02040503050406030204" pitchFamily="18" charset="0"/>
              </a:endParaRP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endParaRPr lang="en-US" sz="2600"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smtClean="0">
                  <a:latin typeface="Cambria" panose="02040503050406030204" pitchFamily="18" charset="0"/>
                  <a:ea typeface="Cambria" panose="02040503050406030204" pitchFamily="18" charset="0"/>
                </a:rPr>
                <a:t>a. </a:t>
              </a:r>
              <a:r>
                <a:rPr lang="en-US" sz="3000" i="1" dirty="0" err="1" smtClean="0">
                  <a:latin typeface="Cambria" panose="02040503050406030204" pitchFamily="18" charset="0"/>
                  <a:ea typeface="Cambria" panose="02040503050406030204" pitchFamily="18" charset="0"/>
                </a:rPr>
                <a:t>Cả</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nhà</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Linh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đi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nghỉ</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mát</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với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gia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đình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các</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cô</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chú</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cơ</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quan</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của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bố</a:t>
              </a:r>
              <a:r>
                <a:rPr lang="en-US" sz="3000" i="1" dirty="0" smtClean="0">
                  <a:latin typeface="Cambria" panose="02040503050406030204" pitchFamily="18" charset="0"/>
                  <a:ea typeface="Cambria" panose="02040503050406030204" pitchFamily="18" charset="0"/>
                </a:rPr>
                <a:t>. Ở </a:t>
              </a:r>
              <a:r>
                <a:rPr lang="en-US" sz="3000" i="1" dirty="0" err="1" smtClean="0">
                  <a:latin typeface="Cambria" panose="02040503050406030204" pitchFamily="18" charset="0"/>
                  <a:ea typeface="Cambria" panose="02040503050406030204" pitchFamily="18" charset="0"/>
                </a:rPr>
                <a:t>đó</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có</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rất</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nhiều</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bạn</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lứa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tuổi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nhưng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Linh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cảm</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thấy</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không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thoải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mái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và</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tỏ</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ra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không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thích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chơi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các</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bạn</a:t>
              </a:r>
              <a:r>
                <a:rPr lang="en-US" sz="3000" i="1" dirty="0" smtClean="0">
                  <a:latin typeface="Cambria" panose="02040503050406030204" pitchFamily="18" charset="0"/>
                  <a:ea typeface="Cambria" panose="02040503050406030204" pitchFamily="18" charset="0"/>
                </a:rPr>
                <a:t>.</a:t>
              </a:r>
              <a:endParaRPr lang="en-US" sz="3000" i="1" dirty="0">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a:t>
            </a:r>
            <a:r>
              <a:rPr lang="en-US" sz="3200" b="1" smtClean="0">
                <a:solidFill>
                  <a:srgbClr val="336699"/>
                </a:solidFill>
                <a:latin typeface="Cambria" panose="02040503050406030204" pitchFamily="18" charset="0"/>
                <a:ea typeface="Cambria" panose="02040503050406030204" pitchFamily="18" charset="0"/>
              </a:rPr>
              <a:t>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a:t>
            </a:r>
            <a:r>
              <a:rPr lang="vi-VN" sz="3200" b="1" smtClean="0">
                <a:solidFill>
                  <a:srgbClr val="336699"/>
                </a:solidFill>
                <a:latin typeface="Cambria" panose="02040503050406030204" pitchFamily="18" charset="0"/>
                <a:ea typeface="Cambria" panose="02040503050406030204" pitchFamily="18" charset="0"/>
              </a:rPr>
              <a:t>cùng</a:t>
            </a:r>
            <a:r>
              <a:rPr lang="en-US" sz="3200" b="1" smtClean="0">
                <a:solidFill>
                  <a:srgbClr val="336699"/>
                </a:solidFill>
                <a:latin typeface="Cambria" panose="02040503050406030204" pitchFamily="18" charset="0"/>
                <a:ea typeface="Cambria" panose="02040503050406030204" pitchFamily="18" charset="0"/>
              </a:rPr>
              <a:t>.</a:t>
            </a:r>
            <a:endParaRPr lang="en-US" sz="32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a:t>
            </a:r>
            <a:r>
              <a:rPr lang="en-US" sz="3200" b="1" smtClean="0">
                <a:solidFill>
                  <a:srgbClr val="002060"/>
                </a:solidFill>
                <a:latin typeface="Cambria" panose="02040503050406030204" pitchFamily="18" charset="0"/>
                <a:ea typeface="Cambria" panose="02040503050406030204" pitchFamily="18" charset="0"/>
              </a:rPr>
              <a:t>.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a:t>
            </a:r>
            <a:r>
              <a:rPr lang="en-US" sz="3200" b="1" smtClean="0">
                <a:solidFill>
                  <a:schemeClr val="accent6">
                    <a:lumMod val="50000"/>
                  </a:schemeClr>
                </a:solidFill>
                <a:latin typeface="Cambria" panose="02040503050406030204" pitchFamily="18" charset="0"/>
                <a:ea typeface="Cambria" panose="02040503050406030204" pitchFamily="18" charset="0"/>
              </a:rPr>
              <a:t>.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a:t>
            </a:r>
            <a:r>
              <a:rPr lang="vi-VN" sz="3200" b="1" smtClean="0">
                <a:solidFill>
                  <a:schemeClr val="accent6">
                    <a:lumMod val="50000"/>
                  </a:schemeClr>
                </a:solidFill>
                <a:latin typeface="Cambria" panose="02040503050406030204" pitchFamily="18" charset="0"/>
                <a:ea typeface="Cambria" panose="02040503050406030204" pitchFamily="18" charset="0"/>
              </a:rPr>
              <a:t>mới</a:t>
            </a:r>
            <a:r>
              <a:rPr lang="en-US" sz="3200" b="1" smtClean="0">
                <a:solidFill>
                  <a:schemeClr val="accent6">
                    <a:lumMod val="50000"/>
                  </a:schemeClr>
                </a:solidFill>
                <a:latin typeface="Cambria" panose="02040503050406030204" pitchFamily="18" charset="0"/>
                <a:ea typeface="Cambria" panose="02040503050406030204" pitchFamily="18" charset="0"/>
              </a:rPr>
              <a:t>.</a:t>
            </a:r>
            <a:endParaRPr lang="en-US" sz="3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Không đồng tình</a:t>
            </a:r>
            <a:r>
              <a:rPr lang="en-US" sz="3600" b="1">
                <a:solidFill>
                  <a:srgbClr val="336699"/>
                </a:solidFill>
                <a:latin typeface="Cambria" panose="02040503050406030204" pitchFamily="18" charset="0"/>
                <a:ea typeface="Cambria" panose="02040503050406030204" pitchFamily="18" charset="0"/>
              </a:rPr>
              <a:t>. Vì ai cũng cần có bạn bè. Có càng nhiều bạn bè thì cuộc sống càng thú vị và có thêm nhiều trải </a:t>
            </a:r>
            <a:r>
              <a:rPr lang="en-US" sz="3600" b="1" smtClean="0">
                <a:solidFill>
                  <a:srgbClr val="336699"/>
                </a:solidFill>
                <a:latin typeface="Cambria" panose="02040503050406030204" pitchFamily="18" charset="0"/>
                <a:ea typeface="Cambria" panose="02040503050406030204" pitchFamily="18" charset="0"/>
              </a:rPr>
              <a:t>nghiệm.</a:t>
            </a:r>
            <a:endParaRPr lang="en-US" sz="80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a:solidFill>
                  <a:srgbClr val="FF6699"/>
                </a:solidFill>
                <a:latin typeface="Cambria" panose="02040503050406030204" pitchFamily="18" charset="0"/>
                <a:ea typeface="Cambria" panose="02040503050406030204" pitchFamily="18" charset="0"/>
              </a:rPr>
              <a:t>Đồng tình. </a:t>
            </a:r>
            <a:r>
              <a:rPr lang="vi-VN" sz="4000" b="1">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a:t>
            </a:r>
            <a:r>
              <a:rPr lang="vi-VN" sz="4000" b="1" smtClean="0">
                <a:solidFill>
                  <a:srgbClr val="0070C0"/>
                </a:solidFill>
                <a:latin typeface="Cambria" panose="02040503050406030204" pitchFamily="18" charset="0"/>
                <a:ea typeface="Cambria" panose="02040503050406030204" pitchFamily="18" charset="0"/>
              </a:rPr>
              <a:t>bạn</a:t>
            </a:r>
            <a:r>
              <a:rPr lang="en-US" sz="4000" b="1" smtClean="0">
                <a:solidFill>
                  <a:srgbClr val="0070C0"/>
                </a:solidFill>
                <a:latin typeface="Cambria" panose="02040503050406030204" pitchFamily="18" charset="0"/>
                <a:ea typeface="Cambria" panose="02040503050406030204" pitchFamily="18" charset="0"/>
              </a:rPr>
              <a:t>.</a:t>
            </a:r>
            <a:endParaRPr lang="en-US" sz="199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4653"/>
          </a:xfrm>
          <a:prstGeom prst="rect">
            <a:avLst/>
          </a:prstGeom>
        </p:spPr>
      </p:pic>
      <p:sp>
        <p:nvSpPr>
          <p:cNvPr id="3" name="Rectangle 2"/>
          <p:cNvSpPr/>
          <p:nvPr/>
        </p:nvSpPr>
        <p:spPr>
          <a:xfrm rot="33518">
            <a:off x="1372614" y="920135"/>
            <a:ext cx="9478282" cy="5366936"/>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1573306" y="1627094"/>
            <a:ext cx="9076765" cy="4524315"/>
          </a:xfrm>
          <a:prstGeom prst="rect">
            <a:avLst/>
          </a:prstGeom>
          <a:noFill/>
        </p:spPr>
        <p:txBody>
          <a:bodyPr wrap="square" rtlCol="0">
            <a:spAutoFit/>
          </a:bodyPr>
          <a:lstStyle/>
          <a:p>
            <a:pPr algn="just"/>
            <a:r>
              <a:rPr lang="en-US" sz="3200" b="1">
                <a:solidFill>
                  <a:srgbClr val="C00000"/>
                </a:solidFill>
                <a:latin typeface="Cambria" panose="02040503050406030204" pitchFamily="18" charset="0"/>
                <a:ea typeface="Cambria" panose="02040503050406030204" pitchFamily="18" charset="0"/>
              </a:rPr>
              <a:t>* Năng lực đặc thù:</a:t>
            </a:r>
            <a:endParaRPr lang="en-US" sz="3200" b="1" smtClean="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Sau bài học, HS cần:</a:t>
            </a:r>
            <a:endParaRPr lang="en-US" sz="3200" smtClean="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Thiết lập được mối quan hệ bạn bè ở trường học và khu phố.</a:t>
            </a:r>
          </a:p>
          <a:p>
            <a:pPr algn="just"/>
            <a:r>
              <a:rPr lang="en-US" sz="3200">
                <a:solidFill>
                  <a:srgbClr val="C00000"/>
                </a:solidFill>
                <a:latin typeface="Cambria" panose="02040503050406030204" pitchFamily="18" charset="0"/>
                <a:ea typeface="Cambria" panose="02040503050406030204" pitchFamily="18" charset="0"/>
              </a:rPr>
              <a:t>+ Biết nhận xét các hành vi, thái độ chưa chuẩn mực về việc thiết lập quan hệ bạn bè.</a:t>
            </a:r>
          </a:p>
          <a:p>
            <a:pPr algn="just"/>
            <a:r>
              <a:rPr lang="en-US" sz="3200" b="1">
                <a:solidFill>
                  <a:srgbClr val="C00000"/>
                </a:solidFill>
                <a:latin typeface="Cambria" panose="02040503050406030204" pitchFamily="18" charset="0"/>
                <a:ea typeface="Cambria" panose="02040503050406030204" pitchFamily="18" charset="0"/>
              </a:rPr>
              <a:t>* Năng lực chung: </a:t>
            </a:r>
            <a:r>
              <a:rPr lang="en-US" sz="3200">
                <a:solidFill>
                  <a:srgbClr val="C00000"/>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rgbClr val="C00000"/>
                </a:solidFill>
                <a:latin typeface="Cambria" panose="02040503050406030204" pitchFamily="18" charset="0"/>
                <a:ea typeface="Cambria" panose="02040503050406030204" pitchFamily="18" charset="0"/>
              </a:rPr>
              <a:t>* Phẩm chất: </a:t>
            </a:r>
            <a:r>
              <a:rPr lang="en-US" sz="3200">
                <a:solidFill>
                  <a:srgbClr val="C00000"/>
                </a:solidFill>
                <a:latin typeface="Cambria" panose="02040503050406030204" pitchFamily="18" charset="0"/>
                <a:ea typeface="Cambria" panose="02040503050406030204" pitchFamily="18" charset="0"/>
              </a:rPr>
              <a:t>nhân ái, yêu mến, quý trọng bạn bè</a:t>
            </a:r>
            <a:r>
              <a:rPr lang="en-US" sz="3200" smtClean="0">
                <a:solidFill>
                  <a:srgbClr val="C00000"/>
                </a:solidFill>
                <a:latin typeface="Cambria" panose="02040503050406030204" pitchFamily="18" charset="0"/>
                <a:ea typeface="Cambria" panose="02040503050406030204" pitchFamily="18" charset="0"/>
              </a:rPr>
              <a:t>.</a:t>
            </a:r>
            <a:endParaRPr lang="en-US" sz="3200">
              <a:solidFill>
                <a:srgbClr val="C0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327447" y="350879"/>
            <a:ext cx="7014757" cy="1468366"/>
          </a:xfrm>
          <a:prstGeom prst="rect">
            <a:avLst/>
          </a:prstGeom>
        </p:spPr>
      </p:pic>
    </p:spTree>
    <p:extLst>
      <p:ext uri="{BB962C8B-B14F-4D97-AF65-F5344CB8AC3E}">
        <p14:creationId xmlns:p14="http://schemas.microsoft.com/office/powerpoint/2010/main" val="3422571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a:solidFill>
                  <a:srgbClr val="4F8AC5"/>
                </a:solidFill>
                <a:latin typeface="Cambria" panose="02040503050406030204" pitchFamily="18" charset="0"/>
                <a:ea typeface="Cambria" panose="02040503050406030204" pitchFamily="18" charset="0"/>
              </a:rPr>
              <a:t>Không đồng tình. </a:t>
            </a:r>
            <a:r>
              <a:rPr lang="vi-VN" sz="4400" b="1">
                <a:solidFill>
                  <a:srgbClr val="FF0066"/>
                </a:solidFill>
                <a:latin typeface="Cambria" panose="02040503050406030204" pitchFamily="18" charset="0"/>
                <a:ea typeface="Cambria" panose="02040503050406030204" pitchFamily="18" charset="0"/>
              </a:rPr>
              <a:t>Vì số bạn thân không có quy định như thế nào là </a:t>
            </a:r>
            <a:r>
              <a:rPr lang="vi-VN" sz="4400" b="1" smtClean="0">
                <a:solidFill>
                  <a:srgbClr val="FF0066"/>
                </a:solidFill>
                <a:latin typeface="Cambria" panose="02040503050406030204" pitchFamily="18" charset="0"/>
                <a:ea typeface="Cambria" panose="02040503050406030204" pitchFamily="18" charset="0"/>
              </a:rPr>
              <a:t>đủ</a:t>
            </a:r>
            <a:r>
              <a:rPr lang="en-US" sz="4400" b="1" smtClean="0">
                <a:solidFill>
                  <a:srgbClr val="FF0066"/>
                </a:solidFill>
                <a:latin typeface="Cambria" panose="02040503050406030204" pitchFamily="18" charset="0"/>
                <a:ea typeface="Cambria" panose="02040503050406030204" pitchFamily="18" charset="0"/>
              </a:rPr>
              <a:t>.</a:t>
            </a:r>
            <a:endParaRPr lang="en-US" sz="8000" b="1" smtClean="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Đồng tình. </a:t>
            </a:r>
            <a:r>
              <a:rPr lang="vi-VN" sz="3600" b="1">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a:t>
            </a:r>
            <a:r>
              <a:rPr lang="vi-VN" sz="3600" b="1" smtClean="0">
                <a:solidFill>
                  <a:srgbClr val="336699"/>
                </a:solidFill>
                <a:latin typeface="Cambria" panose="02040503050406030204" pitchFamily="18" charset="0"/>
                <a:ea typeface="Cambria" panose="02040503050406030204" pitchFamily="18" charset="0"/>
              </a:rPr>
              <a:t>nhau</a:t>
            </a:r>
            <a:r>
              <a:rPr lang="en-US" sz="3600" b="1" smtClean="0">
                <a:solidFill>
                  <a:srgbClr val="336699"/>
                </a:solidFill>
                <a:latin typeface="Cambria" panose="02040503050406030204" pitchFamily="18" charset="0"/>
                <a:ea typeface="Cambria" panose="02040503050406030204" pitchFamily="18" charset="0"/>
              </a:rPr>
              <a:t>.</a:t>
            </a:r>
            <a:endParaRPr lang="en-US" sz="16600" b="1" smtClean="0">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smtClean="0">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smtClean="0">
              <a:solidFill>
                <a:srgbClr val="336699"/>
              </a:solidFill>
              <a:latin typeface="Cambria" panose="02040503050406030204" pitchFamily="18" charset="0"/>
              <a:ea typeface="Cambria" panose="02040503050406030204" pitchFamily="18" charset="0"/>
            </a:endParaRPr>
          </a:p>
          <a:p>
            <a:pPr algn="just"/>
            <a:r>
              <a:rPr lang="en-US" sz="2800" b="1" smtClean="0">
                <a:solidFill>
                  <a:srgbClr val="336699"/>
                </a:solidFill>
                <a:latin typeface="Cambria" panose="02040503050406030204" pitchFamily="18" charset="0"/>
                <a:ea typeface="Cambria" panose="02040503050406030204" pitchFamily="18" charset="0"/>
              </a:rPr>
              <a:t>Em sẽ khuyên Lan điều gì?</a:t>
            </a:r>
            <a:endParaRPr lang="en-US" sz="2800" b="1" smtClean="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smtClean="0">
                <a:solidFill>
                  <a:srgbClr val="336699"/>
                </a:solidFill>
                <a:latin typeface="Cambria" panose="02040503050406030204" pitchFamily="18" charset="0"/>
                <a:ea typeface="Cambria" panose="02040503050406030204" pitchFamily="18" charset="0"/>
              </a:rPr>
              <a:t>Em sẽ khuyên Thái điều gì?</a:t>
            </a:r>
            <a:endParaRPr lang="en-US" sz="3200" b="1" smtClean="0">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4. </a:t>
              </a:r>
              <a:r>
                <a:rPr lang="vi-VN" sz="3000" b="1">
                  <a:latin typeface="Cambria" panose="02040503050406030204" pitchFamily="18" charset="0"/>
                  <a:ea typeface="Cambria" panose="02040503050406030204" pitchFamily="18" charset="0"/>
                </a:rPr>
                <a:t>Đưa ra lời khuyên cho bạn trong các tình huống dưới đây:</a:t>
              </a:r>
              <a:endParaRPr lang="en-US" sz="3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smtClean="0">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2400" b="1" smtClean="0">
              <a:solidFill>
                <a:srgbClr val="336699"/>
              </a:solidFill>
              <a:latin typeface="Cambria" panose="02040503050406030204" pitchFamily="18" charset="0"/>
              <a:ea typeface="Cambria" panose="02040503050406030204" pitchFamily="18" charset="0"/>
            </a:endParaRPr>
          </a:p>
          <a:p>
            <a:pPr algn="just"/>
            <a:r>
              <a:rPr lang="en-US" sz="2400" b="1" smtClean="0">
                <a:solidFill>
                  <a:srgbClr val="336699"/>
                </a:solidFill>
                <a:latin typeface="Cambria" panose="02040503050406030204" pitchFamily="18" charset="0"/>
                <a:ea typeface="Cambria" panose="02040503050406030204" pitchFamily="18" charset="0"/>
              </a:rPr>
              <a:t>Em sẽ khuyên Lan điều gì?</a:t>
            </a:r>
            <a:endParaRPr lang="en-US" sz="2400" b="1" smtClean="0">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smtClean="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smtClean="0">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smtClean="0">
                <a:solidFill>
                  <a:srgbClr val="336699"/>
                </a:solidFill>
                <a:latin typeface="Cambria" panose="02040503050406030204" pitchFamily="18" charset="0"/>
                <a:ea typeface="Cambria" panose="02040503050406030204" pitchFamily="18" charset="0"/>
              </a:rPr>
              <a:t>Em sẽ khuyên Thái điều gì?</a:t>
            </a:r>
            <a:endParaRPr lang="en-US" sz="2800" b="1" smtClean="0">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smtClean="0">
                <a:solidFill>
                  <a:srgbClr val="0099CC"/>
                </a:solidFill>
                <a:latin typeface="Cambria" panose="02040503050406030204" pitchFamily="18" charset="0"/>
                <a:ea typeface="Cambria" panose="02040503050406030204" pitchFamily="18" charset="0"/>
              </a:rPr>
              <a:t>    </a:t>
            </a:r>
            <a:r>
              <a:rPr lang="en-US" sz="4400" b="1" dirty="0" err="1" smtClean="0">
                <a:solidFill>
                  <a:srgbClr val="0099CC"/>
                </a:solidFill>
                <a:latin typeface="Cambria" panose="02040503050406030204" pitchFamily="18" charset="0"/>
                <a:ea typeface="Cambria" panose="02040503050406030204" pitchFamily="18" charset="0"/>
              </a:rPr>
              <a:t>Với</a:t>
            </a:r>
            <a:r>
              <a:rPr lang="en-US" sz="4400" b="1" dirty="0" smtClean="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en-US" sz="3600" b="1">
                  <a:latin typeface="Cambria" panose="02040503050406030204" pitchFamily="18" charset="0"/>
                  <a:ea typeface="Cambria" panose="02040503050406030204" pitchFamily="18" charset="0"/>
                </a:rPr>
                <a:t>1. </a:t>
              </a:r>
              <a:r>
                <a:rPr lang="vi-VN" sz="3600" b="1">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2.</a:t>
              </a:r>
              <a:r>
                <a:rPr lang="vi-VN" sz="3600" b="1">
                  <a:latin typeface="Cambria" panose="02040503050406030204" pitchFamily="18" charset="0"/>
                  <a:ea typeface="Cambria" panose="02040503050406030204" pitchFamily="18" charset="0"/>
                </a:rPr>
                <a:t> Em hãy vẽ hoặc viết về bản thân để tự giới thiệu về những người bạn </a:t>
              </a:r>
              <a:r>
                <a:rPr lang="vi-VN" sz="3600" b="1" smtClean="0">
                  <a:latin typeface="Cambria" panose="02040503050406030204" pitchFamily="18" charset="0"/>
                  <a:ea typeface="Cambria" panose="02040503050406030204" pitchFamily="18" charset="0"/>
                </a:rPr>
                <a:t>mới</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smtClean="0">
                <a:solidFill>
                  <a:srgbClr val="002060"/>
                </a:solidFill>
                <a:latin typeface="Cambria" panose="02040503050406030204" pitchFamily="18" charset="0"/>
                <a:ea typeface="Cambria" panose="02040503050406030204" pitchFamily="18" charset="0"/>
              </a:rPr>
              <a:t>Gợi</a:t>
            </a:r>
            <a:r>
              <a:rPr lang="en-US" sz="3600" dirty="0" smtClean="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Giới</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thiệu</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tên</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tuổi</a:t>
            </a:r>
            <a:endParaRPr lang="en-US" sz="3600" dirty="0" smtClean="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Lớp</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trường</a:t>
            </a:r>
            <a:endParaRPr lang="en-US" sz="3600" dirty="0" smtClean="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Sở</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thích</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cá</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nhân</a:t>
            </a:r>
            <a:r>
              <a:rPr lang="en-US" sz="3600" dirty="0" smtClean="0">
                <a:solidFill>
                  <a:srgbClr val="002060"/>
                </a:solidFill>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66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1: Tại sao quan hệ bạn bè là quan hệ quan trọng trong cuộc sống?</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2. Để trở thành bạn tốt, chúng ta cần: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smtClean="0">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smtClean="0">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smtClean="0">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a:t>
              </a:r>
              <a:r>
                <a:rPr lang="en-US" sz="4000" b="1" smtClean="0">
                  <a:latin typeface="Cambria" panose="02040503050406030204" pitchFamily="18" charset="0"/>
                  <a:ea typeface="Cambria" panose="02040503050406030204" pitchFamily="18" charset="0"/>
                </a:rPr>
                <a:t>3. </a:t>
              </a:r>
              <a:r>
                <a:rPr lang="en-US" sz="4000" b="1">
                  <a:latin typeface="Cambria" panose="02040503050406030204" pitchFamily="18" charset="0"/>
                  <a:ea typeface="Cambria" panose="02040503050406030204" pitchFamily="18" charset="0"/>
                </a:rPr>
                <a:t>Nếu bạn muốn kết bạn với ai đó, bạn nên: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a:t>
              </a:r>
              <a:r>
                <a:rPr lang="en-US" sz="4000" b="1" smtClean="0">
                  <a:latin typeface="Cambria" panose="02040503050406030204" pitchFamily="18" charset="0"/>
                  <a:ea typeface="Cambria" panose="02040503050406030204" pitchFamily="18" charset="0"/>
                </a:rPr>
                <a:t>4. </a:t>
              </a:r>
              <a:r>
                <a:rPr lang="en-US" sz="4000" b="1">
                  <a:latin typeface="Cambria" panose="02040503050406030204" pitchFamily="18" charset="0"/>
                  <a:ea typeface="Cambria" panose="02040503050406030204" pitchFamily="18" charset="0"/>
                </a:rPr>
                <a:t>Điều gì là quan trọng nhất trong một mối quan hệ bạn bè?</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1. </a:t>
              </a:r>
              <a:r>
                <a:rPr lang="en-US" sz="3000" b="1">
                  <a:latin typeface="Cambria" panose="02040503050406030204" pitchFamily="18" charset="0"/>
                  <a:ea typeface="Cambria" panose="02040503050406030204" pitchFamily="18" charset="0"/>
                </a:rPr>
                <a:t>Em lựa chọn cách nào để thiết lập quan hệ bạn bè? Vì sao?</a:t>
              </a:r>
            </a:p>
          </p:txBody>
        </p:sp>
      </p:grpSp>
      <p:grpSp>
        <p:nvGrpSpPr>
          <p:cNvPr id="8" name="Group 7"/>
          <p:cNvGrpSpPr/>
          <p:nvPr/>
        </p:nvGrpSpPr>
        <p:grpSpPr>
          <a:xfrm>
            <a:off x="1116096" y="1075667"/>
            <a:ext cx="4095110" cy="1391732"/>
            <a:chOff x="437702" y="1116338"/>
            <a:chExt cx="4095110" cy="1391732"/>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a. Tự tin giới thiệu bản thân và hỏi tên bạn.</a:t>
              </a:r>
              <a:endParaRPr lang="en-US" sz="2800">
                <a:latin typeface="Cambria" panose="02040503050406030204" pitchFamily="18" charset="0"/>
                <a:ea typeface="Cambria" panose="02040503050406030204" pitchFamily="18" charset="0"/>
              </a:endParaRPr>
            </a:p>
          </p:txBody>
        </p:sp>
      </p:grpSp>
      <p:grpSp>
        <p:nvGrpSpPr>
          <p:cNvPr id="9" name="Group 8"/>
          <p:cNvGrpSpPr/>
          <p:nvPr/>
        </p:nvGrpSpPr>
        <p:grpSpPr>
          <a:xfrm>
            <a:off x="7133055" y="1056847"/>
            <a:ext cx="4095110" cy="1391732"/>
            <a:chOff x="437702" y="1116338"/>
            <a:chExt cx="4095110" cy="1391732"/>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b. Luôn thể hiện thái độ vui vẻ, cởi mở.</a:t>
              </a:r>
              <a:endParaRPr lang="en-US" sz="2800">
                <a:latin typeface="Cambria" panose="02040503050406030204" pitchFamily="18" charset="0"/>
                <a:ea typeface="Cambria" panose="02040503050406030204" pitchFamily="18" charset="0"/>
              </a:endParaRPr>
            </a:p>
          </p:txBody>
        </p:sp>
      </p:grpSp>
      <p:grpSp>
        <p:nvGrpSpPr>
          <p:cNvPr id="12" name="Group 11"/>
          <p:cNvGrpSpPr/>
          <p:nvPr/>
        </p:nvGrpSpPr>
        <p:grpSpPr>
          <a:xfrm>
            <a:off x="725401" y="2675063"/>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c. Chỉ trò chuyện với người quen khi đến môi trường mới.</a:t>
              </a:r>
              <a:endParaRPr lang="en-US" sz="2800">
                <a:latin typeface="Cambria" panose="02040503050406030204" pitchFamily="18" charset="0"/>
                <a:ea typeface="Cambria" panose="02040503050406030204" pitchFamily="18" charset="0"/>
              </a:endParaRPr>
            </a:p>
          </p:txBody>
        </p:sp>
      </p:grpSp>
      <p:grpSp>
        <p:nvGrpSpPr>
          <p:cNvPr id="15" name="Group 14"/>
          <p:cNvGrpSpPr/>
          <p:nvPr/>
        </p:nvGrpSpPr>
        <p:grpSpPr>
          <a:xfrm>
            <a:off x="6681910" y="2616150"/>
            <a:ext cx="4095110" cy="1391732"/>
            <a:chOff x="437702" y="1116338"/>
            <a:chExt cx="4095110" cy="1391732"/>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41402" y="1358537"/>
              <a:ext cx="4078347"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d. Giao tiếp bằng mắt và mỉm cười khi trò chuyện.</a:t>
              </a:r>
              <a:endParaRPr lang="en-US" sz="2800">
                <a:latin typeface="Cambria" panose="02040503050406030204" pitchFamily="18" charset="0"/>
                <a:ea typeface="Cambria" panose="02040503050406030204" pitchFamily="18" charset="0"/>
              </a:endParaRPr>
            </a:p>
          </p:txBody>
        </p:sp>
      </p:grpSp>
      <p:grpSp>
        <p:nvGrpSpPr>
          <p:cNvPr id="18" name="Group 17"/>
          <p:cNvGrpSpPr/>
          <p:nvPr/>
        </p:nvGrpSpPr>
        <p:grpSpPr>
          <a:xfrm>
            <a:off x="1280300" y="4228712"/>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e. Liên tục kể với bạn về bản thân mình.</a:t>
              </a:r>
              <a:endParaRPr lang="en-US" sz="2800">
                <a:latin typeface="Cambria" panose="02040503050406030204" pitchFamily="18" charset="0"/>
                <a:ea typeface="Cambria" panose="02040503050406030204" pitchFamily="18" charset="0"/>
              </a:endParaRPr>
            </a:p>
          </p:txBody>
        </p:sp>
      </p:grpSp>
      <p:grpSp>
        <p:nvGrpSpPr>
          <p:cNvPr id="21" name="Group 20"/>
          <p:cNvGrpSpPr/>
          <p:nvPr/>
        </p:nvGrpSpPr>
        <p:grpSpPr>
          <a:xfrm>
            <a:off x="7424595" y="4275958"/>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smtClean="0">
                  <a:latin typeface="Cambria" panose="02040503050406030204" pitchFamily="18" charset="0"/>
                  <a:ea typeface="Cambria" panose="02040503050406030204" pitchFamily="18" charset="0"/>
                </a:rPr>
                <a:t>g. Thể hiện sự quan tâm và chia sẻ sở thích của mình với bạn.</a:t>
              </a:r>
              <a:endParaRPr lang="en-US" sz="2800">
                <a:latin typeface="Cambria" panose="02040503050406030204" pitchFamily="18" charset="0"/>
                <a:ea typeface="Cambria" panose="02040503050406030204" pitchFamily="18" charset="0"/>
              </a:endParaRPr>
            </a:p>
          </p:txBody>
        </p:sp>
      </p:grpSp>
      <p:grpSp>
        <p:nvGrpSpPr>
          <p:cNvPr id="24" name="Group 23"/>
          <p:cNvGrpSpPr/>
          <p:nvPr/>
        </p:nvGrpSpPr>
        <p:grpSpPr>
          <a:xfrm>
            <a:off x="2310044" y="5769195"/>
            <a:ext cx="8414561" cy="1588005"/>
            <a:chOff x="437702" y="1155527"/>
            <a:chExt cx="4095110" cy="1588005"/>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81359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662987" y="1358537"/>
              <a:ext cx="3721295"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h. Luôn tỏ ra mình là người thông minh, tài giỏi. </a:t>
              </a:r>
              <a:endParaRPr lang="en-US" sz="2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9532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42"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15"/>
                                        </p:tgtEl>
                                        <p:attrNameLst>
                                          <p:attrName>r</p:attrName>
                                        </p:attrNameLst>
                                      </p:cBhvr>
                                    </p:animRot>
                                    <p:animRot by="-240000">
                                      <p:cBhvr>
                                        <p:cTn id="54" dur="200" fill="hold">
                                          <p:stCondLst>
                                            <p:cond delay="200"/>
                                          </p:stCondLst>
                                        </p:cTn>
                                        <p:tgtEl>
                                          <p:spTgt spid="15"/>
                                        </p:tgtEl>
                                        <p:attrNameLst>
                                          <p:attrName>r</p:attrName>
                                        </p:attrNameLst>
                                      </p:cBhvr>
                                    </p:animRot>
                                    <p:animRot by="240000">
                                      <p:cBhvr>
                                        <p:cTn id="55" dur="200" fill="hold">
                                          <p:stCondLst>
                                            <p:cond delay="400"/>
                                          </p:stCondLst>
                                        </p:cTn>
                                        <p:tgtEl>
                                          <p:spTgt spid="15"/>
                                        </p:tgtEl>
                                        <p:attrNameLst>
                                          <p:attrName>r</p:attrName>
                                        </p:attrNameLst>
                                      </p:cBhvr>
                                    </p:animRot>
                                    <p:animRot by="-240000">
                                      <p:cBhvr>
                                        <p:cTn id="56" dur="200" fill="hold">
                                          <p:stCondLst>
                                            <p:cond delay="600"/>
                                          </p:stCondLst>
                                        </p:cTn>
                                        <p:tgtEl>
                                          <p:spTgt spid="15"/>
                                        </p:tgtEl>
                                        <p:attrNameLst>
                                          <p:attrName>r</p:attrName>
                                        </p:attrNameLst>
                                      </p:cBhvr>
                                    </p:animRot>
                                    <p:animRot by="120000">
                                      <p:cBhvr>
                                        <p:cTn id="57" dur="200" fill="hold">
                                          <p:stCondLst>
                                            <p:cond delay="800"/>
                                          </p:stCondLst>
                                        </p:cTn>
                                        <p:tgtEl>
                                          <p:spTgt spid="15"/>
                                        </p:tgtEl>
                                        <p:attrNameLst>
                                          <p:attrName>r</p:attrName>
                                        </p:attrNameLst>
                                      </p:cBhvr>
                                    </p:animRot>
                                  </p:childTnLst>
                                </p:cTn>
                              </p:par>
                              <p:par>
                                <p:cTn id="58" presetID="42" presetClass="exit" presetSubtype="0" fill="hold" nodeType="with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32" presetClass="emph" presetSubtype="0" fill="hold" nodeType="with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cTn>
                              </p:par>
                              <p:par>
                                <p:cTn id="69" presetID="42" presetClass="exit" presetSubtype="0" fill="hold" nodeType="withEffect">
                                  <p:stCondLst>
                                    <p:cond delay="0"/>
                                  </p:stCondLst>
                                  <p:childTnLst>
                                    <p:animEffect transition="out" filter="fade">
                                      <p:cBhvr>
                                        <p:cTn id="70" dur="1000"/>
                                        <p:tgtEl>
                                          <p:spTgt spid="24"/>
                                        </p:tgtEl>
                                      </p:cBhvr>
                                    </p:animEffect>
                                    <p:anim calcmode="lin" valueType="num">
                                      <p:cBhvr>
                                        <p:cTn id="71" dur="1000"/>
                                        <p:tgtEl>
                                          <p:spTgt spid="24"/>
                                        </p:tgtEl>
                                        <p:attrNameLst>
                                          <p:attrName>ppt_x</p:attrName>
                                        </p:attrNameLst>
                                      </p:cBhvr>
                                      <p:tavLst>
                                        <p:tav tm="0">
                                          <p:val>
                                            <p:strVal val="ppt_x"/>
                                          </p:val>
                                        </p:tav>
                                        <p:tav tm="100000">
                                          <p:val>
                                            <p:strVal val="ppt_x"/>
                                          </p:val>
                                        </p:tav>
                                      </p:tavLst>
                                    </p:anim>
                                    <p:anim calcmode="lin" valueType="num">
                                      <p:cBhvr>
                                        <p:cTn id="72" dur="1000"/>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2049</Words>
  <Application>Microsoft Office PowerPoint</Application>
  <PresentationFormat>Widescreen</PresentationFormat>
  <Paragraphs>102</Paragraphs>
  <Slides>31</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微软雅黑</vt:lpstr>
      <vt:lpstr>#9Slide07 HoneyCream</vt:lpstr>
      <vt:lpstr>Arial</vt:lpstr>
      <vt:lpstr>Calibri</vt:lpstr>
      <vt:lpstr>Calibri Light</vt:lpstr>
      <vt:lpstr>Cambria</vt:lpstr>
      <vt:lpstr>等线</vt:lpstr>
      <vt:lpstr>SVN-Newton</vt:lpstr>
      <vt:lpstr>Times New Roman</vt:lpstr>
      <vt:lpstr>字魂179号-正酷波波体</vt:lpstr>
      <vt:lpstr>方正卡通简体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42</cp:revision>
  <dcterms:created xsi:type="dcterms:W3CDTF">2023-12-23T13:27:46Z</dcterms:created>
  <dcterms:modified xsi:type="dcterms:W3CDTF">2023-12-28T14:54:30Z</dcterms:modified>
</cp:coreProperties>
</file>