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5"/>
  </p:notesMasterIdLst>
  <p:sldIdLst>
    <p:sldId id="313" r:id="rId3"/>
    <p:sldId id="315" r:id="rId4"/>
    <p:sldId id="314" r:id="rId5"/>
    <p:sldId id="316" r:id="rId6"/>
    <p:sldId id="317" r:id="rId7"/>
    <p:sldId id="319" r:id="rId8"/>
    <p:sldId id="335" r:id="rId9"/>
    <p:sldId id="336" r:id="rId10"/>
    <p:sldId id="330" r:id="rId11"/>
    <p:sldId id="329" r:id="rId12"/>
    <p:sldId id="331" r:id="rId13"/>
    <p:sldId id="33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432" userDrawn="1">
          <p15:clr>
            <a:srgbClr val="A4A3A4"/>
          </p15:clr>
        </p15:guide>
        <p15:guide id="3" pos="7248" userDrawn="1">
          <p15:clr>
            <a:srgbClr val="A4A3A4"/>
          </p15:clr>
        </p15:guide>
        <p15:guide id="4" orient="horz" pos="528" userDrawn="1">
          <p15:clr>
            <a:srgbClr val="A4A3A4"/>
          </p15:clr>
        </p15:guide>
        <p15:guide id="5" orient="horz" pos="864" userDrawn="1">
          <p15:clr>
            <a:srgbClr val="A4A3A4"/>
          </p15:clr>
        </p15:guide>
        <p15:guide id="6" orient="horz" pos="40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69B0"/>
    <a:srgbClr val="ED5565"/>
    <a:srgbClr val="FC6E51"/>
    <a:srgbClr val="FFCE54"/>
    <a:srgbClr val="51B748"/>
    <a:srgbClr val="F27123"/>
    <a:srgbClr val="A6A6A6"/>
    <a:srgbClr val="78B834"/>
    <a:srgbClr val="F9EDA3"/>
    <a:srgbClr val="F3EA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85" autoAdjust="0"/>
  </p:normalViewPr>
  <p:slideViewPr>
    <p:cSldViewPr snapToGrid="0">
      <p:cViewPr varScale="1">
        <p:scale>
          <a:sx n="53" d="100"/>
          <a:sy n="53" d="100"/>
        </p:scale>
        <p:origin x="710" y="53"/>
      </p:cViewPr>
      <p:guideLst>
        <p:guide pos="432"/>
        <p:guide pos="7248"/>
        <p:guide orient="horz" pos="528"/>
        <p:guide orient="horz" pos="864"/>
        <p:guide orient="horz" pos="40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3" d="100"/>
          <a:sy n="73" d="100"/>
        </p:scale>
        <p:origin x="2688" y="6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3/5/2026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3/5/2026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3/5/2026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3/5/2026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3/5/2026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3/5/2026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3/5/2026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3/5/2026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3/5/2026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3/5/2026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3/5/2026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e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8.jpg"/><Relationship Id="rId7" Type="http://schemas.openxmlformats.org/officeDocument/2006/relationships/image" Target="../media/image5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e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e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e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8.jpg"/><Relationship Id="rId7" Type="http://schemas.openxmlformats.org/officeDocument/2006/relationships/image" Target="../media/image5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Relationship Id="rId9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Relationship Id="rId9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Relationship Id="rId9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FAD20EC-C7B8-CCE8-3C40-D16880AE3870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文本框 28">
            <a:extLst>
              <a:ext uri="{FF2B5EF4-FFF2-40B4-BE49-F238E27FC236}">
                <a16:creationId xmlns:a16="http://schemas.microsoft.com/office/drawing/2014/main" id="{8A21E752-4CB4-4EF8-AE6A-F9763212FF2E}"/>
              </a:ext>
            </a:extLst>
          </p:cNvPr>
          <p:cNvSpPr txBox="1"/>
          <p:nvPr/>
        </p:nvSpPr>
        <p:spPr>
          <a:xfrm>
            <a:off x="2715633" y="1007274"/>
            <a:ext cx="5146219" cy="8653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vi-VN" sz="2400" dirty="0">
                <a:latin typeface=".ProTeacher03 Cabin Bold" panose="00000800000000000000" pitchFamily="2" charset="0"/>
              </a:rPr>
              <a:t>Thân cành có nhiều gai</a:t>
            </a:r>
            <a:br>
              <a:rPr lang="vi-VN" sz="2400" dirty="0">
                <a:latin typeface=".ProTeacher03 Cabin Bold" panose="00000800000000000000" pitchFamily="2" charset="0"/>
              </a:rPr>
            </a:br>
            <a:r>
              <a:rPr lang="vi-VN" sz="2400" dirty="0">
                <a:latin typeface=".ProTeacher03 Cabin Bold" panose="00000800000000000000" pitchFamily="2" charset="0"/>
              </a:rPr>
              <a:t>Hương thơm tỏa sớm mai</a:t>
            </a:r>
            <a:br>
              <a:rPr lang="vi-VN" sz="2400" dirty="0">
                <a:latin typeface=".ProTeacher03 Cabin Bold" panose="00000800000000000000" pitchFamily="2" charset="0"/>
              </a:rPr>
            </a:br>
            <a:r>
              <a:rPr lang="vi-VN" sz="2400" dirty="0">
                <a:latin typeface=".ProTeacher03 Cabin Bold" panose="00000800000000000000" pitchFamily="2" charset="0"/>
              </a:rPr>
              <a:t>Trắng, hồng nhung nhiều loại</a:t>
            </a:r>
            <a:br>
              <a:rPr lang="vi-VN" sz="2400" dirty="0">
                <a:latin typeface=".ProTeacher03 Cabin Bold" panose="00000800000000000000" pitchFamily="2" charset="0"/>
              </a:rPr>
            </a:br>
            <a:r>
              <a:rPr lang="vi-VN" sz="2400" dirty="0">
                <a:latin typeface=".ProTeacher03 Cabin Bold" panose="00000800000000000000" pitchFamily="2" charset="0"/>
              </a:rPr>
              <a:t>Tên gọi là hoa chi?</a:t>
            </a:r>
            <a:endParaRPr lang="en-US" sz="2400" dirty="0">
              <a:latin typeface=".ProTeacher03 Cabin Bold" panose="00000800000000000000" pitchFamily="2" charset="0"/>
            </a:endParaRPr>
          </a:p>
        </p:txBody>
      </p:sp>
      <p:sp>
        <p:nvSpPr>
          <p:cNvPr id="3" name="平行四边形 1">
            <a:extLst>
              <a:ext uri="{FF2B5EF4-FFF2-40B4-BE49-F238E27FC236}">
                <a16:creationId xmlns:a16="http://schemas.microsoft.com/office/drawing/2014/main" id="{783A271E-6F3C-7426-681A-C69C785FDAA6}"/>
              </a:ext>
            </a:extLst>
          </p:cNvPr>
          <p:cNvSpPr/>
          <p:nvPr/>
        </p:nvSpPr>
        <p:spPr>
          <a:xfrm>
            <a:off x="330690" y="60760"/>
            <a:ext cx="5234940" cy="632326"/>
          </a:xfrm>
          <a:prstGeom prst="parallelogram">
            <a:avLst/>
          </a:prstGeom>
          <a:solidFill>
            <a:srgbClr val="168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A08A99C-B3D8-A6C2-92CA-08C3E6DEE7E7}"/>
              </a:ext>
            </a:extLst>
          </p:cNvPr>
          <p:cNvSpPr txBox="1"/>
          <p:nvPr/>
        </p:nvSpPr>
        <p:spPr>
          <a:xfrm>
            <a:off x="1405588" y="64703"/>
            <a:ext cx="1998512" cy="502920"/>
          </a:xfrm>
          <a:prstGeom prst="rect">
            <a:avLst/>
          </a:prstGeom>
          <a:noFill/>
        </p:spPr>
        <p:txBody>
          <a:bodyPr wrap="square" rtlCol="0" anchor="t">
            <a:normAutofit/>
          </a:bodyPr>
          <a:lstStyle/>
          <a:p>
            <a:pPr algn="dist"/>
            <a:r>
              <a:rPr lang="en-US" altLang="vi-VN" sz="2700" dirty="0" err="1">
                <a:solidFill>
                  <a:schemeClr val="bg1"/>
                </a:solidFill>
                <a:latin typeface="Noto Sans"/>
                <a:ea typeface="Noto Sans"/>
                <a:sym typeface="+mn-ea"/>
              </a:rPr>
              <a:t>Câu</a:t>
            </a:r>
            <a:r>
              <a:rPr lang="en-US" altLang="vi-VN" sz="2700" dirty="0">
                <a:solidFill>
                  <a:schemeClr val="bg1"/>
                </a:solidFill>
                <a:latin typeface="Noto Sans"/>
                <a:ea typeface="Noto Sans"/>
                <a:sym typeface="+mn-ea"/>
              </a:rPr>
              <a:t> </a:t>
            </a:r>
            <a:r>
              <a:rPr lang="en-US" altLang="vi-VN" sz="2700" dirty="0" err="1">
                <a:solidFill>
                  <a:schemeClr val="bg1"/>
                </a:solidFill>
                <a:latin typeface="Noto Sans"/>
                <a:ea typeface="Noto Sans"/>
                <a:sym typeface="+mn-ea"/>
              </a:rPr>
              <a:t>hỏi</a:t>
            </a:r>
            <a:r>
              <a:rPr lang="en-US" altLang="vi-VN" sz="2700" dirty="0">
                <a:solidFill>
                  <a:schemeClr val="bg1"/>
                </a:solidFill>
                <a:latin typeface="Noto Sans"/>
                <a:ea typeface="Noto Sans"/>
                <a:sym typeface="+mn-ea"/>
              </a:rPr>
              <a:t> 1:</a:t>
            </a:r>
            <a:endParaRPr lang="vi-VN" altLang="vi-VN" sz="2700" dirty="0">
              <a:solidFill>
                <a:schemeClr val="bg1"/>
              </a:solidFill>
              <a:latin typeface="Noto Sans"/>
              <a:ea typeface="Noto Sans"/>
              <a:sym typeface="+mn-ea"/>
            </a:endParaRPr>
          </a:p>
        </p:txBody>
      </p:sp>
      <p:sp>
        <p:nvSpPr>
          <p:cNvPr id="5" name="Action Button: Go Back or Previous 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0FFB370-F2A5-1820-156A-EA245F374677}"/>
              </a:ext>
            </a:extLst>
          </p:cNvPr>
          <p:cNvSpPr/>
          <p:nvPr/>
        </p:nvSpPr>
        <p:spPr>
          <a:xfrm>
            <a:off x="11256745" y="6314173"/>
            <a:ext cx="755583" cy="457200"/>
          </a:xfrm>
          <a:prstGeom prst="actionButtonBackPrevious">
            <a:avLst/>
          </a:prstGeom>
          <a:solidFill>
            <a:srgbClr val="1689C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64D322-4399-26A4-07F6-D8D259B3AB9B}"/>
              </a:ext>
            </a:extLst>
          </p:cNvPr>
          <p:cNvSpPr/>
          <p:nvPr/>
        </p:nvSpPr>
        <p:spPr>
          <a:xfrm>
            <a:off x="6066366" y="3429000"/>
            <a:ext cx="2375452" cy="844826"/>
          </a:xfrm>
          <a:prstGeom prst="rect">
            <a:avLst/>
          </a:prstGeom>
          <a:solidFill>
            <a:srgbClr val="1689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B.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đào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D8782F-DDEF-31E8-D681-880753FD69B7}"/>
              </a:ext>
            </a:extLst>
          </p:cNvPr>
          <p:cNvSpPr/>
          <p:nvPr/>
        </p:nvSpPr>
        <p:spPr>
          <a:xfrm>
            <a:off x="2216374" y="3429000"/>
            <a:ext cx="2375452" cy="844826"/>
          </a:xfrm>
          <a:prstGeom prst="rect">
            <a:avLst/>
          </a:prstGeom>
          <a:solidFill>
            <a:srgbClr val="1689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A. Hoa </a:t>
            </a:r>
            <a:r>
              <a:rPr lang="en-US" sz="2000" b="1" dirty="0" err="1"/>
              <a:t>mai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3DC875-18C6-2C28-1C25-9CD1710E38AB}"/>
              </a:ext>
            </a:extLst>
          </p:cNvPr>
          <p:cNvSpPr/>
          <p:nvPr/>
        </p:nvSpPr>
        <p:spPr>
          <a:xfrm>
            <a:off x="6096000" y="4926679"/>
            <a:ext cx="2375452" cy="844826"/>
          </a:xfrm>
          <a:prstGeom prst="rect">
            <a:avLst/>
          </a:prstGeom>
          <a:solidFill>
            <a:srgbClr val="1689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D.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hướng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dương</a:t>
            </a:r>
            <a:endParaRPr lang="en-US" sz="20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tieng-tinh-tinh-www.tiengdong.com">
            <a:hlinkClick r:id="" action="ppaction://media"/>
            <a:extLst>
              <a:ext uri="{FF2B5EF4-FFF2-40B4-BE49-F238E27FC236}">
                <a16:creationId xmlns:a16="http://schemas.microsoft.com/office/drawing/2014/main" id="{3B64ED1A-78E8-F056-8FF9-40871785E7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45595" y="173723"/>
            <a:ext cx="203200" cy="203200"/>
          </a:xfrm>
          <a:prstGeom prst="rect">
            <a:avLst/>
          </a:prstGeom>
        </p:spPr>
      </p:pic>
      <p:pic>
        <p:nvPicPr>
          <p:cNvPr id="11" name="tieng-bao-sai-www.tiengdong.com">
            <a:hlinkClick r:id="" action="ppaction://media"/>
            <a:extLst>
              <a:ext uri="{FF2B5EF4-FFF2-40B4-BE49-F238E27FC236}">
                <a16:creationId xmlns:a16="http://schemas.microsoft.com/office/drawing/2014/main" id="{B034F7E1-DBB8-C8D0-348E-70227068BD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45595" y="632326"/>
            <a:ext cx="203200" cy="203200"/>
          </a:xfrm>
          <a:prstGeom prst="rect">
            <a:avLst/>
          </a:prstGeom>
        </p:spPr>
      </p:pic>
      <p:pic>
        <p:nvPicPr>
          <p:cNvPr id="12" name="tieng-bao-sai-www.tiengdong.com">
            <a:hlinkClick r:id="" action="ppaction://media"/>
            <a:extLst>
              <a:ext uri="{FF2B5EF4-FFF2-40B4-BE49-F238E27FC236}">
                <a16:creationId xmlns:a16="http://schemas.microsoft.com/office/drawing/2014/main" id="{2F0005A4-9DC0-C91A-BC6B-E27869513B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22693" y="887729"/>
            <a:ext cx="203200" cy="203200"/>
          </a:xfrm>
          <a:prstGeom prst="rect">
            <a:avLst/>
          </a:prstGeom>
        </p:spPr>
      </p:pic>
      <p:pic>
        <p:nvPicPr>
          <p:cNvPr id="13" name="tieng-bao-sai-www.tiengdong.com">
            <a:hlinkClick r:id="" action="ppaction://media"/>
            <a:extLst>
              <a:ext uri="{FF2B5EF4-FFF2-40B4-BE49-F238E27FC236}">
                <a16:creationId xmlns:a16="http://schemas.microsoft.com/office/drawing/2014/main" id="{58230502-8EDA-8CF6-5389-36764694770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12798192" y="1140325"/>
            <a:ext cx="255403" cy="25540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38374A9-8C72-0C3C-8B02-62D9E7484E7A}"/>
              </a:ext>
            </a:extLst>
          </p:cNvPr>
          <p:cNvSpPr/>
          <p:nvPr/>
        </p:nvSpPr>
        <p:spPr>
          <a:xfrm>
            <a:off x="2216374" y="4876801"/>
            <a:ext cx="2375452" cy="844826"/>
          </a:xfrm>
          <a:prstGeom prst="rect">
            <a:avLst/>
          </a:prstGeom>
          <a:solidFill>
            <a:srgbClr val="1689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C. 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Hoa 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hồng</a:t>
            </a:r>
            <a:endParaRPr lang="en-US" sz="2000" b="1" dirty="0"/>
          </a:p>
        </p:txBody>
      </p:sp>
      <p:pic>
        <p:nvPicPr>
          <p:cNvPr id="21" name="Picture 20" descr="A group of pink flowers&#10;&#10;AI-generated content may be incorrect.">
            <a:extLst>
              <a:ext uri="{FF2B5EF4-FFF2-40B4-BE49-F238E27FC236}">
                <a16:creationId xmlns:a16="http://schemas.microsoft.com/office/drawing/2014/main" id="{CA371553-B4C3-39C2-6046-FAABB13B55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872" y="0"/>
            <a:ext cx="4318128" cy="3968980"/>
          </a:xfrm>
          <a:prstGeom prst="teardrop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403525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08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08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0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4BE41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34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  <p:bldP spid="7" grpId="0" animBg="1"/>
      <p:bldP spid="8" grpId="0" animBg="1"/>
      <p:bldP spid="9" grpId="0" animBg="1"/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0734E-18DC-21D2-4D3A-EB2A4592A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8929C1-9403-AFFF-D282-52266D8DC1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3626C6-6F03-4685-0757-77921C7995F4}"/>
              </a:ext>
            </a:extLst>
          </p:cNvPr>
          <p:cNvSpPr txBox="1"/>
          <p:nvPr/>
        </p:nvSpPr>
        <p:spPr>
          <a:xfrm>
            <a:off x="79846" y="242897"/>
            <a:ext cx="2186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C00000"/>
                </a:solidFill>
                <a:latin typeface=".ProTeacher03 Encode SeEx Black" panose="00000A05000000000000" pitchFamily="2" charset="0"/>
              </a:rPr>
              <a:t>2. Hoa </a:t>
            </a:r>
            <a:r>
              <a:rPr lang="en-US" sz="2800" dirty="0" err="1">
                <a:solidFill>
                  <a:srgbClr val="C00000"/>
                </a:solidFill>
                <a:latin typeface=".ProTeacher03 Encode SeEx Black" panose="00000A05000000000000" pitchFamily="2" charset="0"/>
              </a:rPr>
              <a:t>sen</a:t>
            </a:r>
            <a:endParaRPr lang="en-US" sz="2800" dirty="0">
              <a:solidFill>
                <a:srgbClr val="C00000"/>
              </a:solidFill>
              <a:latin typeface=".ProTeacher03 Encode SeEx Black" panose="00000A05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072166-0850-B573-346A-B7FE97262B8A}"/>
              </a:ext>
            </a:extLst>
          </p:cNvPr>
          <p:cNvSpPr txBox="1"/>
          <p:nvPr/>
        </p:nvSpPr>
        <p:spPr>
          <a:xfrm>
            <a:off x="476247" y="1009014"/>
            <a:ext cx="14676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B050"/>
                </a:solidFill>
                <a:latin typeface=".ProTeacher03 Encode SeEx Black" panose="00000A05000000000000" pitchFamily="2" charset="0"/>
              </a:rPr>
              <a:t>Trạm</a:t>
            </a:r>
            <a:r>
              <a:rPr lang="en-US" sz="2800" dirty="0">
                <a:solidFill>
                  <a:srgbClr val="00B050"/>
                </a:solidFill>
                <a:latin typeface=".ProTeacher03 Encode SeEx Black" panose="00000A05000000000000" pitchFamily="2" charset="0"/>
              </a:rPr>
              <a:t> 3: 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  <a:latin typeface=".ProTeacher03 Encode SeEx Black" panose="00000A05000000000000" pitchFamily="2" charset="0"/>
              </a:rPr>
              <a:t>Y </a:t>
            </a:r>
            <a:r>
              <a:rPr lang="en-US" sz="2800" dirty="0" err="1">
                <a:solidFill>
                  <a:srgbClr val="00B050"/>
                </a:solidFill>
                <a:latin typeface=".ProTeacher03 Encode SeEx Black" panose="00000A05000000000000" pitchFamily="2" charset="0"/>
              </a:rPr>
              <a:t>học</a:t>
            </a:r>
            <a:r>
              <a:rPr lang="en-US" sz="2800" dirty="0">
                <a:solidFill>
                  <a:srgbClr val="00B050"/>
                </a:solidFill>
                <a:latin typeface=".ProTeacher03 Encode SeEx Black" panose="00000A05000000000000" pitchFamily="2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00B050"/>
                </a:solidFill>
                <a:latin typeface=".ProTeacher03 Encode SeEx Black" panose="00000A05000000000000" pitchFamily="2" charset="0"/>
              </a:rPr>
              <a:t>Và</a:t>
            </a:r>
            <a:endParaRPr lang="en-US" sz="2800" dirty="0">
              <a:solidFill>
                <a:srgbClr val="00B050"/>
              </a:solidFill>
              <a:latin typeface=".ProTeacher03 Encode SeEx Black" panose="00000A05000000000000" pitchFamily="2" charset="0"/>
            </a:endParaRPr>
          </a:p>
          <a:p>
            <a:pPr algn="ctr"/>
            <a:r>
              <a:rPr lang="en-US" sz="2800" dirty="0">
                <a:solidFill>
                  <a:srgbClr val="00B050"/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.ProTeacher03 Encode SeEx Black" panose="00000A05000000000000" pitchFamily="2" charset="0"/>
              </a:rPr>
              <a:t>đời</a:t>
            </a:r>
            <a:r>
              <a:rPr lang="en-US" sz="2800" dirty="0">
                <a:solidFill>
                  <a:srgbClr val="00B050"/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.ProTeacher03 Encode SeEx Black" panose="00000A05000000000000" pitchFamily="2" charset="0"/>
              </a:rPr>
              <a:t>sống</a:t>
            </a:r>
            <a:endParaRPr lang="en-US" sz="2800" dirty="0">
              <a:solidFill>
                <a:srgbClr val="00B050"/>
              </a:solidFill>
              <a:latin typeface=".ProTeacher03 Encode SeEx Black" panose="00000A05000000000000" pitchFamily="2" charset="0"/>
            </a:endParaRPr>
          </a:p>
        </p:txBody>
      </p:sp>
      <p:pic>
        <p:nvPicPr>
          <p:cNvPr id="6" name="Picture 5" descr="A close-up of a leaf&#10;&#10;AI-generated content may be incorrect.">
            <a:extLst>
              <a:ext uri="{FF2B5EF4-FFF2-40B4-BE49-F238E27FC236}">
                <a16:creationId xmlns:a16="http://schemas.microsoft.com/office/drawing/2014/main" id="{C9BEC089-D76A-D546-D263-F82212B64E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395" y="-6890667"/>
            <a:ext cx="8732828" cy="6549621"/>
          </a:xfrm>
          <a:prstGeom prst="rect">
            <a:avLst/>
          </a:prstGeom>
        </p:spPr>
      </p:pic>
      <p:pic>
        <p:nvPicPr>
          <p:cNvPr id="8" name="Picture 7" descr="A white measuring cup with green leaves&#10;&#10;AI-generated content may be incorrect.">
            <a:extLst>
              <a:ext uri="{FF2B5EF4-FFF2-40B4-BE49-F238E27FC236}">
                <a16:creationId xmlns:a16="http://schemas.microsoft.com/office/drawing/2014/main" id="{5AAC032D-AE81-8B32-BD92-9303DA95E8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756" y="242897"/>
            <a:ext cx="6250158" cy="41014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8FE64B0-773D-5593-8D66-8CA84D932564}"/>
              </a:ext>
            </a:extLst>
          </p:cNvPr>
          <p:cNvSpPr txBox="1"/>
          <p:nvPr/>
        </p:nvSpPr>
        <p:spPr>
          <a:xfrm>
            <a:off x="1884460" y="4491445"/>
            <a:ext cx="100027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/>
              <a:t>Công </a:t>
            </a:r>
            <a:r>
              <a:rPr lang="en-US" sz="4400" b="1" dirty="0" err="1"/>
              <a:t>dụng</a:t>
            </a:r>
            <a:r>
              <a:rPr lang="en-US" sz="4400" b="1" dirty="0"/>
              <a:t> </a:t>
            </a:r>
            <a:r>
              <a:rPr lang="en-US" sz="4400" b="1" dirty="0" err="1"/>
              <a:t>của</a:t>
            </a:r>
            <a:r>
              <a:rPr lang="en-US" sz="4400" b="1" dirty="0"/>
              <a:t> </a:t>
            </a:r>
            <a:r>
              <a:rPr lang="en-US" sz="4400" b="1" dirty="0" err="1"/>
              <a:t>tâm</a:t>
            </a:r>
            <a:r>
              <a:rPr lang="en-US" sz="4400" b="1" dirty="0"/>
              <a:t> </a:t>
            </a:r>
            <a:r>
              <a:rPr lang="en-US" sz="4400" b="1" dirty="0" err="1"/>
              <a:t>sen</a:t>
            </a:r>
            <a:r>
              <a:rPr lang="en-US" sz="4400" b="1" dirty="0"/>
              <a:t>: Thanh </a:t>
            </a:r>
            <a:r>
              <a:rPr lang="en-US" sz="4400" b="1" dirty="0" err="1"/>
              <a:t>nhiệt</a:t>
            </a:r>
            <a:r>
              <a:rPr lang="en-US" sz="4400" b="1" dirty="0"/>
              <a:t> </a:t>
            </a:r>
            <a:r>
              <a:rPr lang="en-US" sz="4400" b="1" dirty="0" err="1"/>
              <a:t>giải</a:t>
            </a:r>
            <a:r>
              <a:rPr lang="en-US" sz="4400" b="1" dirty="0"/>
              <a:t> </a:t>
            </a:r>
            <a:r>
              <a:rPr lang="en-US" sz="4400" b="1" dirty="0" err="1"/>
              <a:t>độc</a:t>
            </a:r>
            <a:r>
              <a:rPr lang="en-US" sz="4400" b="1" dirty="0"/>
              <a:t>, </a:t>
            </a:r>
            <a:r>
              <a:rPr lang="en-US" sz="4400" b="1" dirty="0" err="1"/>
              <a:t>hỗ</a:t>
            </a:r>
            <a:r>
              <a:rPr lang="en-US" sz="4400" b="1" dirty="0"/>
              <a:t> </a:t>
            </a:r>
            <a:r>
              <a:rPr lang="en-US" sz="4400" b="1" dirty="0" err="1"/>
              <a:t>trợ</a:t>
            </a:r>
            <a:r>
              <a:rPr lang="en-US" sz="4400" b="1" dirty="0"/>
              <a:t> </a:t>
            </a:r>
            <a:r>
              <a:rPr lang="en-US" sz="4400" b="1" dirty="0" err="1"/>
              <a:t>tiêu</a:t>
            </a:r>
            <a:r>
              <a:rPr lang="en-US" sz="4400" b="1" dirty="0"/>
              <a:t> </a:t>
            </a:r>
            <a:r>
              <a:rPr lang="en-US" sz="4400" b="1" dirty="0" err="1"/>
              <a:t>hóa</a:t>
            </a:r>
            <a:r>
              <a:rPr lang="en-US" sz="4400" b="1" dirty="0"/>
              <a:t>, </a:t>
            </a:r>
            <a:r>
              <a:rPr lang="en-US" sz="4400" b="1" dirty="0" err="1"/>
              <a:t>chữa</a:t>
            </a:r>
            <a:r>
              <a:rPr lang="en-US" sz="4400" b="1" dirty="0"/>
              <a:t> </a:t>
            </a:r>
            <a:r>
              <a:rPr lang="en-US" sz="4400" b="1" dirty="0" err="1"/>
              <a:t>mất</a:t>
            </a:r>
            <a:r>
              <a:rPr lang="en-US" sz="4400" b="1" dirty="0"/>
              <a:t> </a:t>
            </a:r>
            <a:r>
              <a:rPr lang="en-US" sz="4400" b="1" dirty="0" err="1"/>
              <a:t>ngủ</a:t>
            </a:r>
            <a:r>
              <a:rPr lang="en-US" sz="4400" b="1" dirty="0"/>
              <a:t>, </a:t>
            </a:r>
            <a:r>
              <a:rPr lang="en-US" sz="4400" b="1" dirty="0" err="1"/>
              <a:t>chống</a:t>
            </a:r>
            <a:r>
              <a:rPr lang="en-US" sz="4400" b="1" dirty="0"/>
              <a:t> </a:t>
            </a:r>
            <a:r>
              <a:rPr lang="en-US" sz="4400" b="1" dirty="0" err="1"/>
              <a:t>trầm</a:t>
            </a:r>
            <a:r>
              <a:rPr lang="en-US" sz="4400" b="1" dirty="0"/>
              <a:t> </a:t>
            </a:r>
            <a:r>
              <a:rPr lang="en-US" sz="4400" b="1" dirty="0" err="1"/>
              <a:t>cảm</a:t>
            </a:r>
            <a:r>
              <a:rPr lang="en-US" sz="4400" b="1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037034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418413-EC27-D518-3165-B63743368140}"/>
              </a:ext>
            </a:extLst>
          </p:cNvPr>
          <p:cNvSpPr txBox="1"/>
          <p:nvPr/>
        </p:nvSpPr>
        <p:spPr>
          <a:xfrm>
            <a:off x="3963887" y="79117"/>
            <a:ext cx="5092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.ProTeacher03 Encode SeEx Black" panose="00000A05000000000000" pitchFamily="2" charset="0"/>
              </a:rPr>
              <a:t>2. Hoa </a:t>
            </a:r>
            <a:r>
              <a:rPr lang="en-US" sz="3600" dirty="0" err="1">
                <a:solidFill>
                  <a:srgbClr val="C00000"/>
                </a:solidFill>
                <a:latin typeface=".ProTeacher03 Encode SeEx Black" panose="00000A05000000000000" pitchFamily="2" charset="0"/>
              </a:rPr>
              <a:t>sen</a:t>
            </a:r>
            <a:endParaRPr lang="en-US" sz="3600" dirty="0">
              <a:solidFill>
                <a:srgbClr val="C00000"/>
              </a:solidFill>
              <a:latin typeface=".ProTeacher03 Encode SeEx Black" panose="00000A05000000000000" pitchFamily="2" charset="0"/>
            </a:endParaRP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3413486D-6385-ED67-7169-AD01848FA050}"/>
              </a:ext>
            </a:extLst>
          </p:cNvPr>
          <p:cNvSpPr/>
          <p:nvPr/>
        </p:nvSpPr>
        <p:spPr>
          <a:xfrm>
            <a:off x="499730" y="251341"/>
            <a:ext cx="4327451" cy="3540641"/>
          </a:xfrm>
          <a:prstGeom prst="hexagon">
            <a:avLst/>
          </a:prstGeom>
          <a:blipFill>
            <a:blip r:embed="rId2"/>
            <a:stretch>
              <a:fillRect t="-4187" b="-418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F42898D4-66AB-D65D-75D5-0E891914D9C3}"/>
              </a:ext>
            </a:extLst>
          </p:cNvPr>
          <p:cNvSpPr/>
          <p:nvPr/>
        </p:nvSpPr>
        <p:spPr>
          <a:xfrm>
            <a:off x="4476011" y="1824073"/>
            <a:ext cx="3059520" cy="2610292"/>
          </a:xfrm>
          <a:prstGeom prst="hexagon">
            <a:avLst/>
          </a:prstGeom>
          <a:blipFill dpi="0" rotWithShape="0">
            <a:blip r:embed="rId3"/>
            <a:srcRect/>
            <a:stretch>
              <a:fillRect l="-18421" r="-184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2A58CE7B-3007-7CC2-C3C8-2CD34F71F0DA}"/>
              </a:ext>
            </a:extLst>
          </p:cNvPr>
          <p:cNvSpPr/>
          <p:nvPr/>
        </p:nvSpPr>
        <p:spPr>
          <a:xfrm>
            <a:off x="0" y="3919575"/>
            <a:ext cx="2663456" cy="2422452"/>
          </a:xfrm>
          <a:prstGeom prst="hexagon">
            <a:avLst/>
          </a:prstGeom>
          <a:blipFill>
            <a:blip r:embed="rId4"/>
            <a:srcRect/>
            <a:stretch>
              <a:fillRect l="-30726" r="-3072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2B8E1912-2E45-2DD9-451A-886D7A1B8140}"/>
              </a:ext>
            </a:extLst>
          </p:cNvPr>
          <p:cNvSpPr/>
          <p:nvPr/>
        </p:nvSpPr>
        <p:spPr>
          <a:xfrm>
            <a:off x="2663456" y="4272074"/>
            <a:ext cx="2804338" cy="2528776"/>
          </a:xfrm>
          <a:prstGeom prst="hexagon">
            <a:avLst/>
          </a:prstGeom>
          <a:blipFill>
            <a:blip r:embed="rId5"/>
            <a:srcRect/>
            <a:stretch>
              <a:fillRect l="-30154" r="-3015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030818-E6C0-84EB-2619-5CD93DB2A4ED}"/>
              </a:ext>
            </a:extLst>
          </p:cNvPr>
          <p:cNvSpPr txBox="1"/>
          <p:nvPr/>
        </p:nvSpPr>
        <p:spPr>
          <a:xfrm>
            <a:off x="7618178" y="621883"/>
            <a:ext cx="4438650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/>
              <a:t>Cây</a:t>
            </a:r>
            <a:r>
              <a:rPr lang="en-US" sz="3000" b="1" dirty="0"/>
              <a:t> </a:t>
            </a:r>
            <a:r>
              <a:rPr lang="en-US" sz="3000" b="1" dirty="0" err="1"/>
              <a:t>sen</a:t>
            </a:r>
            <a:r>
              <a:rPr lang="en-US" sz="3000" b="1" dirty="0"/>
              <a:t> </a:t>
            </a:r>
            <a:r>
              <a:rPr lang="en-US" sz="3000" b="1" dirty="0" err="1"/>
              <a:t>diệu</a:t>
            </a:r>
            <a:r>
              <a:rPr lang="en-US" sz="3000" b="1" dirty="0"/>
              <a:t> </a:t>
            </a:r>
            <a:r>
              <a:rPr lang="en-US" sz="3000" b="1" dirty="0" err="1"/>
              <a:t>kỳ</a:t>
            </a:r>
            <a:endParaRPr lang="en-US" sz="3000" dirty="0"/>
          </a:p>
          <a:p>
            <a:r>
              <a:rPr lang="en-US" sz="3000" dirty="0"/>
              <a:t>Sen </a:t>
            </a:r>
            <a:r>
              <a:rPr lang="en-US" sz="3000" dirty="0" err="1"/>
              <a:t>mọc</a:t>
            </a:r>
            <a:r>
              <a:rPr lang="en-US" sz="3000" dirty="0"/>
              <a:t> </a:t>
            </a:r>
            <a:r>
              <a:rPr lang="en-US" sz="3000" dirty="0" err="1"/>
              <a:t>giữa</a:t>
            </a:r>
            <a:r>
              <a:rPr lang="en-US" sz="3000" dirty="0"/>
              <a:t> </a:t>
            </a:r>
            <a:r>
              <a:rPr lang="en-US" sz="3000" dirty="0" err="1"/>
              <a:t>đầm</a:t>
            </a:r>
            <a:r>
              <a:rPr lang="en-US" sz="3000" dirty="0"/>
              <a:t> </a:t>
            </a:r>
            <a:r>
              <a:rPr lang="en-US" sz="3000" dirty="0" err="1"/>
              <a:t>xanh</a:t>
            </a:r>
            <a:r>
              <a:rPr lang="en-US" sz="3000" dirty="0"/>
              <a:t>,</a:t>
            </a:r>
            <a:br>
              <a:rPr lang="en-US" sz="3000" dirty="0"/>
            </a:br>
            <a:r>
              <a:rPr lang="en-US" sz="3000" dirty="0"/>
              <a:t>Lá </a:t>
            </a:r>
            <a:r>
              <a:rPr lang="en-US" sz="3000" dirty="0" err="1"/>
              <a:t>tròn</a:t>
            </a:r>
            <a:r>
              <a:rPr lang="en-US" sz="3000" dirty="0"/>
              <a:t> </a:t>
            </a:r>
            <a:r>
              <a:rPr lang="en-US" sz="3000" dirty="0" err="1"/>
              <a:t>như</a:t>
            </a:r>
            <a:r>
              <a:rPr lang="en-US" sz="3000" dirty="0"/>
              <a:t> </a:t>
            </a:r>
            <a:r>
              <a:rPr lang="en-US" sz="3000" dirty="0" err="1"/>
              <a:t>chiếc</a:t>
            </a:r>
            <a:r>
              <a:rPr lang="en-US" sz="3000" dirty="0"/>
              <a:t> bánh.</a:t>
            </a:r>
            <a:br>
              <a:rPr lang="en-US" sz="3000" dirty="0"/>
            </a:br>
            <a:r>
              <a:rPr lang="en-US" sz="3000" dirty="0"/>
              <a:t>Hoa </a:t>
            </a:r>
            <a:r>
              <a:rPr lang="en-US" sz="3000" dirty="0" err="1"/>
              <a:t>hồng</a:t>
            </a:r>
            <a:r>
              <a:rPr lang="en-US" sz="3000" dirty="0"/>
              <a:t>, </a:t>
            </a:r>
            <a:r>
              <a:rPr lang="en-US" sz="3000" dirty="0" err="1"/>
              <a:t>trắng</a:t>
            </a:r>
            <a:r>
              <a:rPr lang="en-US" sz="3000" dirty="0"/>
              <a:t>, </a:t>
            </a:r>
            <a:r>
              <a:rPr lang="en-US" sz="3000" dirty="0" err="1"/>
              <a:t>vàng</a:t>
            </a:r>
            <a:r>
              <a:rPr lang="en-US" sz="3000" dirty="0"/>
              <a:t> </a:t>
            </a:r>
            <a:r>
              <a:rPr lang="en-US" sz="3000" dirty="0" err="1"/>
              <a:t>tươi</a:t>
            </a:r>
            <a:r>
              <a:rPr lang="en-US" sz="3000" dirty="0"/>
              <a:t>,</a:t>
            </a:r>
            <a:br>
              <a:rPr lang="en-US" sz="3000" dirty="0"/>
            </a:br>
            <a:r>
              <a:rPr lang="en-US" sz="3000" dirty="0" err="1"/>
              <a:t>Tỏa</a:t>
            </a:r>
            <a:r>
              <a:rPr lang="en-US" sz="3000" dirty="0"/>
              <a:t> </a:t>
            </a:r>
            <a:r>
              <a:rPr lang="en-US" sz="3000" dirty="0" err="1"/>
              <a:t>hương</a:t>
            </a:r>
            <a:r>
              <a:rPr lang="en-US" sz="3000" dirty="0"/>
              <a:t> </a:t>
            </a:r>
            <a:r>
              <a:rPr lang="en-US" sz="3000" dirty="0" err="1"/>
              <a:t>thơm</a:t>
            </a:r>
            <a:r>
              <a:rPr lang="en-US" sz="3000" dirty="0"/>
              <a:t> </a:t>
            </a:r>
            <a:r>
              <a:rPr lang="en-US" sz="3000" dirty="0" err="1"/>
              <a:t>ngát</a:t>
            </a:r>
            <a:r>
              <a:rPr lang="en-US" sz="3000" dirty="0"/>
              <a:t> </a:t>
            </a:r>
            <a:r>
              <a:rPr lang="en-US" sz="3000" dirty="0" err="1"/>
              <a:t>trời</a:t>
            </a:r>
            <a:r>
              <a:rPr lang="en-US" sz="3000" dirty="0"/>
              <a:t>. </a:t>
            </a:r>
          </a:p>
          <a:p>
            <a:r>
              <a:rPr lang="en-US" sz="3000" dirty="0" err="1"/>
              <a:t>Hạt</a:t>
            </a:r>
            <a:r>
              <a:rPr lang="en-US" sz="3000" dirty="0"/>
              <a:t> </a:t>
            </a:r>
            <a:r>
              <a:rPr lang="en-US" sz="3000" dirty="0" err="1"/>
              <a:t>sen</a:t>
            </a:r>
            <a:r>
              <a:rPr lang="en-US" sz="3000" dirty="0"/>
              <a:t> </a:t>
            </a:r>
            <a:r>
              <a:rPr lang="en-US" sz="3000" dirty="0" err="1"/>
              <a:t>ăn</a:t>
            </a:r>
            <a:r>
              <a:rPr lang="en-US" sz="3000" dirty="0"/>
              <a:t> </a:t>
            </a:r>
            <a:r>
              <a:rPr lang="en-US" sz="3000" dirty="0" err="1"/>
              <a:t>bùi</a:t>
            </a:r>
            <a:r>
              <a:rPr lang="en-US" sz="3000" dirty="0"/>
              <a:t> </a:t>
            </a:r>
            <a:r>
              <a:rPr lang="en-US" sz="3000" dirty="0" err="1"/>
              <a:t>béo</a:t>
            </a:r>
            <a:r>
              <a:rPr lang="en-US" sz="3000" dirty="0"/>
              <a:t>,</a:t>
            </a:r>
            <a:br>
              <a:rPr lang="en-US" sz="3000" dirty="0"/>
            </a:br>
            <a:r>
              <a:rPr lang="en-US" sz="3000" dirty="0" err="1"/>
              <a:t>Giúp</a:t>
            </a:r>
            <a:r>
              <a:rPr lang="en-US" sz="3000" dirty="0"/>
              <a:t> </a:t>
            </a:r>
            <a:r>
              <a:rPr lang="en-US" sz="3000" dirty="0" err="1"/>
              <a:t>giấc</a:t>
            </a:r>
            <a:r>
              <a:rPr lang="en-US" sz="3000" dirty="0"/>
              <a:t> </a:t>
            </a:r>
            <a:r>
              <a:rPr lang="en-US" sz="3000" dirty="0" err="1"/>
              <a:t>ngủ</a:t>
            </a:r>
            <a:r>
              <a:rPr lang="en-US" sz="3000" dirty="0"/>
              <a:t> </a:t>
            </a:r>
            <a:r>
              <a:rPr lang="en-US" sz="3000" dirty="0" err="1"/>
              <a:t>thêm</a:t>
            </a:r>
            <a:r>
              <a:rPr lang="en-US" sz="3000" dirty="0"/>
              <a:t> </a:t>
            </a:r>
            <a:r>
              <a:rPr lang="en-US" sz="3000" dirty="0" err="1"/>
              <a:t>sâu</a:t>
            </a:r>
            <a:r>
              <a:rPr lang="en-US" sz="3000" dirty="0"/>
              <a:t>. </a:t>
            </a:r>
            <a:br>
              <a:rPr lang="en-US" sz="3000" dirty="0"/>
            </a:br>
            <a:r>
              <a:rPr lang="en-US" sz="3000" dirty="0"/>
              <a:t>Tim </a:t>
            </a:r>
            <a:r>
              <a:rPr lang="en-US" sz="3000" dirty="0" err="1"/>
              <a:t>sen</a:t>
            </a:r>
            <a:r>
              <a:rPr lang="en-US" sz="3000" dirty="0"/>
              <a:t> </a:t>
            </a:r>
            <a:r>
              <a:rPr lang="en-US" sz="3000" dirty="0" err="1"/>
              <a:t>pha</a:t>
            </a:r>
            <a:r>
              <a:rPr lang="en-US" sz="3000" dirty="0"/>
              <a:t> </a:t>
            </a:r>
            <a:r>
              <a:rPr lang="en-US" sz="3000" dirty="0" err="1"/>
              <a:t>trà</a:t>
            </a:r>
            <a:r>
              <a:rPr lang="en-US" sz="3000" dirty="0"/>
              <a:t> </a:t>
            </a:r>
            <a:r>
              <a:rPr lang="en-US" sz="3000" dirty="0" err="1"/>
              <a:t>uống</a:t>
            </a:r>
            <a:r>
              <a:rPr lang="en-US" sz="3000" dirty="0"/>
              <a:t>,</a:t>
            </a:r>
            <a:br>
              <a:rPr lang="en-US" sz="3000" dirty="0"/>
            </a:br>
            <a:r>
              <a:rPr lang="en-US" sz="3000" dirty="0"/>
              <a:t>Mát </a:t>
            </a:r>
            <a:r>
              <a:rPr lang="en-US" sz="3000" dirty="0" err="1"/>
              <a:t>lòng</a:t>
            </a:r>
            <a:r>
              <a:rPr lang="en-US" sz="3000" dirty="0"/>
              <a:t>, </a:t>
            </a:r>
            <a:r>
              <a:rPr lang="en-US" sz="3000" dirty="0" err="1"/>
              <a:t>dịu</a:t>
            </a:r>
            <a:r>
              <a:rPr lang="en-US" sz="3000" dirty="0"/>
              <a:t> </a:t>
            </a:r>
            <a:r>
              <a:rPr lang="en-US" sz="3000" dirty="0" err="1"/>
              <a:t>nỗi</a:t>
            </a:r>
            <a:r>
              <a:rPr lang="en-US" sz="3000" dirty="0"/>
              <a:t> </a:t>
            </a:r>
            <a:r>
              <a:rPr lang="en-US" sz="3000" dirty="0" err="1"/>
              <a:t>sầu</a:t>
            </a:r>
            <a:r>
              <a:rPr lang="en-US" sz="3000" dirty="0"/>
              <a:t>. </a:t>
            </a:r>
          </a:p>
          <a:p>
            <a:r>
              <a:rPr lang="en-US" sz="3000" dirty="0"/>
              <a:t>Lá </a:t>
            </a:r>
            <a:r>
              <a:rPr lang="en-US" sz="3000" dirty="0" err="1"/>
              <a:t>sen</a:t>
            </a:r>
            <a:r>
              <a:rPr lang="en-US" sz="3000" dirty="0"/>
              <a:t> </a:t>
            </a:r>
            <a:r>
              <a:rPr lang="en-US" sz="3000" dirty="0" err="1"/>
              <a:t>dùng</a:t>
            </a:r>
            <a:r>
              <a:rPr lang="en-US" sz="3000" dirty="0"/>
              <a:t> </a:t>
            </a:r>
            <a:r>
              <a:rPr lang="en-US" sz="3000" dirty="0" err="1"/>
              <a:t>gói</a:t>
            </a:r>
            <a:r>
              <a:rPr lang="en-US" sz="3000" dirty="0"/>
              <a:t> </a:t>
            </a:r>
            <a:r>
              <a:rPr lang="en-US" sz="3000" dirty="0" err="1"/>
              <a:t>cơm</a:t>
            </a:r>
            <a:r>
              <a:rPr lang="en-US" sz="3000" dirty="0"/>
              <a:t>,</a:t>
            </a:r>
            <a:br>
              <a:rPr lang="en-US" sz="3000" dirty="0"/>
            </a:br>
            <a:r>
              <a:rPr lang="en-US" sz="3000" dirty="0" err="1"/>
              <a:t>Thơm</a:t>
            </a:r>
            <a:r>
              <a:rPr lang="en-US" sz="3000" dirty="0"/>
              <a:t> </a:t>
            </a:r>
            <a:r>
              <a:rPr lang="en-US" sz="3000" dirty="0" err="1"/>
              <a:t>thơm</a:t>
            </a:r>
            <a:r>
              <a:rPr lang="en-US" sz="3000" dirty="0"/>
              <a:t> </a:t>
            </a:r>
            <a:r>
              <a:rPr lang="en-US" sz="3000" dirty="0" err="1"/>
              <a:t>mùi</a:t>
            </a:r>
            <a:r>
              <a:rPr lang="en-US" sz="3000" dirty="0"/>
              <a:t> </a:t>
            </a:r>
            <a:r>
              <a:rPr lang="en-US" sz="3000" dirty="0" err="1"/>
              <a:t>đồng</a:t>
            </a:r>
            <a:r>
              <a:rPr lang="en-US" sz="3000" dirty="0"/>
              <a:t> </a:t>
            </a:r>
            <a:r>
              <a:rPr lang="en-US" sz="3000" dirty="0" err="1"/>
              <a:t>nội</a:t>
            </a:r>
            <a:r>
              <a:rPr lang="en-US" sz="3000" dirty="0"/>
              <a:t>. </a:t>
            </a:r>
            <a:br>
              <a:rPr lang="en-US" sz="3000" dirty="0"/>
            </a:br>
            <a:r>
              <a:rPr lang="en-US" sz="3000" dirty="0" err="1"/>
              <a:t>Cả</a:t>
            </a:r>
            <a:r>
              <a:rPr lang="en-US" sz="3000" dirty="0"/>
              <a:t> </a:t>
            </a:r>
            <a:r>
              <a:rPr lang="en-US" sz="3000" dirty="0" err="1"/>
              <a:t>cây</a:t>
            </a:r>
            <a:r>
              <a:rPr lang="en-US" sz="3000" dirty="0"/>
              <a:t> </a:t>
            </a:r>
            <a:r>
              <a:rPr lang="en-US" sz="3000" dirty="0" err="1"/>
              <a:t>sen</a:t>
            </a:r>
            <a:r>
              <a:rPr lang="en-US" sz="3000" dirty="0"/>
              <a:t> </a:t>
            </a:r>
            <a:r>
              <a:rPr lang="en-US" sz="3000" dirty="0" err="1"/>
              <a:t>hữu</a:t>
            </a:r>
            <a:r>
              <a:rPr lang="en-US" sz="3000" dirty="0"/>
              <a:t> </a:t>
            </a:r>
            <a:r>
              <a:rPr lang="en-US" sz="3000" dirty="0" err="1"/>
              <a:t>ích</a:t>
            </a:r>
            <a:r>
              <a:rPr lang="en-US" sz="3000" dirty="0"/>
              <a:t>,</a:t>
            </a:r>
            <a:br>
              <a:rPr lang="en-US" sz="3000" dirty="0"/>
            </a:br>
            <a:r>
              <a:rPr lang="en-US" sz="3000" dirty="0" err="1"/>
              <a:t>Vừa</a:t>
            </a:r>
            <a:r>
              <a:rPr lang="en-US" sz="3000" dirty="0"/>
              <a:t> </a:t>
            </a:r>
            <a:r>
              <a:rPr lang="en-US" sz="3000" dirty="0" err="1"/>
              <a:t>đẹp</a:t>
            </a:r>
            <a:r>
              <a:rPr lang="en-US" sz="3000" dirty="0"/>
              <a:t> </a:t>
            </a:r>
            <a:r>
              <a:rPr lang="en-US" sz="3000" dirty="0" err="1"/>
              <a:t>lại</a:t>
            </a:r>
            <a:r>
              <a:rPr lang="en-US" sz="3000" dirty="0"/>
              <a:t> </a:t>
            </a:r>
            <a:r>
              <a:rPr lang="en-US" sz="3000" dirty="0" err="1"/>
              <a:t>vừa</a:t>
            </a:r>
            <a:r>
              <a:rPr lang="en-US" sz="3000" dirty="0"/>
              <a:t> </a:t>
            </a:r>
            <a:r>
              <a:rPr lang="en-US" sz="3000" dirty="0" err="1"/>
              <a:t>ngon</a:t>
            </a:r>
            <a:r>
              <a:rPr lang="en-US" sz="3000" dirty="0"/>
              <a:t>! </a:t>
            </a:r>
          </a:p>
          <a:p>
            <a:pPr algn="l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02799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AAF6D225-8DE0-7CCA-201F-D0FA41FC0824}"/>
              </a:ext>
            </a:extLst>
          </p:cNvPr>
          <p:cNvSpPr/>
          <p:nvPr/>
        </p:nvSpPr>
        <p:spPr>
          <a:xfrm rot="21111664">
            <a:off x="4489818" y="-88687"/>
            <a:ext cx="8472490" cy="7564660"/>
          </a:xfrm>
          <a:custGeom>
            <a:avLst/>
            <a:gdLst>
              <a:gd name="connsiteX0" fmla="*/ 7479728 w 7479728"/>
              <a:gd name="connsiteY0" fmla="*/ 0 h 7081780"/>
              <a:gd name="connsiteX1" fmla="*/ 6466931 w 7479728"/>
              <a:gd name="connsiteY1" fmla="*/ 7081780 h 7081780"/>
              <a:gd name="connsiteX2" fmla="*/ 927534 w 7479728"/>
              <a:gd name="connsiteY2" fmla="*/ 6289565 h 7081780"/>
              <a:gd name="connsiteX3" fmla="*/ 748321 w 7479728"/>
              <a:gd name="connsiteY3" fmla="*/ 6082312 h 7081780"/>
              <a:gd name="connsiteX4" fmla="*/ 0 w 7479728"/>
              <a:gd name="connsiteY4" fmla="*/ 3963729 h 7081780"/>
              <a:gd name="connsiteX5" fmla="*/ 1 w 7479728"/>
              <a:gd name="connsiteY5" fmla="*/ 3963729 h 7081780"/>
              <a:gd name="connsiteX6" fmla="*/ 4381675 w 7479728"/>
              <a:gd name="connsiteY6" fmla="*/ 174519 h 7081780"/>
              <a:gd name="connsiteX7" fmla="*/ 7432468 w 7479728"/>
              <a:gd name="connsiteY7" fmla="*/ 5751 h 7081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79728" h="7081780">
                <a:moveTo>
                  <a:pt x="7479728" y="0"/>
                </a:moveTo>
                <a:lnTo>
                  <a:pt x="6466931" y="7081780"/>
                </a:lnTo>
                <a:lnTo>
                  <a:pt x="927534" y="6289565"/>
                </a:lnTo>
                <a:lnTo>
                  <a:pt x="748321" y="6082312"/>
                </a:lnTo>
                <a:cubicBezTo>
                  <a:pt x="275870" y="5477551"/>
                  <a:pt x="0" y="4748500"/>
                  <a:pt x="0" y="3963729"/>
                </a:cubicBezTo>
                <a:lnTo>
                  <a:pt x="1" y="3963729"/>
                </a:lnTo>
                <a:cubicBezTo>
                  <a:pt x="1" y="1871006"/>
                  <a:pt x="1961743" y="174519"/>
                  <a:pt x="4381675" y="174519"/>
                </a:cubicBezTo>
                <a:cubicBezTo>
                  <a:pt x="5398607" y="174519"/>
                  <a:pt x="6415538" y="118263"/>
                  <a:pt x="7432468" y="5751"/>
                </a:cubicBezTo>
                <a:close/>
              </a:path>
            </a:pathLst>
          </a:custGeom>
          <a:solidFill>
            <a:srgbClr val="6EA7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CD3BB1A-64F5-F5C5-407A-83A6F07065FF}"/>
              </a:ext>
            </a:extLst>
          </p:cNvPr>
          <p:cNvSpPr/>
          <p:nvPr/>
        </p:nvSpPr>
        <p:spPr>
          <a:xfrm>
            <a:off x="1549003" y="864720"/>
            <a:ext cx="2080324" cy="2080324"/>
          </a:xfrm>
          <a:prstGeom prst="ellipse">
            <a:avLst/>
          </a:prstGeom>
          <a:blipFill dpi="0" rotWithShape="1">
            <a:blip r:embed="rId2"/>
            <a:srcRect/>
            <a:stretch>
              <a:fillRect l="-27778" r="-22282"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4E39D9F-C955-4AC0-09DA-7336ADE720D7}"/>
              </a:ext>
            </a:extLst>
          </p:cNvPr>
          <p:cNvSpPr/>
          <p:nvPr/>
        </p:nvSpPr>
        <p:spPr>
          <a:xfrm>
            <a:off x="691541" y="2780297"/>
            <a:ext cx="1439305" cy="1439305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0E416A-2893-5A38-7027-18F7C89C9A04}"/>
              </a:ext>
            </a:extLst>
          </p:cNvPr>
          <p:cNvSpPr txBox="1"/>
          <p:nvPr/>
        </p:nvSpPr>
        <p:spPr>
          <a:xfrm>
            <a:off x="6735357" y="2129320"/>
            <a:ext cx="563880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.ProTeacher03 Encode SeEx Black" panose="00000A05000000000000" pitchFamily="2" charset="0"/>
              </a:rPr>
              <a:t>XIN </a:t>
            </a:r>
            <a:r>
              <a:rPr lang="en-US" sz="5400" dirty="0" err="1">
                <a:solidFill>
                  <a:schemeClr val="bg1"/>
                </a:solidFill>
                <a:latin typeface=".ProTeacher03 Encode SeEx Black" panose="00000A05000000000000" pitchFamily="2" charset="0"/>
              </a:rPr>
              <a:t>CẢM</a:t>
            </a:r>
            <a:r>
              <a:rPr lang="en-US" sz="5400" dirty="0">
                <a:solidFill>
                  <a:schemeClr val="bg1"/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.ProTeacher03 Encode SeEx Black" panose="00000A05000000000000" pitchFamily="2" charset="0"/>
              </a:rPr>
              <a:t>ƠN</a:t>
            </a:r>
            <a:r>
              <a:rPr lang="en-US" sz="5400" dirty="0">
                <a:solidFill>
                  <a:schemeClr val="bg1"/>
                </a:solidFill>
                <a:latin typeface=".ProTeacher03 Encode SeEx Black" panose="00000A05000000000000" pitchFamily="2" charset="0"/>
              </a:rPr>
              <a:t> !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95240EF-19E6-6AF3-0E29-4BA5648908D8}"/>
              </a:ext>
            </a:extLst>
          </p:cNvPr>
          <p:cNvGrpSpPr/>
          <p:nvPr/>
        </p:nvGrpSpPr>
        <p:grpSpPr>
          <a:xfrm>
            <a:off x="668663" y="849447"/>
            <a:ext cx="6283961" cy="5824173"/>
            <a:chOff x="668663" y="849447"/>
            <a:chExt cx="6283961" cy="5824173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9FA3F52-28FB-B70F-2C95-BCFD61711372}"/>
                </a:ext>
              </a:extLst>
            </p:cNvPr>
            <p:cNvSpPr/>
            <p:nvPr/>
          </p:nvSpPr>
          <p:spPr>
            <a:xfrm>
              <a:off x="3295704" y="4784891"/>
              <a:ext cx="1888729" cy="1888729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 l="-26010" r="-26010"/>
              </a:stretch>
            </a:blip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266FF9D-0E3A-9A96-FD6D-8E122102FE84}"/>
                </a:ext>
              </a:extLst>
            </p:cNvPr>
            <p:cNvSpPr/>
            <p:nvPr/>
          </p:nvSpPr>
          <p:spPr>
            <a:xfrm>
              <a:off x="4092870" y="1069851"/>
              <a:ext cx="2430098" cy="2430098"/>
            </a:xfrm>
            <a:prstGeom prst="ellipse">
              <a:avLst/>
            </a:prstGeom>
            <a:blipFill dpi="0" rotWithShape="1">
              <a:blip r:embed="rId5"/>
              <a:srcRect/>
              <a:stretch>
                <a:fillRect l="-33650" r="-33650"/>
              </a:stretch>
            </a:blip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2F4FCF3-ED59-FDDB-3A48-8CA5A3F7CC4E}"/>
                </a:ext>
              </a:extLst>
            </p:cNvPr>
            <p:cNvSpPr/>
            <p:nvPr/>
          </p:nvSpPr>
          <p:spPr>
            <a:xfrm>
              <a:off x="5328180" y="3972669"/>
              <a:ext cx="1624444" cy="1624444"/>
            </a:xfrm>
            <a:prstGeom prst="ellipse">
              <a:avLst/>
            </a:prstGeom>
            <a:blipFill dpi="0" rotWithShape="1">
              <a:blip r:embed="rId6"/>
              <a:srcRect/>
              <a:stretch>
                <a:fillRect l="-25000" r="-25000"/>
              </a:stretch>
            </a:blip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2BA43D8-367E-C2DF-7A34-FCD95D6EC456}"/>
                </a:ext>
              </a:extLst>
            </p:cNvPr>
            <p:cNvSpPr/>
            <p:nvPr/>
          </p:nvSpPr>
          <p:spPr>
            <a:xfrm>
              <a:off x="1050539" y="4418433"/>
              <a:ext cx="2106176" cy="2106176"/>
            </a:xfrm>
            <a:prstGeom prst="ellipse">
              <a:avLst/>
            </a:prstGeom>
            <a:blipFill dpi="0" rotWithShape="1">
              <a:blip r:embed="rId7"/>
              <a:srcRect/>
              <a:stretch>
                <a:fillRect l="-25030" r="-25030"/>
              </a:stretch>
            </a:blip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29CCC99-DD14-2390-3319-35A93133C312}"/>
                </a:ext>
              </a:extLst>
            </p:cNvPr>
            <p:cNvSpPr/>
            <p:nvPr/>
          </p:nvSpPr>
          <p:spPr>
            <a:xfrm>
              <a:off x="2637242" y="2960317"/>
              <a:ext cx="1544131" cy="1544131"/>
            </a:xfrm>
            <a:prstGeom prst="ellipse">
              <a:avLst/>
            </a:prstGeom>
            <a:blipFill dpi="0" rotWithShape="1">
              <a:blip r:embed="rId8"/>
              <a:srcRect/>
              <a:stretch>
                <a:fillRect l="-25561" r="-25561"/>
              </a:stretch>
            </a:blip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A2C2F07-FD9C-2EE5-63AB-2AF49A194300}"/>
                </a:ext>
              </a:extLst>
            </p:cNvPr>
            <p:cNvSpPr/>
            <p:nvPr/>
          </p:nvSpPr>
          <p:spPr>
            <a:xfrm>
              <a:off x="1526125" y="849447"/>
              <a:ext cx="2080324" cy="2080324"/>
            </a:xfrm>
            <a:prstGeom prst="ellipse">
              <a:avLst/>
            </a:prstGeom>
            <a:blipFill dpi="0" rotWithShape="1">
              <a:blip r:embed="rId2"/>
              <a:srcRect/>
              <a:stretch>
                <a:fillRect l="-27778" r="-22282"/>
              </a:stretch>
            </a:blip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6038C08-5C7C-8E92-67A2-D1A9E30B590A}"/>
                </a:ext>
              </a:extLst>
            </p:cNvPr>
            <p:cNvSpPr/>
            <p:nvPr/>
          </p:nvSpPr>
          <p:spPr>
            <a:xfrm>
              <a:off x="668663" y="2765024"/>
              <a:ext cx="1439305" cy="1439305"/>
            </a:xfrm>
            <a:prstGeom prst="ellipse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CD8D699-7F21-015E-EF9C-E4B6F3487FD1}"/>
              </a:ext>
            </a:extLst>
          </p:cNvPr>
          <p:cNvSpPr txBox="1"/>
          <p:nvPr/>
        </p:nvSpPr>
        <p:spPr>
          <a:xfrm>
            <a:off x="6913526" y="3310437"/>
            <a:ext cx="5638801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.ProTeacher03 Arima Madurai Bla" panose="00000A00000000000000" pitchFamily="2" charset="0"/>
                <a:cs typeface=".ProTeacher03 Arima Madurai Bla" panose="00000A00000000000000" pitchFamily="2" charset="0"/>
              </a:rPr>
              <a:t>Hẹn</a:t>
            </a:r>
            <a:r>
              <a:rPr lang="en-US" sz="3600" dirty="0">
                <a:solidFill>
                  <a:schemeClr val="bg1"/>
                </a:solidFill>
                <a:latin typeface=".ProTeacher03 Arima Madurai Bla" panose="00000A00000000000000" pitchFamily="2" charset="0"/>
                <a:cs typeface=".ProTeacher03 Arima Madurai Bla" panose="00000A00000000000000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.ProTeacher03 Arima Madurai Bla" panose="00000A00000000000000" pitchFamily="2" charset="0"/>
                <a:cs typeface=".ProTeacher03 Arima Madurai Bla" panose="00000A00000000000000" pitchFamily="2" charset="0"/>
              </a:rPr>
              <a:t>gặp</a:t>
            </a:r>
            <a:r>
              <a:rPr lang="en-US" sz="3600" dirty="0">
                <a:solidFill>
                  <a:schemeClr val="bg1"/>
                </a:solidFill>
                <a:latin typeface=".ProTeacher03 Arima Madurai Bla" panose="00000A00000000000000" pitchFamily="2" charset="0"/>
                <a:cs typeface=".ProTeacher03 Arima Madurai Bla" panose="00000A00000000000000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.ProTeacher03 Arima Madurai Bla" panose="00000A00000000000000" pitchFamily="2" charset="0"/>
                <a:cs typeface=".ProTeacher03 Arima Madurai Bla" panose="00000A00000000000000" pitchFamily="2" charset="0"/>
              </a:rPr>
              <a:t>lại</a:t>
            </a:r>
            <a:r>
              <a:rPr lang="en-US" sz="3600" dirty="0">
                <a:solidFill>
                  <a:schemeClr val="bg1"/>
                </a:solidFill>
                <a:latin typeface=".ProTeacher03 Arima Madurai Bla" panose="00000A00000000000000" pitchFamily="2" charset="0"/>
                <a:cs typeface=".ProTeacher03 Arima Madurai Bla" panose="00000A00000000000000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.ProTeacher03 Arima Madurai Bla" panose="00000A00000000000000" pitchFamily="2" charset="0"/>
                <a:cs typeface=".ProTeacher03 Arima Madurai Bla" panose="00000A00000000000000" pitchFamily="2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.ProTeacher03 Arima Madurai Bla" panose="00000A00000000000000" pitchFamily="2" charset="0"/>
                <a:cs typeface=".ProTeacher03 Arima Madurai Bla" panose="00000A00000000000000" pitchFamily="2" charset="0"/>
              </a:rPr>
              <a:t> con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.ProTeacher03 Arima Madurai Bla" panose="00000A00000000000000" pitchFamily="2" charset="0"/>
                <a:cs typeface=".ProTeacher03 Arima Madurai Bla" panose="00000A00000000000000" pitchFamily="2" charset="0"/>
              </a:rPr>
              <a:t>ở </a:t>
            </a:r>
            <a:r>
              <a:rPr lang="en-US" sz="3600" dirty="0" err="1">
                <a:solidFill>
                  <a:schemeClr val="bg1"/>
                </a:solidFill>
                <a:latin typeface=".ProTeacher03 Arima Madurai Bla" panose="00000A00000000000000" pitchFamily="2" charset="0"/>
                <a:cs typeface=".ProTeacher03 Arima Madurai Bla" panose="00000A00000000000000" pitchFamily="2" charset="0"/>
              </a:rPr>
              <a:t>tiết</a:t>
            </a:r>
            <a:r>
              <a:rPr lang="en-US" sz="3600" dirty="0">
                <a:solidFill>
                  <a:schemeClr val="bg1"/>
                </a:solidFill>
                <a:latin typeface=".ProTeacher03 Arima Madurai Bla" panose="00000A00000000000000" pitchFamily="2" charset="0"/>
                <a:cs typeface=".ProTeacher03 Arima Madurai Bla" panose="00000A00000000000000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.ProTeacher03 Arima Madurai Bla" panose="00000A00000000000000" pitchFamily="2" charset="0"/>
                <a:cs typeface=".ProTeacher03 Arima Madurai Bla" panose="00000A00000000000000" pitchFamily="2" charset="0"/>
              </a:rPr>
              <a:t>học</a:t>
            </a:r>
            <a:r>
              <a:rPr lang="en-US" sz="3600" dirty="0">
                <a:solidFill>
                  <a:schemeClr val="bg1"/>
                </a:solidFill>
                <a:latin typeface=".ProTeacher03 Arima Madurai Bla" panose="00000A00000000000000" pitchFamily="2" charset="0"/>
                <a:cs typeface=".ProTeacher03 Arima Madurai Bla" panose="00000A00000000000000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.ProTeacher03 Arima Madurai Bla" panose="00000A00000000000000" pitchFamily="2" charset="0"/>
                <a:cs typeface=".ProTeacher03 Arima Madurai Bla" panose="00000A00000000000000" pitchFamily="2" charset="0"/>
              </a:rPr>
              <a:t>sau</a:t>
            </a:r>
            <a:r>
              <a:rPr lang="en-US" sz="3600" dirty="0">
                <a:solidFill>
                  <a:schemeClr val="bg1"/>
                </a:solidFill>
                <a:latin typeface=".ProTeacher03 Arima Madurai Bla" panose="00000A00000000000000" pitchFamily="2" charset="0"/>
                <a:cs typeface=".ProTeacher03 Arima Madurai Bla" panose="00000A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28768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3C5160A-E20C-139A-BFF3-6B2736CC358C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文本框 28">
            <a:extLst>
              <a:ext uri="{FF2B5EF4-FFF2-40B4-BE49-F238E27FC236}">
                <a16:creationId xmlns:a16="http://schemas.microsoft.com/office/drawing/2014/main" id="{8A21E752-4CB4-4EF8-AE6A-F9763212FF2E}"/>
              </a:ext>
            </a:extLst>
          </p:cNvPr>
          <p:cNvSpPr txBox="1"/>
          <p:nvPr/>
        </p:nvSpPr>
        <p:spPr>
          <a:xfrm>
            <a:off x="2216374" y="1066014"/>
            <a:ext cx="5146219" cy="8653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vi-VN" sz="2800" dirty="0">
                <a:latin typeface=".ProTeacher03 Cabin Bold" panose="00000800000000000000" pitchFamily="2" charset="0"/>
              </a:rPr>
              <a:t>Hoa gì nhỏ </a:t>
            </a:r>
            <a:r>
              <a:rPr lang="vi-VN" sz="2800" dirty="0" err="1">
                <a:latin typeface=".ProTeacher03 Cabin Bold" panose="00000800000000000000" pitchFamily="2" charset="0"/>
              </a:rPr>
              <a:t>nhỏ</a:t>
            </a:r>
            <a:br>
              <a:rPr lang="vi-VN" sz="2800" dirty="0">
                <a:latin typeface=".ProTeacher03 Cabin Bold" panose="00000800000000000000" pitchFamily="2" charset="0"/>
              </a:rPr>
            </a:br>
            <a:r>
              <a:rPr lang="vi-VN" sz="2800" dirty="0">
                <a:latin typeface=".ProTeacher03 Cabin Bold" panose="00000800000000000000" pitchFamily="2" charset="0"/>
              </a:rPr>
              <a:t>Cánh màu hồng tươi</a:t>
            </a:r>
            <a:br>
              <a:rPr lang="vi-VN" sz="2800" dirty="0">
                <a:latin typeface=".ProTeacher03 Cabin Bold" panose="00000800000000000000" pitchFamily="2" charset="0"/>
              </a:rPr>
            </a:br>
            <a:r>
              <a:rPr lang="vi-VN" sz="2800" dirty="0">
                <a:latin typeface=".ProTeacher03 Cabin Bold" panose="00000800000000000000" pitchFamily="2" charset="0"/>
              </a:rPr>
              <a:t>Hễ thấy hoa cười</a:t>
            </a:r>
            <a:br>
              <a:rPr lang="vi-VN" sz="2800" dirty="0">
                <a:latin typeface=".ProTeacher03 Cabin Bold" panose="00000800000000000000" pitchFamily="2" charset="0"/>
              </a:rPr>
            </a:br>
            <a:r>
              <a:rPr lang="vi-VN" sz="2800" dirty="0">
                <a:latin typeface=".ProTeacher03 Cabin Bold" panose="00000800000000000000" pitchFamily="2" charset="0"/>
              </a:rPr>
              <a:t>Đúng là Tết đến?</a:t>
            </a:r>
            <a:endParaRPr lang="en-US" sz="2800" dirty="0">
              <a:latin typeface=".ProTeacher03 Cabin Bold" panose="00000800000000000000" pitchFamily="2" charset="0"/>
            </a:endParaRPr>
          </a:p>
        </p:txBody>
      </p:sp>
      <p:sp>
        <p:nvSpPr>
          <p:cNvPr id="3" name="平行四边形 1">
            <a:extLst>
              <a:ext uri="{FF2B5EF4-FFF2-40B4-BE49-F238E27FC236}">
                <a16:creationId xmlns:a16="http://schemas.microsoft.com/office/drawing/2014/main" id="{783A271E-6F3C-7426-681A-C69C785FDAA6}"/>
              </a:ext>
            </a:extLst>
          </p:cNvPr>
          <p:cNvSpPr/>
          <p:nvPr/>
        </p:nvSpPr>
        <p:spPr>
          <a:xfrm>
            <a:off x="330690" y="60760"/>
            <a:ext cx="5234940" cy="632326"/>
          </a:xfrm>
          <a:prstGeom prst="parallelogram">
            <a:avLst/>
          </a:prstGeom>
          <a:solidFill>
            <a:srgbClr val="168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A08A99C-B3D8-A6C2-92CA-08C3E6DEE7E7}"/>
              </a:ext>
            </a:extLst>
          </p:cNvPr>
          <p:cNvSpPr txBox="1"/>
          <p:nvPr/>
        </p:nvSpPr>
        <p:spPr>
          <a:xfrm>
            <a:off x="1405588" y="64703"/>
            <a:ext cx="1998512" cy="502920"/>
          </a:xfrm>
          <a:prstGeom prst="rect">
            <a:avLst/>
          </a:prstGeom>
          <a:noFill/>
        </p:spPr>
        <p:txBody>
          <a:bodyPr wrap="square" rtlCol="0" anchor="t">
            <a:normAutofit/>
          </a:bodyPr>
          <a:lstStyle/>
          <a:p>
            <a:pPr algn="dist"/>
            <a:r>
              <a:rPr lang="en-US" altLang="vi-VN" sz="2700" dirty="0" err="1">
                <a:solidFill>
                  <a:schemeClr val="bg1"/>
                </a:solidFill>
                <a:latin typeface="Noto Sans"/>
                <a:ea typeface="Noto Sans"/>
                <a:sym typeface="+mn-ea"/>
              </a:rPr>
              <a:t>Câu</a:t>
            </a:r>
            <a:r>
              <a:rPr lang="en-US" altLang="vi-VN" sz="2700" dirty="0">
                <a:solidFill>
                  <a:schemeClr val="bg1"/>
                </a:solidFill>
                <a:latin typeface="Noto Sans"/>
                <a:ea typeface="Noto Sans"/>
                <a:sym typeface="+mn-ea"/>
              </a:rPr>
              <a:t> </a:t>
            </a:r>
            <a:r>
              <a:rPr lang="en-US" altLang="vi-VN" sz="2700" dirty="0" err="1">
                <a:solidFill>
                  <a:schemeClr val="bg1"/>
                </a:solidFill>
                <a:latin typeface="Noto Sans"/>
                <a:ea typeface="Noto Sans"/>
                <a:sym typeface="+mn-ea"/>
              </a:rPr>
              <a:t>hỏi</a:t>
            </a:r>
            <a:r>
              <a:rPr lang="en-US" altLang="vi-VN" sz="2700" dirty="0">
                <a:solidFill>
                  <a:schemeClr val="bg1"/>
                </a:solidFill>
                <a:latin typeface="Noto Sans"/>
                <a:ea typeface="Noto Sans"/>
                <a:sym typeface="+mn-ea"/>
              </a:rPr>
              <a:t> 2:</a:t>
            </a:r>
            <a:endParaRPr lang="vi-VN" altLang="vi-VN" sz="2700" dirty="0">
              <a:solidFill>
                <a:schemeClr val="bg1"/>
              </a:solidFill>
              <a:latin typeface="Noto Sans"/>
              <a:ea typeface="Noto Sans"/>
              <a:sym typeface="+mn-ea"/>
            </a:endParaRPr>
          </a:p>
        </p:txBody>
      </p:sp>
      <p:sp>
        <p:nvSpPr>
          <p:cNvPr id="5" name="Action Button: Go Back or Previous 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0FFB370-F2A5-1820-156A-EA245F374677}"/>
              </a:ext>
            </a:extLst>
          </p:cNvPr>
          <p:cNvSpPr/>
          <p:nvPr/>
        </p:nvSpPr>
        <p:spPr>
          <a:xfrm>
            <a:off x="11256745" y="6314173"/>
            <a:ext cx="755583" cy="457200"/>
          </a:xfrm>
          <a:prstGeom prst="actionButtonBackPrevious">
            <a:avLst/>
          </a:prstGeom>
          <a:solidFill>
            <a:srgbClr val="1689C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64D322-4399-26A4-07F6-D8D259B3AB9B}"/>
              </a:ext>
            </a:extLst>
          </p:cNvPr>
          <p:cNvSpPr/>
          <p:nvPr/>
        </p:nvSpPr>
        <p:spPr>
          <a:xfrm>
            <a:off x="2256366" y="3429000"/>
            <a:ext cx="2375452" cy="844826"/>
          </a:xfrm>
          <a:prstGeom prst="rect">
            <a:avLst/>
          </a:prstGeom>
          <a:solidFill>
            <a:srgbClr val="1689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A. Hoa </a:t>
            </a:r>
            <a:r>
              <a:rPr lang="en-US" sz="2000" b="1" dirty="0" err="1"/>
              <a:t>mai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D8782F-DDEF-31E8-D681-880753FD69B7}"/>
              </a:ext>
            </a:extLst>
          </p:cNvPr>
          <p:cNvSpPr/>
          <p:nvPr/>
        </p:nvSpPr>
        <p:spPr>
          <a:xfrm>
            <a:off x="2292178" y="4813854"/>
            <a:ext cx="2375452" cy="844826"/>
          </a:xfrm>
          <a:prstGeom prst="rect">
            <a:avLst/>
          </a:prstGeom>
          <a:solidFill>
            <a:srgbClr val="1689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C. Hoa </a:t>
            </a:r>
            <a:r>
              <a:rPr lang="en-US" sz="2000" b="1" dirty="0" err="1"/>
              <a:t>hồng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3DC875-18C6-2C28-1C25-9CD1710E38AB}"/>
              </a:ext>
            </a:extLst>
          </p:cNvPr>
          <p:cNvSpPr/>
          <p:nvPr/>
        </p:nvSpPr>
        <p:spPr>
          <a:xfrm>
            <a:off x="6096000" y="4926679"/>
            <a:ext cx="2375452" cy="844826"/>
          </a:xfrm>
          <a:prstGeom prst="rect">
            <a:avLst/>
          </a:prstGeom>
          <a:solidFill>
            <a:srgbClr val="1689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D.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hướng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dương</a:t>
            </a:r>
            <a:endParaRPr lang="en-US" sz="20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tieng-tinh-tinh-www.tiengdong.com">
            <a:hlinkClick r:id="" action="ppaction://media"/>
            <a:extLst>
              <a:ext uri="{FF2B5EF4-FFF2-40B4-BE49-F238E27FC236}">
                <a16:creationId xmlns:a16="http://schemas.microsoft.com/office/drawing/2014/main" id="{3B64ED1A-78E8-F056-8FF9-40871785E7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45595" y="173723"/>
            <a:ext cx="203200" cy="203200"/>
          </a:xfrm>
          <a:prstGeom prst="rect">
            <a:avLst/>
          </a:prstGeom>
        </p:spPr>
      </p:pic>
      <p:pic>
        <p:nvPicPr>
          <p:cNvPr id="11" name="tieng-bao-sai-www.tiengdong.com">
            <a:hlinkClick r:id="" action="ppaction://media"/>
            <a:extLst>
              <a:ext uri="{FF2B5EF4-FFF2-40B4-BE49-F238E27FC236}">
                <a16:creationId xmlns:a16="http://schemas.microsoft.com/office/drawing/2014/main" id="{B034F7E1-DBB8-C8D0-348E-70227068BD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45595" y="632326"/>
            <a:ext cx="203200" cy="203200"/>
          </a:xfrm>
          <a:prstGeom prst="rect">
            <a:avLst/>
          </a:prstGeom>
        </p:spPr>
      </p:pic>
      <p:pic>
        <p:nvPicPr>
          <p:cNvPr id="12" name="tieng-bao-sai-www.tiengdong.com">
            <a:hlinkClick r:id="" action="ppaction://media"/>
            <a:extLst>
              <a:ext uri="{FF2B5EF4-FFF2-40B4-BE49-F238E27FC236}">
                <a16:creationId xmlns:a16="http://schemas.microsoft.com/office/drawing/2014/main" id="{2F0005A4-9DC0-C91A-BC6B-E27869513B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22693" y="887729"/>
            <a:ext cx="203200" cy="203200"/>
          </a:xfrm>
          <a:prstGeom prst="rect">
            <a:avLst/>
          </a:prstGeom>
        </p:spPr>
      </p:pic>
      <p:pic>
        <p:nvPicPr>
          <p:cNvPr id="13" name="tieng-bao-sai-www.tiengdong.com">
            <a:hlinkClick r:id="" action="ppaction://media"/>
            <a:extLst>
              <a:ext uri="{FF2B5EF4-FFF2-40B4-BE49-F238E27FC236}">
                <a16:creationId xmlns:a16="http://schemas.microsoft.com/office/drawing/2014/main" id="{58230502-8EDA-8CF6-5389-36764694770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12798192" y="1140325"/>
            <a:ext cx="255403" cy="25540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38374A9-8C72-0C3C-8B02-62D9E7484E7A}"/>
              </a:ext>
            </a:extLst>
          </p:cNvPr>
          <p:cNvSpPr/>
          <p:nvPr/>
        </p:nvSpPr>
        <p:spPr>
          <a:xfrm>
            <a:off x="6100871" y="3429000"/>
            <a:ext cx="2375452" cy="844826"/>
          </a:xfrm>
          <a:prstGeom prst="rect">
            <a:avLst/>
          </a:prstGeom>
          <a:solidFill>
            <a:srgbClr val="1689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B. Hoa </a:t>
            </a:r>
            <a:r>
              <a:rPr lang="en-US" sz="2000" b="1" dirty="0" err="1"/>
              <a:t>đào</a:t>
            </a:r>
            <a:endParaRPr lang="en-US" sz="2000" b="1" dirty="0"/>
          </a:p>
        </p:txBody>
      </p:sp>
      <p:pic>
        <p:nvPicPr>
          <p:cNvPr id="16" name="Picture 15" descr="A tree with pink flowers&#10;&#10;AI-generated content may be incorrect.">
            <a:extLst>
              <a:ext uri="{FF2B5EF4-FFF2-40B4-BE49-F238E27FC236}">
                <a16:creationId xmlns:a16="http://schemas.microsoft.com/office/drawing/2014/main" id="{336D54A1-9FE3-5384-7658-423C01F790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247" y="173723"/>
            <a:ext cx="5458081" cy="30763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16913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08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08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0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4BE41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4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  <p:bldP spid="7" grpId="0" animBg="1"/>
      <p:bldP spid="8" grpId="0" animBg="1"/>
      <p:bldP spid="9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92F308F-DC91-9174-28C3-50E06A03E4FD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文本框 28">
            <a:extLst>
              <a:ext uri="{FF2B5EF4-FFF2-40B4-BE49-F238E27FC236}">
                <a16:creationId xmlns:a16="http://schemas.microsoft.com/office/drawing/2014/main" id="{8A21E752-4CB4-4EF8-AE6A-F9763212FF2E}"/>
              </a:ext>
            </a:extLst>
          </p:cNvPr>
          <p:cNvSpPr txBox="1"/>
          <p:nvPr/>
        </p:nvSpPr>
        <p:spPr>
          <a:xfrm>
            <a:off x="2107873" y="1020944"/>
            <a:ext cx="5146219" cy="8653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800" dirty="0">
                <a:latin typeface=".ProTeacher03 Cabin Bold" panose="00000800000000000000" pitchFamily="2" charset="0"/>
              </a:rPr>
              <a:t>Hoa </a:t>
            </a:r>
            <a:r>
              <a:rPr lang="en-US" sz="2800" dirty="0" err="1">
                <a:latin typeface=".ProTeacher03 Cabin Bold" panose="00000800000000000000" pitchFamily="2" charset="0"/>
              </a:rPr>
              <a:t>đào</a:t>
            </a:r>
            <a:r>
              <a:rPr lang="en-US" sz="2800" dirty="0">
                <a:latin typeface=".ProTeacher03 Cabin Bold" panose="00000800000000000000" pitchFamily="2" charset="0"/>
              </a:rPr>
              <a:t> </a:t>
            </a:r>
            <a:r>
              <a:rPr lang="en-US" sz="2800" dirty="0" err="1">
                <a:latin typeface=".ProTeacher03 Cabin Bold" panose="00000800000000000000" pitchFamily="2" charset="0"/>
              </a:rPr>
              <a:t>ngoài</a:t>
            </a:r>
            <a:r>
              <a:rPr lang="en-US" sz="2800" dirty="0">
                <a:latin typeface=".ProTeacher03 Cabin Bold" panose="00000800000000000000" pitchFamily="2" charset="0"/>
              </a:rPr>
              <a:t> Bắc</a:t>
            </a:r>
            <a:br>
              <a:rPr lang="en-US" sz="2800" dirty="0">
                <a:latin typeface=".ProTeacher03 Cabin Bold" panose="00000800000000000000" pitchFamily="2" charset="0"/>
              </a:rPr>
            </a:br>
            <a:r>
              <a:rPr lang="en-US" sz="2800" dirty="0">
                <a:latin typeface=".ProTeacher03 Cabin Bold" panose="00000800000000000000" pitchFamily="2" charset="0"/>
              </a:rPr>
              <a:t>Hoa </a:t>
            </a:r>
            <a:r>
              <a:rPr lang="en-US" sz="2800" dirty="0" err="1">
                <a:latin typeface=".ProTeacher03 Cabin Bold" panose="00000800000000000000" pitchFamily="2" charset="0"/>
              </a:rPr>
              <a:t>gì</a:t>
            </a:r>
            <a:r>
              <a:rPr lang="en-US" sz="2800" dirty="0">
                <a:latin typeface=".ProTeacher03 Cabin Bold" panose="00000800000000000000" pitchFamily="2" charset="0"/>
              </a:rPr>
              <a:t> </a:t>
            </a:r>
            <a:r>
              <a:rPr lang="en-US" sz="2800" dirty="0" err="1">
                <a:latin typeface=".ProTeacher03 Cabin Bold" panose="00000800000000000000" pitchFamily="2" charset="0"/>
              </a:rPr>
              <a:t>trong</a:t>
            </a:r>
            <a:r>
              <a:rPr lang="en-US" sz="2800" dirty="0">
                <a:latin typeface=".ProTeacher03 Cabin Bold" panose="00000800000000000000" pitchFamily="2" charset="0"/>
              </a:rPr>
              <a:t> Nam</a:t>
            </a:r>
            <a:br>
              <a:rPr lang="en-US" sz="2800" dirty="0">
                <a:latin typeface=".ProTeacher03 Cabin Bold" panose="00000800000000000000" pitchFamily="2" charset="0"/>
              </a:rPr>
            </a:br>
            <a:r>
              <a:rPr lang="en-US" sz="2800" dirty="0" err="1">
                <a:latin typeface=".ProTeacher03 Cabin Bold" panose="00000800000000000000" pitchFamily="2" charset="0"/>
              </a:rPr>
              <a:t>Cánh</a:t>
            </a:r>
            <a:r>
              <a:rPr lang="en-US" sz="2800" dirty="0">
                <a:latin typeface=".ProTeacher03 Cabin Bold" panose="00000800000000000000" pitchFamily="2" charset="0"/>
              </a:rPr>
              <a:t> </a:t>
            </a:r>
            <a:r>
              <a:rPr lang="en-US" sz="2800" dirty="0" err="1">
                <a:latin typeface=".ProTeacher03 Cabin Bold" panose="00000800000000000000" pitchFamily="2" charset="0"/>
              </a:rPr>
              <a:t>nhỏ</a:t>
            </a:r>
            <a:r>
              <a:rPr lang="en-US" sz="2800" dirty="0">
                <a:latin typeface=".ProTeacher03 Cabin Bold" panose="00000800000000000000" pitchFamily="2" charset="0"/>
              </a:rPr>
              <a:t> </a:t>
            </a:r>
            <a:r>
              <a:rPr lang="en-US" sz="2800" dirty="0" err="1">
                <a:latin typeface=".ProTeacher03 Cabin Bold" panose="00000800000000000000" pitchFamily="2" charset="0"/>
              </a:rPr>
              <a:t>màu</a:t>
            </a:r>
            <a:r>
              <a:rPr lang="en-US" sz="2800" dirty="0">
                <a:latin typeface=".ProTeacher03 Cabin Bold" panose="00000800000000000000" pitchFamily="2" charset="0"/>
              </a:rPr>
              <a:t> </a:t>
            </a:r>
            <a:r>
              <a:rPr lang="en-US" sz="2800" dirty="0" err="1">
                <a:latin typeface=".ProTeacher03 Cabin Bold" panose="00000800000000000000" pitchFamily="2" charset="0"/>
              </a:rPr>
              <a:t>vàng</a:t>
            </a:r>
            <a:br>
              <a:rPr lang="en-US" sz="2800" dirty="0">
                <a:latin typeface=".ProTeacher03 Cabin Bold" panose="00000800000000000000" pitchFamily="2" charset="0"/>
              </a:rPr>
            </a:br>
            <a:r>
              <a:rPr lang="en-US" sz="2800" dirty="0" err="1">
                <a:latin typeface=".ProTeacher03 Cabin Bold" panose="00000800000000000000" pitchFamily="2" charset="0"/>
              </a:rPr>
              <a:t>Cùng</a:t>
            </a:r>
            <a:r>
              <a:rPr lang="en-US" sz="2800" dirty="0">
                <a:latin typeface=".ProTeacher03 Cabin Bold" panose="00000800000000000000" pitchFamily="2" charset="0"/>
              </a:rPr>
              <a:t> </a:t>
            </a:r>
            <a:r>
              <a:rPr lang="en-US" sz="2800" dirty="0" err="1">
                <a:latin typeface=".ProTeacher03 Cabin Bold" panose="00000800000000000000" pitchFamily="2" charset="0"/>
              </a:rPr>
              <a:t>vui</a:t>
            </a:r>
            <a:r>
              <a:rPr lang="en-US" sz="2800" dirty="0">
                <a:latin typeface=".ProTeacher03 Cabin Bold" panose="00000800000000000000" pitchFamily="2" charset="0"/>
              </a:rPr>
              <a:t> </a:t>
            </a:r>
            <a:r>
              <a:rPr lang="en-US" sz="2800" dirty="0" err="1">
                <a:latin typeface=".ProTeacher03 Cabin Bold" panose="00000800000000000000" pitchFamily="2" charset="0"/>
              </a:rPr>
              <a:t>đón</a:t>
            </a:r>
            <a:r>
              <a:rPr lang="en-US" sz="2800" dirty="0">
                <a:latin typeface=".ProTeacher03 Cabin Bold" panose="00000800000000000000" pitchFamily="2" charset="0"/>
              </a:rPr>
              <a:t> </a:t>
            </a:r>
            <a:r>
              <a:rPr lang="en-US" sz="2800" dirty="0" err="1">
                <a:latin typeface=".ProTeacher03 Cabin Bold" panose="00000800000000000000" pitchFamily="2" charset="0"/>
              </a:rPr>
              <a:t>Tết</a:t>
            </a:r>
            <a:r>
              <a:rPr lang="en-US" sz="2800" dirty="0">
                <a:latin typeface=".ProTeacher03 Cabin Bold" panose="00000800000000000000" pitchFamily="2" charset="0"/>
              </a:rPr>
              <a:t>?</a:t>
            </a:r>
          </a:p>
        </p:txBody>
      </p:sp>
      <p:sp>
        <p:nvSpPr>
          <p:cNvPr id="3" name="平行四边形 1">
            <a:extLst>
              <a:ext uri="{FF2B5EF4-FFF2-40B4-BE49-F238E27FC236}">
                <a16:creationId xmlns:a16="http://schemas.microsoft.com/office/drawing/2014/main" id="{783A271E-6F3C-7426-681A-C69C785FDAA6}"/>
              </a:ext>
            </a:extLst>
          </p:cNvPr>
          <p:cNvSpPr/>
          <p:nvPr/>
        </p:nvSpPr>
        <p:spPr>
          <a:xfrm>
            <a:off x="330690" y="60760"/>
            <a:ext cx="5234940" cy="632326"/>
          </a:xfrm>
          <a:prstGeom prst="parallelogram">
            <a:avLst/>
          </a:prstGeom>
          <a:solidFill>
            <a:srgbClr val="168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A08A99C-B3D8-A6C2-92CA-08C3E6DEE7E7}"/>
              </a:ext>
            </a:extLst>
          </p:cNvPr>
          <p:cNvSpPr txBox="1"/>
          <p:nvPr/>
        </p:nvSpPr>
        <p:spPr>
          <a:xfrm>
            <a:off x="1405588" y="64703"/>
            <a:ext cx="1998512" cy="502920"/>
          </a:xfrm>
          <a:prstGeom prst="rect">
            <a:avLst/>
          </a:prstGeom>
          <a:noFill/>
        </p:spPr>
        <p:txBody>
          <a:bodyPr wrap="square" rtlCol="0" anchor="t">
            <a:normAutofit/>
          </a:bodyPr>
          <a:lstStyle/>
          <a:p>
            <a:pPr algn="dist"/>
            <a:r>
              <a:rPr lang="en-US" altLang="vi-VN" sz="2700" dirty="0" err="1">
                <a:solidFill>
                  <a:schemeClr val="bg1"/>
                </a:solidFill>
                <a:latin typeface="Noto Sans"/>
                <a:ea typeface="Noto Sans"/>
                <a:sym typeface="+mn-ea"/>
              </a:rPr>
              <a:t>Câu</a:t>
            </a:r>
            <a:r>
              <a:rPr lang="en-US" altLang="vi-VN" sz="2700" dirty="0">
                <a:solidFill>
                  <a:schemeClr val="bg1"/>
                </a:solidFill>
                <a:latin typeface="Noto Sans"/>
                <a:ea typeface="Noto Sans"/>
                <a:sym typeface="+mn-ea"/>
              </a:rPr>
              <a:t> </a:t>
            </a:r>
            <a:r>
              <a:rPr lang="en-US" altLang="vi-VN" sz="2700" dirty="0" err="1">
                <a:solidFill>
                  <a:schemeClr val="bg1"/>
                </a:solidFill>
                <a:latin typeface="Noto Sans"/>
                <a:ea typeface="Noto Sans"/>
                <a:sym typeface="+mn-ea"/>
              </a:rPr>
              <a:t>hỏi</a:t>
            </a:r>
            <a:r>
              <a:rPr lang="en-US" altLang="vi-VN" sz="2700" dirty="0">
                <a:solidFill>
                  <a:schemeClr val="bg1"/>
                </a:solidFill>
                <a:latin typeface="Noto Sans"/>
                <a:ea typeface="Noto Sans"/>
                <a:sym typeface="+mn-ea"/>
              </a:rPr>
              <a:t> 3:</a:t>
            </a:r>
            <a:endParaRPr lang="vi-VN" altLang="vi-VN" sz="2700" dirty="0">
              <a:solidFill>
                <a:schemeClr val="bg1"/>
              </a:solidFill>
              <a:latin typeface="Noto Sans"/>
              <a:ea typeface="Noto Sans"/>
              <a:sym typeface="+mn-ea"/>
            </a:endParaRPr>
          </a:p>
        </p:txBody>
      </p:sp>
      <p:sp>
        <p:nvSpPr>
          <p:cNvPr id="5" name="Action Button: Go Back or Previous 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0FFB370-F2A5-1820-156A-EA245F374677}"/>
              </a:ext>
            </a:extLst>
          </p:cNvPr>
          <p:cNvSpPr/>
          <p:nvPr/>
        </p:nvSpPr>
        <p:spPr>
          <a:xfrm>
            <a:off x="11256745" y="6314173"/>
            <a:ext cx="755583" cy="457200"/>
          </a:xfrm>
          <a:prstGeom prst="actionButtonBackPrevious">
            <a:avLst/>
          </a:prstGeom>
          <a:solidFill>
            <a:srgbClr val="1689C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64D322-4399-26A4-07F6-D8D259B3AB9B}"/>
              </a:ext>
            </a:extLst>
          </p:cNvPr>
          <p:cNvSpPr/>
          <p:nvPr/>
        </p:nvSpPr>
        <p:spPr>
          <a:xfrm>
            <a:off x="6066366" y="3429000"/>
            <a:ext cx="2375452" cy="844826"/>
          </a:xfrm>
          <a:prstGeom prst="rect">
            <a:avLst/>
          </a:prstGeom>
          <a:solidFill>
            <a:srgbClr val="1689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B.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đào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D8782F-DDEF-31E8-D681-880753FD69B7}"/>
              </a:ext>
            </a:extLst>
          </p:cNvPr>
          <p:cNvSpPr/>
          <p:nvPr/>
        </p:nvSpPr>
        <p:spPr>
          <a:xfrm>
            <a:off x="2216374" y="4926679"/>
            <a:ext cx="2375452" cy="844826"/>
          </a:xfrm>
          <a:prstGeom prst="rect">
            <a:avLst/>
          </a:prstGeom>
          <a:solidFill>
            <a:srgbClr val="1689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C.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hồng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3DC875-18C6-2C28-1C25-9CD1710E38AB}"/>
              </a:ext>
            </a:extLst>
          </p:cNvPr>
          <p:cNvSpPr/>
          <p:nvPr/>
        </p:nvSpPr>
        <p:spPr>
          <a:xfrm>
            <a:off x="6096000" y="4926679"/>
            <a:ext cx="2375452" cy="844826"/>
          </a:xfrm>
          <a:prstGeom prst="rect">
            <a:avLst/>
          </a:prstGeom>
          <a:solidFill>
            <a:srgbClr val="1689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D.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hướng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dương</a:t>
            </a:r>
            <a:endParaRPr lang="en-US" sz="20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tieng-tinh-tinh-www.tiengdong.com">
            <a:hlinkClick r:id="" action="ppaction://media"/>
            <a:extLst>
              <a:ext uri="{FF2B5EF4-FFF2-40B4-BE49-F238E27FC236}">
                <a16:creationId xmlns:a16="http://schemas.microsoft.com/office/drawing/2014/main" id="{3B64ED1A-78E8-F056-8FF9-40871785E7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45595" y="173723"/>
            <a:ext cx="203200" cy="203200"/>
          </a:xfrm>
          <a:prstGeom prst="rect">
            <a:avLst/>
          </a:prstGeom>
        </p:spPr>
      </p:pic>
      <p:pic>
        <p:nvPicPr>
          <p:cNvPr id="11" name="tieng-bao-sai-www.tiengdong.com">
            <a:hlinkClick r:id="" action="ppaction://media"/>
            <a:extLst>
              <a:ext uri="{FF2B5EF4-FFF2-40B4-BE49-F238E27FC236}">
                <a16:creationId xmlns:a16="http://schemas.microsoft.com/office/drawing/2014/main" id="{B034F7E1-DBB8-C8D0-348E-70227068BD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45595" y="632326"/>
            <a:ext cx="203200" cy="203200"/>
          </a:xfrm>
          <a:prstGeom prst="rect">
            <a:avLst/>
          </a:prstGeom>
        </p:spPr>
      </p:pic>
      <p:pic>
        <p:nvPicPr>
          <p:cNvPr id="12" name="tieng-bao-sai-www.tiengdong.com">
            <a:hlinkClick r:id="" action="ppaction://media"/>
            <a:extLst>
              <a:ext uri="{FF2B5EF4-FFF2-40B4-BE49-F238E27FC236}">
                <a16:creationId xmlns:a16="http://schemas.microsoft.com/office/drawing/2014/main" id="{2F0005A4-9DC0-C91A-BC6B-E27869513B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22693" y="887729"/>
            <a:ext cx="203200" cy="203200"/>
          </a:xfrm>
          <a:prstGeom prst="rect">
            <a:avLst/>
          </a:prstGeom>
        </p:spPr>
      </p:pic>
      <p:pic>
        <p:nvPicPr>
          <p:cNvPr id="13" name="tieng-bao-sai-www.tiengdong.com">
            <a:hlinkClick r:id="" action="ppaction://media"/>
            <a:extLst>
              <a:ext uri="{FF2B5EF4-FFF2-40B4-BE49-F238E27FC236}">
                <a16:creationId xmlns:a16="http://schemas.microsoft.com/office/drawing/2014/main" id="{58230502-8EDA-8CF6-5389-36764694770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12798192" y="1140325"/>
            <a:ext cx="255403" cy="25540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38374A9-8C72-0C3C-8B02-62D9E7484E7A}"/>
              </a:ext>
            </a:extLst>
          </p:cNvPr>
          <p:cNvSpPr/>
          <p:nvPr/>
        </p:nvSpPr>
        <p:spPr>
          <a:xfrm>
            <a:off x="2216374" y="3429000"/>
            <a:ext cx="2375452" cy="844826"/>
          </a:xfrm>
          <a:prstGeom prst="rect">
            <a:avLst/>
          </a:prstGeom>
          <a:solidFill>
            <a:srgbClr val="1689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A.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Hoa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</a:t>
            </a:r>
            <a:endParaRPr lang="en-US" sz="2400" b="1" dirty="0"/>
          </a:p>
        </p:txBody>
      </p:sp>
      <p:pic>
        <p:nvPicPr>
          <p:cNvPr id="16" name="Picture 15" descr="A yellow flowers on a tree&#10;&#10;AI-generated content may be incorrect.">
            <a:extLst>
              <a:ext uri="{FF2B5EF4-FFF2-40B4-BE49-F238E27FC236}">
                <a16:creationId xmlns:a16="http://schemas.microsoft.com/office/drawing/2014/main" id="{158857E8-BD7F-AD9E-AEE2-BE21854475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423" y="86627"/>
            <a:ext cx="4797491" cy="3192862"/>
          </a:xfrm>
          <a:prstGeom prst="flowChartAlternateProces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6665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08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4BE41"/>
                                      </p:to>
                                    </p:animClr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4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  <p:bldP spid="7" grpId="0" animBg="1"/>
      <p:bldP spid="8" grpId="0" animBg="1"/>
      <p:bldP spid="9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949D61-E4C8-B179-2BA0-62F309C1A98D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文本框 28">
            <a:extLst>
              <a:ext uri="{FF2B5EF4-FFF2-40B4-BE49-F238E27FC236}">
                <a16:creationId xmlns:a16="http://schemas.microsoft.com/office/drawing/2014/main" id="{8A21E752-4CB4-4EF8-AE6A-F9763212FF2E}"/>
              </a:ext>
            </a:extLst>
          </p:cNvPr>
          <p:cNvSpPr txBox="1"/>
          <p:nvPr/>
        </p:nvSpPr>
        <p:spPr>
          <a:xfrm>
            <a:off x="1752339" y="1381225"/>
            <a:ext cx="6043134" cy="1622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800" dirty="0">
                <a:latin typeface=".ProTeacher03 Cabin Bold" panose="00000800000000000000" pitchFamily="2" charset="0"/>
              </a:rPr>
              <a:t>Nhị </a:t>
            </a:r>
            <a:r>
              <a:rPr lang="en-US" sz="2800" dirty="0" err="1">
                <a:latin typeface=".ProTeacher03 Cabin Bold" panose="00000800000000000000" pitchFamily="2" charset="0"/>
              </a:rPr>
              <a:t>vàng</a:t>
            </a:r>
            <a:r>
              <a:rPr lang="en-US" sz="2800" dirty="0">
                <a:latin typeface=".ProTeacher03 Cabin Bold" panose="00000800000000000000" pitchFamily="2" charset="0"/>
              </a:rPr>
              <a:t> </a:t>
            </a:r>
            <a:r>
              <a:rPr lang="en-US" sz="2800" dirty="0" err="1">
                <a:latin typeface=".ProTeacher03 Cabin Bold" panose="00000800000000000000" pitchFamily="2" charset="0"/>
              </a:rPr>
              <a:t>bông</a:t>
            </a:r>
            <a:r>
              <a:rPr lang="en-US" sz="2800" dirty="0">
                <a:latin typeface=".ProTeacher03 Cabin Bold" panose="00000800000000000000" pitchFamily="2" charset="0"/>
              </a:rPr>
              <a:t> </a:t>
            </a:r>
            <a:r>
              <a:rPr lang="en-US" sz="2800" dirty="0" err="1">
                <a:latin typeface=".ProTeacher03 Cabin Bold" panose="00000800000000000000" pitchFamily="2" charset="0"/>
              </a:rPr>
              <a:t>trắng</a:t>
            </a:r>
            <a:r>
              <a:rPr lang="en-US" sz="2800" dirty="0">
                <a:latin typeface=".ProTeacher03 Cabin Bold" panose="00000800000000000000" pitchFamily="2" charset="0"/>
              </a:rPr>
              <a:t> </a:t>
            </a:r>
            <a:r>
              <a:rPr lang="en-US" sz="2800" dirty="0" err="1">
                <a:latin typeface=".ProTeacher03 Cabin Bold" panose="00000800000000000000" pitchFamily="2" charset="0"/>
              </a:rPr>
              <a:t>lá</a:t>
            </a:r>
            <a:r>
              <a:rPr lang="en-US" sz="2800" dirty="0">
                <a:latin typeface=".ProTeacher03 Cabin Bold" panose="00000800000000000000" pitchFamily="2" charset="0"/>
              </a:rPr>
              <a:t> </a:t>
            </a:r>
            <a:r>
              <a:rPr lang="en-US" sz="2800" dirty="0" err="1">
                <a:latin typeface=".ProTeacher03 Cabin Bold" panose="00000800000000000000" pitchFamily="2" charset="0"/>
              </a:rPr>
              <a:t>xanh</a:t>
            </a:r>
            <a:r>
              <a:rPr lang="en-US" sz="2800" dirty="0">
                <a:latin typeface=".ProTeacher03 Cabin Bold" panose="00000800000000000000" pitchFamily="2" charset="0"/>
              </a:rPr>
              <a:t>,</a:t>
            </a:r>
          </a:p>
          <a:p>
            <a:pPr algn="ctr"/>
            <a:r>
              <a:rPr lang="en-US" sz="2800" dirty="0" err="1">
                <a:latin typeface=".ProTeacher03 Cabin Bold" panose="00000800000000000000" pitchFamily="2" charset="0"/>
              </a:rPr>
              <a:t>Gần</a:t>
            </a:r>
            <a:r>
              <a:rPr lang="en-US" sz="2800" dirty="0">
                <a:latin typeface=".ProTeacher03 Cabin Bold" panose="00000800000000000000" pitchFamily="2" charset="0"/>
              </a:rPr>
              <a:t> </a:t>
            </a:r>
            <a:r>
              <a:rPr lang="en-US" sz="2800" dirty="0" err="1">
                <a:latin typeface=".ProTeacher03 Cabin Bold" panose="00000800000000000000" pitchFamily="2" charset="0"/>
              </a:rPr>
              <a:t>bùn</a:t>
            </a:r>
            <a:r>
              <a:rPr lang="en-US" sz="2800" dirty="0">
                <a:latin typeface=".ProTeacher03 Cabin Bold" panose="00000800000000000000" pitchFamily="2" charset="0"/>
              </a:rPr>
              <a:t> </a:t>
            </a:r>
            <a:r>
              <a:rPr lang="en-US" sz="2800" dirty="0" err="1">
                <a:latin typeface=".ProTeacher03 Cabin Bold" panose="00000800000000000000" pitchFamily="2" charset="0"/>
              </a:rPr>
              <a:t>mà</a:t>
            </a:r>
            <a:r>
              <a:rPr lang="en-US" sz="2800" dirty="0">
                <a:latin typeface=".ProTeacher03 Cabin Bold" panose="00000800000000000000" pitchFamily="2" charset="0"/>
              </a:rPr>
              <a:t> </a:t>
            </a:r>
            <a:r>
              <a:rPr lang="en-US" sz="2800" dirty="0" err="1">
                <a:latin typeface=".ProTeacher03 Cabin Bold" panose="00000800000000000000" pitchFamily="2" charset="0"/>
              </a:rPr>
              <a:t>chẳng</a:t>
            </a:r>
            <a:r>
              <a:rPr lang="en-US" sz="2800" dirty="0">
                <a:latin typeface=".ProTeacher03 Cabin Bold" panose="00000800000000000000" pitchFamily="2" charset="0"/>
              </a:rPr>
              <a:t> </a:t>
            </a:r>
            <a:r>
              <a:rPr lang="en-US" sz="2800" dirty="0" err="1">
                <a:latin typeface=".ProTeacher03 Cabin Bold" panose="00000800000000000000" pitchFamily="2" charset="0"/>
              </a:rPr>
              <a:t>hôi</a:t>
            </a:r>
            <a:r>
              <a:rPr lang="en-US" sz="2800" dirty="0">
                <a:latin typeface=".ProTeacher03 Cabin Bold" panose="00000800000000000000" pitchFamily="2" charset="0"/>
              </a:rPr>
              <a:t> tanh </a:t>
            </a:r>
            <a:r>
              <a:rPr lang="en-US" sz="2800" dirty="0" err="1">
                <a:latin typeface=".ProTeacher03 Cabin Bold" panose="00000800000000000000" pitchFamily="2" charset="0"/>
              </a:rPr>
              <a:t>mùi</a:t>
            </a:r>
            <a:r>
              <a:rPr lang="en-US" sz="2800" dirty="0">
                <a:latin typeface=".ProTeacher03 Cabin Bold" panose="00000800000000000000" pitchFamily="2" charset="0"/>
              </a:rPr>
              <a:t> </a:t>
            </a:r>
            <a:r>
              <a:rPr lang="en-US" sz="2800" dirty="0" err="1">
                <a:latin typeface=".ProTeacher03 Cabin Bold" panose="00000800000000000000" pitchFamily="2" charset="0"/>
              </a:rPr>
              <a:t>bùn</a:t>
            </a:r>
            <a:r>
              <a:rPr lang="en-US" sz="2800" dirty="0">
                <a:latin typeface=".ProTeacher03 Cabin Bold" panose="00000800000000000000" pitchFamily="2" charset="0"/>
              </a:rPr>
              <a:t> </a:t>
            </a:r>
          </a:p>
          <a:p>
            <a:pPr algn="ctr"/>
            <a:r>
              <a:rPr lang="en-US" sz="2800" dirty="0" err="1">
                <a:latin typeface=".ProTeacher03 Cabin Bold" panose="00000800000000000000" pitchFamily="2" charset="0"/>
              </a:rPr>
              <a:t>Là</a:t>
            </a:r>
            <a:r>
              <a:rPr lang="en-US" sz="2800" dirty="0">
                <a:latin typeface=".ProTeacher03 Cabin Bold" panose="00000800000000000000" pitchFamily="2" charset="0"/>
              </a:rPr>
              <a:t> </a:t>
            </a:r>
            <a:r>
              <a:rPr lang="en-US" sz="2800" dirty="0" err="1">
                <a:latin typeface=".ProTeacher03 Cabin Bold" panose="00000800000000000000" pitchFamily="2" charset="0"/>
              </a:rPr>
              <a:t>hoa</a:t>
            </a:r>
            <a:r>
              <a:rPr lang="en-US" sz="2800" dirty="0">
                <a:latin typeface=".ProTeacher03 Cabin Bold" panose="00000800000000000000" pitchFamily="2" charset="0"/>
              </a:rPr>
              <a:t> </a:t>
            </a:r>
            <a:r>
              <a:rPr lang="en-US" sz="2800" dirty="0" err="1">
                <a:latin typeface=".ProTeacher03 Cabin Bold" panose="00000800000000000000" pitchFamily="2" charset="0"/>
              </a:rPr>
              <a:t>gì</a:t>
            </a:r>
            <a:r>
              <a:rPr lang="en-US" sz="2800" dirty="0">
                <a:latin typeface=".ProTeacher03 Cabin Bold" panose="00000800000000000000" pitchFamily="2" charset="0"/>
              </a:rPr>
              <a:t>?</a:t>
            </a:r>
          </a:p>
        </p:txBody>
      </p:sp>
      <p:sp>
        <p:nvSpPr>
          <p:cNvPr id="3" name="平行四边形 1">
            <a:extLst>
              <a:ext uri="{FF2B5EF4-FFF2-40B4-BE49-F238E27FC236}">
                <a16:creationId xmlns:a16="http://schemas.microsoft.com/office/drawing/2014/main" id="{783A271E-6F3C-7426-681A-C69C785FDAA6}"/>
              </a:ext>
            </a:extLst>
          </p:cNvPr>
          <p:cNvSpPr/>
          <p:nvPr/>
        </p:nvSpPr>
        <p:spPr>
          <a:xfrm>
            <a:off x="330690" y="60760"/>
            <a:ext cx="5234940" cy="632326"/>
          </a:xfrm>
          <a:prstGeom prst="parallelogram">
            <a:avLst/>
          </a:prstGeom>
          <a:solidFill>
            <a:srgbClr val="168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A08A99C-B3D8-A6C2-92CA-08C3E6DEE7E7}"/>
              </a:ext>
            </a:extLst>
          </p:cNvPr>
          <p:cNvSpPr txBox="1"/>
          <p:nvPr/>
        </p:nvSpPr>
        <p:spPr>
          <a:xfrm>
            <a:off x="1405588" y="64703"/>
            <a:ext cx="1998512" cy="502920"/>
          </a:xfrm>
          <a:prstGeom prst="rect">
            <a:avLst/>
          </a:prstGeom>
          <a:noFill/>
        </p:spPr>
        <p:txBody>
          <a:bodyPr wrap="square" rtlCol="0" anchor="t">
            <a:normAutofit/>
          </a:bodyPr>
          <a:lstStyle/>
          <a:p>
            <a:pPr algn="dist"/>
            <a:r>
              <a:rPr lang="en-US" altLang="vi-VN" sz="2700" dirty="0" err="1">
                <a:solidFill>
                  <a:schemeClr val="bg1"/>
                </a:solidFill>
                <a:latin typeface="Noto Sans"/>
                <a:ea typeface="Noto Sans"/>
                <a:sym typeface="+mn-ea"/>
              </a:rPr>
              <a:t>Câu</a:t>
            </a:r>
            <a:r>
              <a:rPr lang="en-US" altLang="vi-VN" sz="2700" dirty="0">
                <a:solidFill>
                  <a:schemeClr val="bg1"/>
                </a:solidFill>
                <a:latin typeface="Noto Sans"/>
                <a:ea typeface="Noto Sans"/>
                <a:sym typeface="+mn-ea"/>
              </a:rPr>
              <a:t> </a:t>
            </a:r>
            <a:r>
              <a:rPr lang="en-US" altLang="vi-VN" sz="2700" dirty="0" err="1">
                <a:solidFill>
                  <a:schemeClr val="bg1"/>
                </a:solidFill>
                <a:latin typeface="Noto Sans"/>
                <a:ea typeface="Noto Sans"/>
                <a:sym typeface="+mn-ea"/>
              </a:rPr>
              <a:t>hỏi</a:t>
            </a:r>
            <a:r>
              <a:rPr lang="en-US" altLang="vi-VN" sz="2700" dirty="0">
                <a:solidFill>
                  <a:schemeClr val="bg1"/>
                </a:solidFill>
                <a:latin typeface="Noto Sans"/>
                <a:ea typeface="Noto Sans"/>
                <a:sym typeface="+mn-ea"/>
              </a:rPr>
              <a:t> 4:</a:t>
            </a:r>
            <a:endParaRPr lang="vi-VN" altLang="vi-VN" sz="2700" dirty="0">
              <a:solidFill>
                <a:schemeClr val="bg1"/>
              </a:solidFill>
              <a:latin typeface="Noto Sans"/>
              <a:ea typeface="Noto Sans"/>
              <a:sym typeface="+mn-ea"/>
            </a:endParaRPr>
          </a:p>
        </p:txBody>
      </p:sp>
      <p:sp>
        <p:nvSpPr>
          <p:cNvPr id="5" name="Action Button: Go Back or Previous 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0FFB370-F2A5-1820-156A-EA245F374677}"/>
              </a:ext>
            </a:extLst>
          </p:cNvPr>
          <p:cNvSpPr/>
          <p:nvPr/>
        </p:nvSpPr>
        <p:spPr>
          <a:xfrm>
            <a:off x="11256745" y="6314173"/>
            <a:ext cx="755583" cy="457200"/>
          </a:xfrm>
          <a:prstGeom prst="actionButtonBackPrevious">
            <a:avLst/>
          </a:prstGeom>
          <a:solidFill>
            <a:srgbClr val="1689C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64D322-4399-26A4-07F6-D8D259B3AB9B}"/>
              </a:ext>
            </a:extLst>
          </p:cNvPr>
          <p:cNvSpPr/>
          <p:nvPr/>
        </p:nvSpPr>
        <p:spPr>
          <a:xfrm>
            <a:off x="6066366" y="3429000"/>
            <a:ext cx="2375452" cy="844826"/>
          </a:xfrm>
          <a:prstGeom prst="rect">
            <a:avLst/>
          </a:prstGeom>
          <a:solidFill>
            <a:srgbClr val="1689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B.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đào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D8782F-DDEF-31E8-D681-880753FD69B7}"/>
              </a:ext>
            </a:extLst>
          </p:cNvPr>
          <p:cNvSpPr/>
          <p:nvPr/>
        </p:nvSpPr>
        <p:spPr>
          <a:xfrm>
            <a:off x="2216374" y="4926679"/>
            <a:ext cx="2375452" cy="844826"/>
          </a:xfrm>
          <a:prstGeom prst="rect">
            <a:avLst/>
          </a:prstGeom>
          <a:solidFill>
            <a:srgbClr val="1689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C.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hồng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3DC875-18C6-2C28-1C25-9CD1710E38AB}"/>
              </a:ext>
            </a:extLst>
          </p:cNvPr>
          <p:cNvSpPr/>
          <p:nvPr/>
        </p:nvSpPr>
        <p:spPr>
          <a:xfrm>
            <a:off x="2216374" y="3452008"/>
            <a:ext cx="2375452" cy="844826"/>
          </a:xfrm>
          <a:prstGeom prst="rect">
            <a:avLst/>
          </a:prstGeom>
          <a:solidFill>
            <a:srgbClr val="1689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A.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hướng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dương</a:t>
            </a:r>
            <a:endParaRPr lang="en-US" sz="20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tieng-tinh-tinh-www.tiengdong.com">
            <a:hlinkClick r:id="" action="ppaction://media"/>
            <a:extLst>
              <a:ext uri="{FF2B5EF4-FFF2-40B4-BE49-F238E27FC236}">
                <a16:creationId xmlns:a16="http://schemas.microsoft.com/office/drawing/2014/main" id="{3B64ED1A-78E8-F056-8FF9-40871785E7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45595" y="173723"/>
            <a:ext cx="203200" cy="203200"/>
          </a:xfrm>
          <a:prstGeom prst="rect">
            <a:avLst/>
          </a:prstGeom>
        </p:spPr>
      </p:pic>
      <p:pic>
        <p:nvPicPr>
          <p:cNvPr id="11" name="tieng-bao-sai-www.tiengdong.com">
            <a:hlinkClick r:id="" action="ppaction://media"/>
            <a:extLst>
              <a:ext uri="{FF2B5EF4-FFF2-40B4-BE49-F238E27FC236}">
                <a16:creationId xmlns:a16="http://schemas.microsoft.com/office/drawing/2014/main" id="{B034F7E1-DBB8-C8D0-348E-70227068BD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45595" y="632326"/>
            <a:ext cx="203200" cy="203200"/>
          </a:xfrm>
          <a:prstGeom prst="rect">
            <a:avLst/>
          </a:prstGeom>
        </p:spPr>
      </p:pic>
      <p:pic>
        <p:nvPicPr>
          <p:cNvPr id="12" name="tieng-bao-sai-www.tiengdong.com">
            <a:hlinkClick r:id="" action="ppaction://media"/>
            <a:extLst>
              <a:ext uri="{FF2B5EF4-FFF2-40B4-BE49-F238E27FC236}">
                <a16:creationId xmlns:a16="http://schemas.microsoft.com/office/drawing/2014/main" id="{2F0005A4-9DC0-C91A-BC6B-E27869513B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22693" y="887729"/>
            <a:ext cx="203200" cy="203200"/>
          </a:xfrm>
          <a:prstGeom prst="rect">
            <a:avLst/>
          </a:prstGeom>
        </p:spPr>
      </p:pic>
      <p:pic>
        <p:nvPicPr>
          <p:cNvPr id="13" name="tieng-bao-sai-www.tiengdong.com">
            <a:hlinkClick r:id="" action="ppaction://media"/>
            <a:extLst>
              <a:ext uri="{FF2B5EF4-FFF2-40B4-BE49-F238E27FC236}">
                <a16:creationId xmlns:a16="http://schemas.microsoft.com/office/drawing/2014/main" id="{58230502-8EDA-8CF6-5389-36764694770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12798192" y="1140325"/>
            <a:ext cx="255403" cy="25540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38374A9-8C72-0C3C-8B02-62D9E7484E7A}"/>
              </a:ext>
            </a:extLst>
          </p:cNvPr>
          <p:cNvSpPr/>
          <p:nvPr/>
        </p:nvSpPr>
        <p:spPr>
          <a:xfrm>
            <a:off x="6096000" y="4917291"/>
            <a:ext cx="2375452" cy="844826"/>
          </a:xfrm>
          <a:prstGeom prst="rect">
            <a:avLst/>
          </a:prstGeom>
          <a:solidFill>
            <a:srgbClr val="1689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D. 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Hoa 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</a:t>
            </a:r>
            <a:endParaRPr lang="en-US" sz="2000" b="1" dirty="0"/>
          </a:p>
        </p:txBody>
      </p:sp>
      <p:pic>
        <p:nvPicPr>
          <p:cNvPr id="18" name="Picture 17" descr="A close-up of a flower&#10;&#10;AI-generated content may be incorrect.">
            <a:extLst>
              <a:ext uri="{FF2B5EF4-FFF2-40B4-BE49-F238E27FC236}">
                <a16:creationId xmlns:a16="http://schemas.microsoft.com/office/drawing/2014/main" id="{67C3C6CD-0487-A455-ADFB-8007A5E181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003" y="60760"/>
            <a:ext cx="4342945" cy="3793894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88072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08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8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0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4BE41"/>
                                      </p:to>
                                    </p:animClr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4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  <p:bldP spid="7" grpId="0" animBg="1"/>
      <p:bldP spid="8" grpId="0" animBg="1"/>
      <p:bldP spid="9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4D5B33A7-0203-1C7F-1642-6FEE32EEC215}"/>
              </a:ext>
            </a:extLst>
          </p:cNvPr>
          <p:cNvSpPr/>
          <p:nvPr/>
        </p:nvSpPr>
        <p:spPr>
          <a:xfrm rot="21111664">
            <a:off x="4489818" y="-88687"/>
            <a:ext cx="8472490" cy="7564660"/>
          </a:xfrm>
          <a:custGeom>
            <a:avLst/>
            <a:gdLst>
              <a:gd name="connsiteX0" fmla="*/ 7479728 w 7479728"/>
              <a:gd name="connsiteY0" fmla="*/ 0 h 7081780"/>
              <a:gd name="connsiteX1" fmla="*/ 6466931 w 7479728"/>
              <a:gd name="connsiteY1" fmla="*/ 7081780 h 7081780"/>
              <a:gd name="connsiteX2" fmla="*/ 927534 w 7479728"/>
              <a:gd name="connsiteY2" fmla="*/ 6289565 h 7081780"/>
              <a:gd name="connsiteX3" fmla="*/ 748321 w 7479728"/>
              <a:gd name="connsiteY3" fmla="*/ 6082312 h 7081780"/>
              <a:gd name="connsiteX4" fmla="*/ 0 w 7479728"/>
              <a:gd name="connsiteY4" fmla="*/ 3963729 h 7081780"/>
              <a:gd name="connsiteX5" fmla="*/ 1 w 7479728"/>
              <a:gd name="connsiteY5" fmla="*/ 3963729 h 7081780"/>
              <a:gd name="connsiteX6" fmla="*/ 4381675 w 7479728"/>
              <a:gd name="connsiteY6" fmla="*/ 174519 h 7081780"/>
              <a:gd name="connsiteX7" fmla="*/ 7432468 w 7479728"/>
              <a:gd name="connsiteY7" fmla="*/ 5751 h 7081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79728" h="7081780">
                <a:moveTo>
                  <a:pt x="7479728" y="0"/>
                </a:moveTo>
                <a:lnTo>
                  <a:pt x="6466931" y="7081780"/>
                </a:lnTo>
                <a:lnTo>
                  <a:pt x="927534" y="6289565"/>
                </a:lnTo>
                <a:lnTo>
                  <a:pt x="748321" y="6082312"/>
                </a:lnTo>
                <a:cubicBezTo>
                  <a:pt x="275870" y="5477551"/>
                  <a:pt x="0" y="4748500"/>
                  <a:pt x="0" y="3963729"/>
                </a:cubicBezTo>
                <a:lnTo>
                  <a:pt x="1" y="3963729"/>
                </a:lnTo>
                <a:cubicBezTo>
                  <a:pt x="1" y="1871006"/>
                  <a:pt x="1961743" y="174519"/>
                  <a:pt x="4381675" y="174519"/>
                </a:cubicBezTo>
                <a:cubicBezTo>
                  <a:pt x="5398607" y="174519"/>
                  <a:pt x="6415538" y="118263"/>
                  <a:pt x="7432468" y="5751"/>
                </a:cubicBezTo>
                <a:close/>
              </a:path>
            </a:pathLst>
          </a:custGeom>
          <a:solidFill>
            <a:srgbClr val="6EA7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42773D3-80E5-2945-8D67-3B8AF935412C}"/>
              </a:ext>
            </a:extLst>
          </p:cNvPr>
          <p:cNvSpPr/>
          <p:nvPr/>
        </p:nvSpPr>
        <p:spPr>
          <a:xfrm>
            <a:off x="1549003" y="864720"/>
            <a:ext cx="2080324" cy="2080324"/>
          </a:xfrm>
          <a:prstGeom prst="ellipse">
            <a:avLst/>
          </a:prstGeom>
          <a:blipFill dpi="0" rotWithShape="1">
            <a:blip r:embed="rId2"/>
            <a:srcRect/>
            <a:stretch>
              <a:fillRect l="-27778" r="-22282"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540705F-1C45-4147-CE9D-97534CDE0A23}"/>
              </a:ext>
            </a:extLst>
          </p:cNvPr>
          <p:cNvSpPr/>
          <p:nvPr/>
        </p:nvSpPr>
        <p:spPr>
          <a:xfrm>
            <a:off x="691541" y="2780297"/>
            <a:ext cx="1439305" cy="1439305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A41B80-8937-61DB-A9B6-AF184F8EBE1C}"/>
              </a:ext>
            </a:extLst>
          </p:cNvPr>
          <p:cNvSpPr txBox="1"/>
          <p:nvPr/>
        </p:nvSpPr>
        <p:spPr>
          <a:xfrm>
            <a:off x="6595566" y="2890635"/>
            <a:ext cx="5638801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.ProTeacher03 Bebas Neue Bold" panose="020B0606020202050201" pitchFamily="34" charset="0"/>
              </a:rPr>
              <a:t>II. </a:t>
            </a:r>
            <a:r>
              <a:rPr lang="en-US" sz="6000" dirty="0" err="1">
                <a:solidFill>
                  <a:schemeClr val="bg1"/>
                </a:solidFill>
                <a:latin typeface=".ProTeacher03 Bebas Neue Bold" panose="020B0606020202050201" pitchFamily="34" charset="0"/>
              </a:rPr>
              <a:t>KHÁM</a:t>
            </a:r>
            <a:r>
              <a:rPr lang="en-US" sz="6000" dirty="0">
                <a:solidFill>
                  <a:schemeClr val="bg1"/>
                </a:solidFill>
                <a:latin typeface=".ProTeacher03 Bebas Neue Bold" panose="020B0606020202050201" pitchFamily="34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.ProTeacher03 Bebas Neue Bold" panose="020B0606020202050201" pitchFamily="34" charset="0"/>
              </a:rPr>
              <a:t>PHÁ</a:t>
            </a:r>
            <a:endParaRPr lang="en-US" sz="6000" dirty="0">
              <a:solidFill>
                <a:schemeClr val="bg1"/>
              </a:solidFill>
              <a:latin typeface=".ProTeacher03 Bebas Neue Bold" panose="020B0606020202050201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003C949-00C8-2ED9-D473-0332A0B80017}"/>
              </a:ext>
            </a:extLst>
          </p:cNvPr>
          <p:cNvGrpSpPr/>
          <p:nvPr/>
        </p:nvGrpSpPr>
        <p:grpSpPr>
          <a:xfrm>
            <a:off x="668663" y="849447"/>
            <a:ext cx="6283961" cy="5824173"/>
            <a:chOff x="668663" y="849447"/>
            <a:chExt cx="6283961" cy="5824173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CBB2EC7-4D9E-6EA0-0D83-D650E0D6C692}"/>
                </a:ext>
              </a:extLst>
            </p:cNvPr>
            <p:cNvSpPr/>
            <p:nvPr/>
          </p:nvSpPr>
          <p:spPr>
            <a:xfrm>
              <a:off x="3295704" y="4784891"/>
              <a:ext cx="1888729" cy="1888729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 l="-26010" r="-26010"/>
              </a:stretch>
            </a:blip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F106F2B-CE3A-49CF-ADE8-46E84D3BEC34}"/>
                </a:ext>
              </a:extLst>
            </p:cNvPr>
            <p:cNvSpPr/>
            <p:nvPr/>
          </p:nvSpPr>
          <p:spPr>
            <a:xfrm>
              <a:off x="4092870" y="1069851"/>
              <a:ext cx="2430098" cy="2430098"/>
            </a:xfrm>
            <a:prstGeom prst="ellipse">
              <a:avLst/>
            </a:prstGeom>
            <a:blipFill dpi="0" rotWithShape="1">
              <a:blip r:embed="rId5"/>
              <a:srcRect/>
              <a:stretch>
                <a:fillRect l="-33650" r="-33650"/>
              </a:stretch>
            </a:blip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BD28FF4-4624-0698-0B7D-A9853EBDE715}"/>
                </a:ext>
              </a:extLst>
            </p:cNvPr>
            <p:cNvSpPr/>
            <p:nvPr/>
          </p:nvSpPr>
          <p:spPr>
            <a:xfrm>
              <a:off x="5328180" y="3972669"/>
              <a:ext cx="1624444" cy="1624444"/>
            </a:xfrm>
            <a:prstGeom prst="ellipse">
              <a:avLst/>
            </a:prstGeom>
            <a:blipFill dpi="0" rotWithShape="1">
              <a:blip r:embed="rId6"/>
              <a:srcRect/>
              <a:stretch>
                <a:fillRect l="-25000" r="-25000"/>
              </a:stretch>
            </a:blip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C113A90-E158-82E5-4737-93CF62C662E4}"/>
                </a:ext>
              </a:extLst>
            </p:cNvPr>
            <p:cNvSpPr/>
            <p:nvPr/>
          </p:nvSpPr>
          <p:spPr>
            <a:xfrm>
              <a:off x="1050539" y="4418433"/>
              <a:ext cx="2106176" cy="2106176"/>
            </a:xfrm>
            <a:prstGeom prst="ellipse">
              <a:avLst/>
            </a:prstGeom>
            <a:blipFill dpi="0" rotWithShape="1">
              <a:blip r:embed="rId7"/>
              <a:srcRect/>
              <a:stretch>
                <a:fillRect l="-25030" r="-25030"/>
              </a:stretch>
            </a:blip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E366C8C-1D26-E481-E939-DC392081D740}"/>
                </a:ext>
              </a:extLst>
            </p:cNvPr>
            <p:cNvSpPr/>
            <p:nvPr/>
          </p:nvSpPr>
          <p:spPr>
            <a:xfrm>
              <a:off x="2637242" y="2960317"/>
              <a:ext cx="1544131" cy="1544131"/>
            </a:xfrm>
            <a:prstGeom prst="ellipse">
              <a:avLst/>
            </a:prstGeom>
            <a:blipFill dpi="0" rotWithShape="1">
              <a:blip r:embed="rId8"/>
              <a:srcRect/>
              <a:stretch>
                <a:fillRect l="-25561" r="-25561"/>
              </a:stretch>
            </a:blip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14FA633-EBEA-DA25-2CE2-1263205FE59C}"/>
                </a:ext>
              </a:extLst>
            </p:cNvPr>
            <p:cNvSpPr/>
            <p:nvPr/>
          </p:nvSpPr>
          <p:spPr>
            <a:xfrm>
              <a:off x="1526125" y="849447"/>
              <a:ext cx="2080324" cy="2080324"/>
            </a:xfrm>
            <a:prstGeom prst="ellipse">
              <a:avLst/>
            </a:prstGeom>
            <a:blipFill dpi="0" rotWithShape="1">
              <a:blip r:embed="rId2"/>
              <a:srcRect/>
              <a:stretch>
                <a:fillRect l="-27778" r="-22282"/>
              </a:stretch>
            </a:blip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3257882-DFD6-7156-6E67-C6BB5AB3CA89}"/>
                </a:ext>
              </a:extLst>
            </p:cNvPr>
            <p:cNvSpPr/>
            <p:nvPr/>
          </p:nvSpPr>
          <p:spPr>
            <a:xfrm>
              <a:off x="668663" y="2765024"/>
              <a:ext cx="1439305" cy="1439305"/>
            </a:xfrm>
            <a:prstGeom prst="ellipse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0581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ardrop 1">
            <a:extLst>
              <a:ext uri="{FF2B5EF4-FFF2-40B4-BE49-F238E27FC236}">
                <a16:creationId xmlns:a16="http://schemas.microsoft.com/office/drawing/2014/main" id="{EC5812E5-8C93-1DDD-D7C1-CF7FC24E4C5E}"/>
              </a:ext>
            </a:extLst>
          </p:cNvPr>
          <p:cNvSpPr/>
          <p:nvPr/>
        </p:nvSpPr>
        <p:spPr>
          <a:xfrm>
            <a:off x="90374" y="3500770"/>
            <a:ext cx="2961168" cy="2918637"/>
          </a:xfrm>
          <a:prstGeom prst="teardrop">
            <a:avLst/>
          </a:prstGeom>
          <a:blipFill>
            <a:blip r:embed="rId2"/>
            <a:stretch>
              <a:fillRect l="-24053" r="-2405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ardrop 2">
            <a:extLst>
              <a:ext uri="{FF2B5EF4-FFF2-40B4-BE49-F238E27FC236}">
                <a16:creationId xmlns:a16="http://schemas.microsoft.com/office/drawing/2014/main" id="{97746339-31A1-B7D4-DA03-659D34A79108}"/>
              </a:ext>
            </a:extLst>
          </p:cNvPr>
          <p:cNvSpPr/>
          <p:nvPr/>
        </p:nvSpPr>
        <p:spPr>
          <a:xfrm rot="16200000">
            <a:off x="3113568" y="3522036"/>
            <a:ext cx="2961168" cy="2918637"/>
          </a:xfrm>
          <a:prstGeom prst="teardrop">
            <a:avLst/>
          </a:prstGeom>
          <a:blipFill dpi="0" rotWithShape="0">
            <a:blip r:embed="rId3"/>
            <a:srcRect/>
            <a:stretch>
              <a:fillRect l="-24053" r="-2405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ardrop 3">
            <a:extLst>
              <a:ext uri="{FF2B5EF4-FFF2-40B4-BE49-F238E27FC236}">
                <a16:creationId xmlns:a16="http://schemas.microsoft.com/office/drawing/2014/main" id="{5EB6AA6E-350F-6FD2-821B-4C98239497D5}"/>
              </a:ext>
            </a:extLst>
          </p:cNvPr>
          <p:cNvSpPr/>
          <p:nvPr/>
        </p:nvSpPr>
        <p:spPr>
          <a:xfrm rot="5400000">
            <a:off x="111639" y="489097"/>
            <a:ext cx="2961168" cy="2918637"/>
          </a:xfrm>
          <a:prstGeom prst="teardrop">
            <a:avLst/>
          </a:pr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ardrop 4">
            <a:extLst>
              <a:ext uri="{FF2B5EF4-FFF2-40B4-BE49-F238E27FC236}">
                <a16:creationId xmlns:a16="http://schemas.microsoft.com/office/drawing/2014/main" id="{E27CDBAE-5103-299E-6621-EAFE2D0D000B}"/>
              </a:ext>
            </a:extLst>
          </p:cNvPr>
          <p:cNvSpPr/>
          <p:nvPr/>
        </p:nvSpPr>
        <p:spPr>
          <a:xfrm rot="10800000">
            <a:off x="3134832" y="510363"/>
            <a:ext cx="2961168" cy="2918637"/>
          </a:xfrm>
          <a:prstGeom prst="teardrop">
            <a:avLst/>
          </a:prstGeom>
          <a:blipFill dpi="0" rotWithShape="0">
            <a:blip r:embed="rId5"/>
            <a:srcRect/>
            <a:stretch>
              <a:fillRect l="-24053" r="-2405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3227068-3C2C-1534-E016-587EC9625917}"/>
              </a:ext>
            </a:extLst>
          </p:cNvPr>
          <p:cNvSpPr/>
          <p:nvPr/>
        </p:nvSpPr>
        <p:spPr>
          <a:xfrm>
            <a:off x="6578012" y="1786269"/>
            <a:ext cx="5261341" cy="425834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.ProTeacher03 Cabin Bold" panose="00000800000000000000" pitchFamily="2" charset="0"/>
              </a:rPr>
              <a:t>Hoa </a:t>
            </a:r>
            <a:r>
              <a:rPr lang="en-US" sz="4000" dirty="0" err="1">
                <a:latin typeface=".ProTeacher03 Cabin Bold" panose="00000800000000000000" pitchFamily="2" charset="0"/>
              </a:rPr>
              <a:t>đào</a:t>
            </a:r>
            <a:r>
              <a:rPr lang="en-US" sz="4000" dirty="0">
                <a:latin typeface=".ProTeacher03 Cabin Bold" panose="00000800000000000000" pitchFamily="2" charset="0"/>
              </a:rPr>
              <a:t> </a:t>
            </a:r>
            <a:r>
              <a:rPr lang="en-US" sz="4000" dirty="0" err="1">
                <a:latin typeface=".ProTeacher03 Cabin Bold" panose="00000800000000000000" pitchFamily="2" charset="0"/>
              </a:rPr>
              <a:t>ngoài</a:t>
            </a:r>
            <a:r>
              <a:rPr lang="en-US" sz="4000" dirty="0">
                <a:latin typeface=".ProTeacher03 Cabin Bold" panose="00000800000000000000" pitchFamily="2" charset="0"/>
              </a:rPr>
              <a:t> Bắc</a:t>
            </a:r>
            <a:br>
              <a:rPr lang="en-US" sz="4000" dirty="0">
                <a:latin typeface=".ProTeacher03 Cabin Bold" panose="00000800000000000000" pitchFamily="2" charset="0"/>
              </a:rPr>
            </a:br>
            <a:r>
              <a:rPr lang="en-US" sz="4000" dirty="0">
                <a:latin typeface=".ProTeacher03 Cabin Bold" panose="00000800000000000000" pitchFamily="2" charset="0"/>
              </a:rPr>
              <a:t>Hoa </a:t>
            </a:r>
            <a:r>
              <a:rPr lang="en-US" sz="4000" dirty="0" err="1">
                <a:latin typeface=".ProTeacher03 Cabin Bold" panose="00000800000000000000" pitchFamily="2" charset="0"/>
              </a:rPr>
              <a:t>gì</a:t>
            </a:r>
            <a:r>
              <a:rPr lang="en-US" sz="4000" dirty="0">
                <a:latin typeface=".ProTeacher03 Cabin Bold" panose="00000800000000000000" pitchFamily="2" charset="0"/>
              </a:rPr>
              <a:t> </a:t>
            </a:r>
            <a:r>
              <a:rPr lang="en-US" sz="4000" dirty="0" err="1">
                <a:latin typeface=".ProTeacher03 Cabin Bold" panose="00000800000000000000" pitchFamily="2" charset="0"/>
              </a:rPr>
              <a:t>trong</a:t>
            </a:r>
            <a:r>
              <a:rPr lang="en-US" sz="4000" dirty="0">
                <a:latin typeface=".ProTeacher03 Cabin Bold" panose="00000800000000000000" pitchFamily="2" charset="0"/>
              </a:rPr>
              <a:t> Nam</a:t>
            </a:r>
            <a:br>
              <a:rPr lang="en-US" sz="4000" dirty="0">
                <a:latin typeface=".ProTeacher03 Cabin Bold" panose="00000800000000000000" pitchFamily="2" charset="0"/>
              </a:rPr>
            </a:br>
            <a:r>
              <a:rPr lang="en-US" sz="4000" dirty="0" err="1">
                <a:latin typeface=".ProTeacher03 Cabin Bold" panose="00000800000000000000" pitchFamily="2" charset="0"/>
              </a:rPr>
              <a:t>Cánh</a:t>
            </a:r>
            <a:r>
              <a:rPr lang="en-US" sz="4000" dirty="0">
                <a:latin typeface=".ProTeacher03 Cabin Bold" panose="00000800000000000000" pitchFamily="2" charset="0"/>
              </a:rPr>
              <a:t> </a:t>
            </a:r>
            <a:r>
              <a:rPr lang="en-US" sz="4000" dirty="0" err="1">
                <a:latin typeface=".ProTeacher03 Cabin Bold" panose="00000800000000000000" pitchFamily="2" charset="0"/>
              </a:rPr>
              <a:t>nhỏ</a:t>
            </a:r>
            <a:r>
              <a:rPr lang="en-US" sz="4000" dirty="0">
                <a:latin typeface=".ProTeacher03 Cabin Bold" panose="00000800000000000000" pitchFamily="2" charset="0"/>
              </a:rPr>
              <a:t> </a:t>
            </a:r>
            <a:r>
              <a:rPr lang="en-US" sz="4000" dirty="0" err="1">
                <a:latin typeface=".ProTeacher03 Cabin Bold" panose="00000800000000000000" pitchFamily="2" charset="0"/>
              </a:rPr>
              <a:t>màu</a:t>
            </a:r>
            <a:r>
              <a:rPr lang="en-US" sz="4000" dirty="0">
                <a:latin typeface=".ProTeacher03 Cabin Bold" panose="00000800000000000000" pitchFamily="2" charset="0"/>
              </a:rPr>
              <a:t> </a:t>
            </a:r>
            <a:r>
              <a:rPr lang="en-US" sz="4000" dirty="0" err="1">
                <a:latin typeface=".ProTeacher03 Cabin Bold" panose="00000800000000000000" pitchFamily="2" charset="0"/>
              </a:rPr>
              <a:t>vàng</a:t>
            </a:r>
            <a:br>
              <a:rPr lang="en-US" sz="4000" dirty="0">
                <a:latin typeface=".ProTeacher03 Cabin Bold" panose="00000800000000000000" pitchFamily="2" charset="0"/>
              </a:rPr>
            </a:br>
            <a:r>
              <a:rPr lang="en-US" sz="4000" dirty="0" err="1">
                <a:latin typeface=".ProTeacher03 Cabin Bold" panose="00000800000000000000" pitchFamily="2" charset="0"/>
              </a:rPr>
              <a:t>Cùng</a:t>
            </a:r>
            <a:r>
              <a:rPr lang="en-US" sz="4000" dirty="0">
                <a:latin typeface=".ProTeacher03 Cabin Bold" panose="00000800000000000000" pitchFamily="2" charset="0"/>
              </a:rPr>
              <a:t> </a:t>
            </a:r>
            <a:r>
              <a:rPr lang="en-US" sz="4000" dirty="0" err="1">
                <a:latin typeface=".ProTeacher03 Cabin Bold" panose="00000800000000000000" pitchFamily="2" charset="0"/>
              </a:rPr>
              <a:t>vui</a:t>
            </a:r>
            <a:r>
              <a:rPr lang="en-US" sz="4000" dirty="0">
                <a:latin typeface=".ProTeacher03 Cabin Bold" panose="00000800000000000000" pitchFamily="2" charset="0"/>
              </a:rPr>
              <a:t> </a:t>
            </a:r>
            <a:r>
              <a:rPr lang="en-US" sz="4000" dirty="0" err="1">
                <a:latin typeface=".ProTeacher03 Cabin Bold" panose="00000800000000000000" pitchFamily="2" charset="0"/>
              </a:rPr>
              <a:t>đón</a:t>
            </a:r>
            <a:r>
              <a:rPr lang="en-US" sz="4000" dirty="0">
                <a:latin typeface=".ProTeacher03 Cabin Bold" panose="00000800000000000000" pitchFamily="2" charset="0"/>
              </a:rPr>
              <a:t> </a:t>
            </a:r>
            <a:r>
              <a:rPr lang="en-US" sz="4000" dirty="0" err="1">
                <a:latin typeface=".ProTeacher03 Cabin Bold" panose="00000800000000000000" pitchFamily="2" charset="0"/>
              </a:rPr>
              <a:t>Tết</a:t>
            </a:r>
            <a:r>
              <a:rPr lang="en-US" sz="4000" dirty="0">
                <a:latin typeface=".ProTeacher03 Cabin Bold" panose="00000800000000000000" pitchFamily="2" charset="0"/>
              </a:rPr>
              <a:t>?</a:t>
            </a:r>
          </a:p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6E1D25-0F5F-3774-9D75-CF3794427CEC}"/>
              </a:ext>
            </a:extLst>
          </p:cNvPr>
          <p:cNvSpPr txBox="1"/>
          <p:nvPr/>
        </p:nvSpPr>
        <p:spPr>
          <a:xfrm>
            <a:off x="7283302" y="540603"/>
            <a:ext cx="5092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00" dirty="0">
                <a:solidFill>
                  <a:srgbClr val="C00000"/>
                </a:solidFill>
                <a:latin typeface=".ProTeacher03 Encode SeEx Black" panose="00000A05000000000000" pitchFamily="2" charset="0"/>
              </a:rPr>
              <a:t>1. Hoa </a:t>
            </a:r>
            <a:r>
              <a:rPr lang="en-US" sz="4800" dirty="0" err="1">
                <a:solidFill>
                  <a:srgbClr val="C00000"/>
                </a:solidFill>
                <a:latin typeface=".ProTeacher03 Encode SeEx Black" panose="00000A05000000000000" pitchFamily="2" charset="0"/>
              </a:rPr>
              <a:t>mai</a:t>
            </a:r>
            <a:endParaRPr lang="en-US" sz="4800" dirty="0">
              <a:solidFill>
                <a:srgbClr val="C00000"/>
              </a:solidFill>
              <a:latin typeface=".ProTeacher03 Encode SeEx Black" panose="00000A05000000000000" pitchFamily="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9D8B64E-D771-43BB-02EB-89AD58BFCF69}"/>
              </a:ext>
            </a:extLst>
          </p:cNvPr>
          <p:cNvSpPr/>
          <p:nvPr/>
        </p:nvSpPr>
        <p:spPr>
          <a:xfrm>
            <a:off x="12735152" y="1969682"/>
            <a:ext cx="5261341" cy="425834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.ProTeacher03 Cabin Bold" panose="00000800000000000000" pitchFamily="2" charset="0"/>
              </a:rPr>
              <a:t>Cây</a:t>
            </a:r>
            <a:r>
              <a:rPr lang="en-US" sz="4000" dirty="0">
                <a:latin typeface=".ProTeacher03 Cabin Bold" panose="00000800000000000000" pitchFamily="2" charset="0"/>
              </a:rPr>
              <a:t> </a:t>
            </a:r>
            <a:r>
              <a:rPr lang="en-US" sz="4000" dirty="0" err="1">
                <a:latin typeface=".ProTeacher03 Cabin Bold" panose="00000800000000000000" pitchFamily="2" charset="0"/>
              </a:rPr>
              <a:t>hoa</a:t>
            </a:r>
            <a:r>
              <a:rPr lang="en-US" sz="4000" dirty="0">
                <a:latin typeface=".ProTeacher03 Cabin Bold" panose="00000800000000000000" pitchFamily="2" charset="0"/>
              </a:rPr>
              <a:t> </a:t>
            </a:r>
            <a:r>
              <a:rPr lang="en-US" sz="4000" dirty="0" err="1">
                <a:latin typeface=".ProTeacher03 Cabin Bold" panose="00000800000000000000" pitchFamily="2" charset="0"/>
              </a:rPr>
              <a:t>mai</a:t>
            </a:r>
            <a:r>
              <a:rPr lang="en-US" sz="4000" dirty="0">
                <a:latin typeface=".ProTeacher03 Cabin Bold" panose="00000800000000000000" pitchFamily="2" charset="0"/>
              </a:rPr>
              <a:t> </a:t>
            </a:r>
            <a:r>
              <a:rPr lang="en-US" sz="4000" dirty="0" err="1">
                <a:latin typeface=".ProTeacher03 Cabin Bold" panose="00000800000000000000" pitchFamily="2" charset="0"/>
              </a:rPr>
              <a:t>được</a:t>
            </a:r>
            <a:r>
              <a:rPr lang="en-US" sz="4000" dirty="0">
                <a:latin typeface=".ProTeacher03 Cabin Bold" panose="00000800000000000000" pitchFamily="2" charset="0"/>
              </a:rPr>
              <a:t> </a:t>
            </a:r>
            <a:r>
              <a:rPr lang="en-US" sz="4000" dirty="0" err="1">
                <a:latin typeface=".ProTeacher03 Cabin Bold" panose="00000800000000000000" pitchFamily="2" charset="0"/>
              </a:rPr>
              <a:t>trồng</a:t>
            </a:r>
            <a:r>
              <a:rPr lang="en-US" sz="4000" dirty="0">
                <a:latin typeface=".ProTeacher03 Cabin Bold" panose="00000800000000000000" pitchFamily="2" charset="0"/>
              </a:rPr>
              <a:t> </a:t>
            </a:r>
            <a:r>
              <a:rPr lang="en-US" sz="4000" dirty="0" err="1">
                <a:latin typeface=".ProTeacher03 Cabin Bold" panose="00000800000000000000" pitchFamily="2" charset="0"/>
              </a:rPr>
              <a:t>phổ</a:t>
            </a:r>
            <a:r>
              <a:rPr lang="en-US" sz="4000" dirty="0">
                <a:latin typeface=".ProTeacher03 Cabin Bold" panose="00000800000000000000" pitchFamily="2" charset="0"/>
              </a:rPr>
              <a:t> </a:t>
            </a:r>
            <a:r>
              <a:rPr lang="en-US" sz="4000" dirty="0" err="1">
                <a:latin typeface=".ProTeacher03 Cabin Bold" panose="00000800000000000000" pitchFamily="2" charset="0"/>
              </a:rPr>
              <a:t>biến</a:t>
            </a:r>
            <a:r>
              <a:rPr lang="en-US" sz="4000" dirty="0">
                <a:latin typeface=".ProTeacher03 Cabin Bold" panose="00000800000000000000" pitchFamily="2" charset="0"/>
              </a:rPr>
              <a:t> ở </a:t>
            </a:r>
            <a:r>
              <a:rPr lang="en-US" sz="4000" dirty="0" err="1">
                <a:latin typeface=".ProTeacher03 Cabin Bold" panose="00000800000000000000" pitchFamily="2" charset="0"/>
              </a:rPr>
              <a:t>miền</a:t>
            </a:r>
            <a:r>
              <a:rPr lang="en-US" sz="4000" dirty="0">
                <a:latin typeface=".ProTeacher03 Cabin Bold" panose="00000800000000000000" pitchFamily="2" charset="0"/>
              </a:rPr>
              <a:t> Nam; </a:t>
            </a:r>
            <a:r>
              <a:rPr lang="en-US" sz="4000" dirty="0" err="1">
                <a:latin typeface=".ProTeacher03 Cabin Bold" panose="00000800000000000000" pitchFamily="2" charset="0"/>
              </a:rPr>
              <a:t>hoa</a:t>
            </a:r>
            <a:r>
              <a:rPr lang="en-US" sz="4000" dirty="0">
                <a:latin typeface=".ProTeacher03 Cabin Bold" panose="00000800000000000000" pitchFamily="2" charset="0"/>
              </a:rPr>
              <a:t> </a:t>
            </a:r>
            <a:r>
              <a:rPr lang="en-US" sz="4000" dirty="0" err="1">
                <a:latin typeface=".ProTeacher03 Cabin Bold" panose="00000800000000000000" pitchFamily="2" charset="0"/>
              </a:rPr>
              <a:t>thường</a:t>
            </a:r>
            <a:r>
              <a:rPr lang="en-US" sz="4000" dirty="0">
                <a:latin typeface=".ProTeacher03 Cabin Bold" panose="00000800000000000000" pitchFamily="2" charset="0"/>
              </a:rPr>
              <a:t> </a:t>
            </a:r>
            <a:r>
              <a:rPr lang="en-US" sz="4000" dirty="0" err="1">
                <a:latin typeface=".ProTeacher03 Cabin Bold" panose="00000800000000000000" pitchFamily="2" charset="0"/>
              </a:rPr>
              <a:t>có</a:t>
            </a:r>
            <a:r>
              <a:rPr lang="en-US" sz="4000" dirty="0">
                <a:latin typeface=".ProTeacher03 Cabin Bold" panose="00000800000000000000" pitchFamily="2" charset="0"/>
              </a:rPr>
              <a:t> </a:t>
            </a:r>
            <a:r>
              <a:rPr lang="en-US" sz="4000" dirty="0" err="1">
                <a:latin typeface=".ProTeacher03 Cabin Bold" panose="00000800000000000000" pitchFamily="2" charset="0"/>
              </a:rPr>
              <a:t>màu</a:t>
            </a:r>
            <a:r>
              <a:rPr lang="en-US" sz="4000" dirty="0">
                <a:latin typeface=".ProTeacher03 Cabin Bold" panose="00000800000000000000" pitchFamily="2" charset="0"/>
              </a:rPr>
              <a:t> </a:t>
            </a:r>
            <a:r>
              <a:rPr lang="en-US" sz="4000" dirty="0" err="1">
                <a:latin typeface=".ProTeacher03 Cabin Bold" panose="00000800000000000000" pitchFamily="2" charset="0"/>
              </a:rPr>
              <a:t>vàng</a:t>
            </a:r>
            <a:r>
              <a:rPr lang="en-US" sz="4000" dirty="0">
                <a:latin typeface=".ProTeacher03 Cabin Bold" panose="00000800000000000000" pitchFamily="2" charset="0"/>
              </a:rPr>
              <a:t>, </a:t>
            </a:r>
            <a:r>
              <a:rPr lang="en-US" sz="4000" dirty="0" err="1">
                <a:latin typeface=".ProTeacher03 Cabin Bold" panose="00000800000000000000" pitchFamily="2" charset="0"/>
              </a:rPr>
              <a:t>màu</a:t>
            </a:r>
            <a:r>
              <a:rPr lang="en-US" sz="4000" dirty="0">
                <a:latin typeface=".ProTeacher03 Cabin Bold" panose="00000800000000000000" pitchFamily="2" charset="0"/>
              </a:rPr>
              <a:t> </a:t>
            </a:r>
            <a:r>
              <a:rPr lang="en-US" sz="4000" dirty="0" err="1">
                <a:latin typeface=".ProTeacher03 Cabin Bold" panose="00000800000000000000" pitchFamily="2" charset="0"/>
              </a:rPr>
              <a:t>trắng</a:t>
            </a:r>
            <a:r>
              <a:rPr lang="en-US" sz="4000" dirty="0">
                <a:latin typeface=".ProTeacher03 Cabin Bold" panose="00000800000000000000" pitchFamily="2" charset="0"/>
              </a:rPr>
              <a:t>, </a:t>
            </a:r>
            <a:r>
              <a:rPr lang="en-US" sz="4000" dirty="0" err="1">
                <a:latin typeface=".ProTeacher03 Cabin Bold" panose="00000800000000000000" pitchFamily="2" charset="0"/>
              </a:rPr>
              <a:t>nở</a:t>
            </a:r>
            <a:r>
              <a:rPr lang="en-US" sz="4000" dirty="0">
                <a:latin typeface=".ProTeacher03 Cabin Bold" panose="00000800000000000000" pitchFamily="2" charset="0"/>
              </a:rPr>
              <a:t> </a:t>
            </a:r>
            <a:r>
              <a:rPr lang="en-US" sz="4000" dirty="0" err="1">
                <a:latin typeface=".ProTeacher03 Cabin Bold" panose="00000800000000000000" pitchFamily="2" charset="0"/>
              </a:rPr>
              <a:t>vào</a:t>
            </a:r>
            <a:r>
              <a:rPr lang="en-US" sz="4000" dirty="0">
                <a:latin typeface=".ProTeacher03 Cabin Bold" panose="00000800000000000000" pitchFamily="2" charset="0"/>
              </a:rPr>
              <a:t> </a:t>
            </a:r>
            <a:r>
              <a:rPr lang="en-US" sz="4000" dirty="0" err="1">
                <a:latin typeface=".ProTeacher03 Cabin Bold" panose="00000800000000000000" pitchFamily="2" charset="0"/>
              </a:rPr>
              <a:t>mùa</a:t>
            </a:r>
            <a:r>
              <a:rPr lang="en-US" sz="4000" dirty="0">
                <a:latin typeface=".ProTeacher03 Cabin Bold" panose="00000800000000000000" pitchFamily="2" charset="0"/>
              </a:rPr>
              <a:t> </a:t>
            </a:r>
            <a:r>
              <a:rPr lang="en-US" sz="4000" dirty="0" err="1">
                <a:latin typeface=".ProTeacher03 Cabin Bold" panose="00000800000000000000" pitchFamily="2" charset="0"/>
              </a:rPr>
              <a:t>xuân</a:t>
            </a:r>
            <a:r>
              <a:rPr lang="en-US" sz="4000" dirty="0">
                <a:latin typeface=".ProTeacher03 Cabin Bold" panose="00000800000000000000" pitchFamily="2" charset="0"/>
              </a:rPr>
              <a:t>.</a:t>
            </a:r>
          </a:p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7F447F-9A00-DC78-C38B-2E3D1F542BED}"/>
              </a:ext>
            </a:extLst>
          </p:cNvPr>
          <p:cNvSpPr txBox="1"/>
          <p:nvPr/>
        </p:nvSpPr>
        <p:spPr>
          <a:xfrm>
            <a:off x="6413205" y="-3302368"/>
            <a:ext cx="5092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.ProTeacher03 Encode SeEx Black" panose="00000A05000000000000" pitchFamily="2" charset="0"/>
              </a:rPr>
              <a:t>2. Hoa </a:t>
            </a:r>
            <a:r>
              <a:rPr lang="en-US" sz="4800" dirty="0" err="1">
                <a:solidFill>
                  <a:srgbClr val="C00000"/>
                </a:solidFill>
                <a:latin typeface=".ProTeacher03 Encode SeEx Black" panose="00000A05000000000000" pitchFamily="2" charset="0"/>
              </a:rPr>
              <a:t>sen</a:t>
            </a:r>
            <a:endParaRPr lang="en-US" sz="4800" dirty="0">
              <a:solidFill>
                <a:srgbClr val="C00000"/>
              </a:solidFill>
              <a:latin typeface=".ProTeacher03 Encode SeEx Black" panose="00000A05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A2EFD6-90D4-2C9F-F748-99631B7AF8D4}"/>
              </a:ext>
            </a:extLst>
          </p:cNvPr>
          <p:cNvSpPr txBox="1"/>
          <p:nvPr/>
        </p:nvSpPr>
        <p:spPr>
          <a:xfrm>
            <a:off x="5948028" y="-2042602"/>
            <a:ext cx="60446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B050"/>
                </a:solidFill>
                <a:latin typeface=".ProTeacher03 Encode SeEx Black" panose="00000A05000000000000" pitchFamily="2" charset="0"/>
              </a:rPr>
              <a:t>Trạm</a:t>
            </a:r>
            <a:r>
              <a:rPr lang="en-US" sz="4000" dirty="0">
                <a:solidFill>
                  <a:srgbClr val="00B050"/>
                </a:solidFill>
                <a:latin typeface=".ProTeacher03 Encode SeEx Black" panose="00000A05000000000000" pitchFamily="2" charset="0"/>
              </a:rPr>
              <a:t> 1: </a:t>
            </a:r>
          </a:p>
          <a:p>
            <a:pPr algn="ctr"/>
            <a:r>
              <a:rPr lang="en-US" sz="4000" dirty="0" err="1">
                <a:solidFill>
                  <a:srgbClr val="00B050"/>
                </a:solidFill>
                <a:latin typeface=".ProTeacher03 Encode SeEx Black" panose="00000A05000000000000" pitchFamily="2" charset="0"/>
              </a:rPr>
              <a:t>Nét</a:t>
            </a:r>
            <a:r>
              <a:rPr lang="en-US" sz="4000" dirty="0">
                <a:solidFill>
                  <a:srgbClr val="00B050"/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.ProTeacher03 Encode SeEx Black" panose="00000A05000000000000" pitchFamily="2" charset="0"/>
              </a:rPr>
              <a:t>đẹp</a:t>
            </a:r>
            <a:r>
              <a:rPr lang="en-US" sz="4000" dirty="0">
                <a:solidFill>
                  <a:srgbClr val="00B050"/>
                </a:solidFill>
                <a:latin typeface=".ProTeacher03 Encode SeEx Black" panose="00000A05000000000000" pitchFamily="2" charset="0"/>
              </a:rPr>
              <a:t> Việt</a:t>
            </a: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67CDA799-B9F5-6B02-F2B0-E345ABAF600D}"/>
              </a:ext>
            </a:extLst>
          </p:cNvPr>
          <p:cNvSpPr/>
          <p:nvPr/>
        </p:nvSpPr>
        <p:spPr>
          <a:xfrm>
            <a:off x="315875" y="-4388442"/>
            <a:ext cx="4327451" cy="3540641"/>
          </a:xfrm>
          <a:prstGeom prst="hexagon">
            <a:avLst/>
          </a:prstGeom>
          <a:blipFill>
            <a:blip r:embed="rId6"/>
            <a:stretch>
              <a:fillRect t="-4187" b="-418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003E8B91-881E-5F68-477B-CB81629E36C3}"/>
              </a:ext>
            </a:extLst>
          </p:cNvPr>
          <p:cNvSpPr/>
          <p:nvPr/>
        </p:nvSpPr>
        <p:spPr>
          <a:xfrm>
            <a:off x="5753542" y="7597553"/>
            <a:ext cx="3059520" cy="2610292"/>
          </a:xfrm>
          <a:prstGeom prst="hexagon">
            <a:avLst/>
          </a:prstGeom>
          <a:blipFill dpi="0" rotWithShape="0">
            <a:blip r:embed="rId7"/>
            <a:srcRect/>
            <a:stretch>
              <a:fillRect l="-18421" r="-184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A800437-9306-6552-858A-DA631FB85A2B}"/>
              </a:ext>
            </a:extLst>
          </p:cNvPr>
          <p:cNvSpPr/>
          <p:nvPr/>
        </p:nvSpPr>
        <p:spPr>
          <a:xfrm>
            <a:off x="-1198824" y="7735039"/>
            <a:ext cx="2663456" cy="2422452"/>
          </a:xfrm>
          <a:prstGeom prst="hexagon">
            <a:avLst/>
          </a:prstGeom>
          <a:blipFill>
            <a:blip r:embed="rId8"/>
            <a:srcRect/>
            <a:stretch>
              <a:fillRect t="-12671" b="-1267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E38076E0-E04C-5312-F414-492B892FD8E7}"/>
              </a:ext>
            </a:extLst>
          </p:cNvPr>
          <p:cNvSpPr/>
          <p:nvPr/>
        </p:nvSpPr>
        <p:spPr>
          <a:xfrm>
            <a:off x="2679403" y="7597553"/>
            <a:ext cx="2804338" cy="2528776"/>
          </a:xfrm>
          <a:prstGeom prst="hexagon">
            <a:avLst/>
          </a:prstGeom>
          <a:blipFill>
            <a:blip r:embed="rId9"/>
            <a:srcRect/>
            <a:stretch>
              <a:fillRect l="-30154" r="-3015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7456B1-8F67-CECF-F59E-8BF987A61BC6}"/>
              </a:ext>
            </a:extLst>
          </p:cNvPr>
          <p:cNvSpPr txBox="1"/>
          <p:nvPr/>
        </p:nvSpPr>
        <p:spPr>
          <a:xfrm>
            <a:off x="12863919" y="-3317821"/>
            <a:ext cx="44386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Cây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hoa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sen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sống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dưới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nước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,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hoa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nở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vào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mùa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hè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,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cánh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hoa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thường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có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màu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hồng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,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màu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trắng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,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màu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vàng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,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nhị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hoa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có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màu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vàng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.</a:t>
            </a:r>
          </a:p>
          <a:p>
            <a:pPr algn="l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36185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93E2F-27DA-1389-6AAD-4316049B3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ardrop 1">
            <a:extLst>
              <a:ext uri="{FF2B5EF4-FFF2-40B4-BE49-F238E27FC236}">
                <a16:creationId xmlns:a16="http://schemas.microsoft.com/office/drawing/2014/main" id="{7072933A-FFA2-DC6E-4F1B-4C9D0B9F98A9}"/>
              </a:ext>
            </a:extLst>
          </p:cNvPr>
          <p:cNvSpPr/>
          <p:nvPr/>
        </p:nvSpPr>
        <p:spPr>
          <a:xfrm>
            <a:off x="90374" y="3500770"/>
            <a:ext cx="2961168" cy="2918637"/>
          </a:xfrm>
          <a:prstGeom prst="teardrop">
            <a:avLst/>
          </a:prstGeom>
          <a:blipFill>
            <a:blip r:embed="rId2"/>
            <a:stretch>
              <a:fillRect l="-24053" r="-2405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ardrop 2">
            <a:extLst>
              <a:ext uri="{FF2B5EF4-FFF2-40B4-BE49-F238E27FC236}">
                <a16:creationId xmlns:a16="http://schemas.microsoft.com/office/drawing/2014/main" id="{8F06DE0E-8BBF-87D1-60F4-AA9B2CEB4E4A}"/>
              </a:ext>
            </a:extLst>
          </p:cNvPr>
          <p:cNvSpPr/>
          <p:nvPr/>
        </p:nvSpPr>
        <p:spPr>
          <a:xfrm rot="16200000">
            <a:off x="3113568" y="3522036"/>
            <a:ext cx="2961168" cy="2918637"/>
          </a:xfrm>
          <a:prstGeom prst="teardrop">
            <a:avLst/>
          </a:prstGeom>
          <a:blipFill dpi="0" rotWithShape="0">
            <a:blip r:embed="rId3"/>
            <a:srcRect/>
            <a:stretch>
              <a:fillRect l="-24053" r="-2405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ardrop 3">
            <a:extLst>
              <a:ext uri="{FF2B5EF4-FFF2-40B4-BE49-F238E27FC236}">
                <a16:creationId xmlns:a16="http://schemas.microsoft.com/office/drawing/2014/main" id="{B49EB73C-C7E8-CDE6-94C0-E1F19113CCD5}"/>
              </a:ext>
            </a:extLst>
          </p:cNvPr>
          <p:cNvSpPr/>
          <p:nvPr/>
        </p:nvSpPr>
        <p:spPr>
          <a:xfrm rot="5400000">
            <a:off x="111639" y="489097"/>
            <a:ext cx="2961168" cy="2918637"/>
          </a:xfrm>
          <a:prstGeom prst="teardrop">
            <a:avLst/>
          </a:pr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ardrop 4">
            <a:extLst>
              <a:ext uri="{FF2B5EF4-FFF2-40B4-BE49-F238E27FC236}">
                <a16:creationId xmlns:a16="http://schemas.microsoft.com/office/drawing/2014/main" id="{08E3DBFE-1D2F-EB5B-89FF-EF3F07C7FAB5}"/>
              </a:ext>
            </a:extLst>
          </p:cNvPr>
          <p:cNvSpPr/>
          <p:nvPr/>
        </p:nvSpPr>
        <p:spPr>
          <a:xfrm rot="10800000">
            <a:off x="3134832" y="510363"/>
            <a:ext cx="2961168" cy="2918637"/>
          </a:xfrm>
          <a:prstGeom prst="teardrop">
            <a:avLst/>
          </a:prstGeom>
          <a:blipFill dpi="0" rotWithShape="0">
            <a:blip r:embed="rId5"/>
            <a:srcRect/>
            <a:stretch>
              <a:fillRect l="-24053" r="-2405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DD8D3E-1198-337E-79C5-1D6985B4BF23}"/>
              </a:ext>
            </a:extLst>
          </p:cNvPr>
          <p:cNvSpPr/>
          <p:nvPr/>
        </p:nvSpPr>
        <p:spPr>
          <a:xfrm>
            <a:off x="7114956" y="7230139"/>
            <a:ext cx="5261341" cy="425834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.ProTeacher03 Cabin Bold" panose="00000800000000000000" pitchFamily="2" charset="0"/>
              </a:rPr>
              <a:t>Hoa </a:t>
            </a:r>
            <a:r>
              <a:rPr lang="en-US" sz="4000" dirty="0" err="1">
                <a:latin typeface=".ProTeacher03 Cabin Bold" panose="00000800000000000000" pitchFamily="2" charset="0"/>
              </a:rPr>
              <a:t>đào</a:t>
            </a:r>
            <a:r>
              <a:rPr lang="en-US" sz="4000" dirty="0">
                <a:latin typeface=".ProTeacher03 Cabin Bold" panose="00000800000000000000" pitchFamily="2" charset="0"/>
              </a:rPr>
              <a:t> </a:t>
            </a:r>
            <a:r>
              <a:rPr lang="en-US" sz="4000" dirty="0" err="1">
                <a:latin typeface=".ProTeacher03 Cabin Bold" panose="00000800000000000000" pitchFamily="2" charset="0"/>
              </a:rPr>
              <a:t>ngoài</a:t>
            </a:r>
            <a:r>
              <a:rPr lang="en-US" sz="4000" dirty="0">
                <a:latin typeface=".ProTeacher03 Cabin Bold" panose="00000800000000000000" pitchFamily="2" charset="0"/>
              </a:rPr>
              <a:t> Bắc</a:t>
            </a:r>
            <a:br>
              <a:rPr lang="en-US" sz="4000" dirty="0">
                <a:latin typeface=".ProTeacher03 Cabin Bold" panose="00000800000000000000" pitchFamily="2" charset="0"/>
              </a:rPr>
            </a:br>
            <a:r>
              <a:rPr lang="en-US" sz="4000" dirty="0">
                <a:latin typeface=".ProTeacher03 Cabin Bold" panose="00000800000000000000" pitchFamily="2" charset="0"/>
              </a:rPr>
              <a:t>Hoa </a:t>
            </a:r>
            <a:r>
              <a:rPr lang="en-US" sz="4000" dirty="0" err="1">
                <a:latin typeface=".ProTeacher03 Cabin Bold" panose="00000800000000000000" pitchFamily="2" charset="0"/>
              </a:rPr>
              <a:t>gì</a:t>
            </a:r>
            <a:r>
              <a:rPr lang="en-US" sz="4000" dirty="0">
                <a:latin typeface=".ProTeacher03 Cabin Bold" panose="00000800000000000000" pitchFamily="2" charset="0"/>
              </a:rPr>
              <a:t> </a:t>
            </a:r>
            <a:r>
              <a:rPr lang="en-US" sz="4000" dirty="0" err="1">
                <a:latin typeface=".ProTeacher03 Cabin Bold" panose="00000800000000000000" pitchFamily="2" charset="0"/>
              </a:rPr>
              <a:t>trong</a:t>
            </a:r>
            <a:r>
              <a:rPr lang="en-US" sz="4000" dirty="0">
                <a:latin typeface=".ProTeacher03 Cabin Bold" panose="00000800000000000000" pitchFamily="2" charset="0"/>
              </a:rPr>
              <a:t> Nam</a:t>
            </a:r>
            <a:br>
              <a:rPr lang="en-US" sz="4000" dirty="0">
                <a:latin typeface=".ProTeacher03 Cabin Bold" panose="00000800000000000000" pitchFamily="2" charset="0"/>
              </a:rPr>
            </a:br>
            <a:r>
              <a:rPr lang="en-US" sz="4000" dirty="0" err="1">
                <a:latin typeface=".ProTeacher03 Cabin Bold" panose="00000800000000000000" pitchFamily="2" charset="0"/>
              </a:rPr>
              <a:t>Cánh</a:t>
            </a:r>
            <a:r>
              <a:rPr lang="en-US" sz="4000" dirty="0">
                <a:latin typeface=".ProTeacher03 Cabin Bold" panose="00000800000000000000" pitchFamily="2" charset="0"/>
              </a:rPr>
              <a:t> </a:t>
            </a:r>
            <a:r>
              <a:rPr lang="en-US" sz="4000" dirty="0" err="1">
                <a:latin typeface=".ProTeacher03 Cabin Bold" panose="00000800000000000000" pitchFamily="2" charset="0"/>
              </a:rPr>
              <a:t>nhỏ</a:t>
            </a:r>
            <a:r>
              <a:rPr lang="en-US" sz="4000" dirty="0">
                <a:latin typeface=".ProTeacher03 Cabin Bold" panose="00000800000000000000" pitchFamily="2" charset="0"/>
              </a:rPr>
              <a:t> </a:t>
            </a:r>
            <a:r>
              <a:rPr lang="en-US" sz="4000" dirty="0" err="1">
                <a:latin typeface=".ProTeacher03 Cabin Bold" panose="00000800000000000000" pitchFamily="2" charset="0"/>
              </a:rPr>
              <a:t>màu</a:t>
            </a:r>
            <a:r>
              <a:rPr lang="en-US" sz="4000" dirty="0">
                <a:latin typeface=".ProTeacher03 Cabin Bold" panose="00000800000000000000" pitchFamily="2" charset="0"/>
              </a:rPr>
              <a:t> </a:t>
            </a:r>
            <a:r>
              <a:rPr lang="en-US" sz="4000" dirty="0" err="1">
                <a:latin typeface=".ProTeacher03 Cabin Bold" panose="00000800000000000000" pitchFamily="2" charset="0"/>
              </a:rPr>
              <a:t>vàng</a:t>
            </a:r>
            <a:br>
              <a:rPr lang="en-US" sz="4000" dirty="0">
                <a:latin typeface=".ProTeacher03 Cabin Bold" panose="00000800000000000000" pitchFamily="2" charset="0"/>
              </a:rPr>
            </a:br>
            <a:r>
              <a:rPr lang="en-US" sz="4000" dirty="0" err="1">
                <a:latin typeface=".ProTeacher03 Cabin Bold" panose="00000800000000000000" pitchFamily="2" charset="0"/>
              </a:rPr>
              <a:t>Cùng</a:t>
            </a:r>
            <a:r>
              <a:rPr lang="en-US" sz="4000" dirty="0">
                <a:latin typeface=".ProTeacher03 Cabin Bold" panose="00000800000000000000" pitchFamily="2" charset="0"/>
              </a:rPr>
              <a:t> </a:t>
            </a:r>
            <a:r>
              <a:rPr lang="en-US" sz="4000" dirty="0" err="1">
                <a:latin typeface=".ProTeacher03 Cabin Bold" panose="00000800000000000000" pitchFamily="2" charset="0"/>
              </a:rPr>
              <a:t>vui</a:t>
            </a:r>
            <a:r>
              <a:rPr lang="en-US" sz="4000" dirty="0">
                <a:latin typeface=".ProTeacher03 Cabin Bold" panose="00000800000000000000" pitchFamily="2" charset="0"/>
              </a:rPr>
              <a:t> </a:t>
            </a:r>
            <a:r>
              <a:rPr lang="en-US" sz="4000" dirty="0" err="1">
                <a:latin typeface=".ProTeacher03 Cabin Bold" panose="00000800000000000000" pitchFamily="2" charset="0"/>
              </a:rPr>
              <a:t>đón</a:t>
            </a:r>
            <a:r>
              <a:rPr lang="en-US" sz="4000" dirty="0">
                <a:latin typeface=".ProTeacher03 Cabin Bold" panose="00000800000000000000" pitchFamily="2" charset="0"/>
              </a:rPr>
              <a:t> </a:t>
            </a:r>
            <a:r>
              <a:rPr lang="en-US" sz="4000" dirty="0" err="1">
                <a:latin typeface=".ProTeacher03 Cabin Bold" panose="00000800000000000000" pitchFamily="2" charset="0"/>
              </a:rPr>
              <a:t>Tết</a:t>
            </a:r>
            <a:r>
              <a:rPr lang="en-US" sz="4000" dirty="0">
                <a:latin typeface=".ProTeacher03 Cabin Bold" panose="00000800000000000000" pitchFamily="2" charset="0"/>
              </a:rPr>
              <a:t>?</a:t>
            </a:r>
          </a:p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404638-7B8C-536A-C77E-E707864824B4}"/>
              </a:ext>
            </a:extLst>
          </p:cNvPr>
          <p:cNvSpPr txBox="1"/>
          <p:nvPr/>
        </p:nvSpPr>
        <p:spPr>
          <a:xfrm>
            <a:off x="7283302" y="540603"/>
            <a:ext cx="5092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00" dirty="0">
                <a:solidFill>
                  <a:srgbClr val="C00000"/>
                </a:solidFill>
                <a:latin typeface=".ProTeacher03 Encode SeEx Black" panose="00000A05000000000000" pitchFamily="2" charset="0"/>
              </a:rPr>
              <a:t>1. Hoa </a:t>
            </a:r>
            <a:r>
              <a:rPr lang="en-US" sz="4800" dirty="0" err="1">
                <a:solidFill>
                  <a:srgbClr val="C00000"/>
                </a:solidFill>
                <a:latin typeface=".ProTeacher03 Encode SeEx Black" panose="00000A05000000000000" pitchFamily="2" charset="0"/>
              </a:rPr>
              <a:t>mai</a:t>
            </a:r>
            <a:endParaRPr lang="en-US" sz="4800" dirty="0">
              <a:solidFill>
                <a:srgbClr val="C00000"/>
              </a:solidFill>
              <a:latin typeface=".ProTeacher03 Encode SeEx Black" panose="00000A05000000000000" pitchFamily="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7151855-7E02-2907-CB5C-95367028EE1E}"/>
              </a:ext>
            </a:extLst>
          </p:cNvPr>
          <p:cNvSpPr/>
          <p:nvPr/>
        </p:nvSpPr>
        <p:spPr>
          <a:xfrm>
            <a:off x="6610798" y="1908544"/>
            <a:ext cx="5261341" cy="425834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.ProTeacher03 Cabin Bold" panose="00000800000000000000" pitchFamily="2" charset="0"/>
              </a:rPr>
              <a:t>Cây</a:t>
            </a:r>
            <a:r>
              <a:rPr lang="en-US" sz="4000" dirty="0">
                <a:latin typeface=".ProTeacher03 Cabin Bold" panose="00000800000000000000" pitchFamily="2" charset="0"/>
              </a:rPr>
              <a:t> </a:t>
            </a:r>
            <a:r>
              <a:rPr lang="en-US" sz="4000" dirty="0" err="1">
                <a:latin typeface=".ProTeacher03 Cabin Bold" panose="00000800000000000000" pitchFamily="2" charset="0"/>
              </a:rPr>
              <a:t>hoa</a:t>
            </a:r>
            <a:r>
              <a:rPr lang="en-US" sz="4000" dirty="0">
                <a:latin typeface=".ProTeacher03 Cabin Bold" panose="00000800000000000000" pitchFamily="2" charset="0"/>
              </a:rPr>
              <a:t> </a:t>
            </a:r>
            <a:r>
              <a:rPr lang="en-US" sz="4000" dirty="0" err="1">
                <a:latin typeface=".ProTeacher03 Cabin Bold" panose="00000800000000000000" pitchFamily="2" charset="0"/>
              </a:rPr>
              <a:t>mai</a:t>
            </a:r>
            <a:r>
              <a:rPr lang="en-US" sz="4000" dirty="0">
                <a:latin typeface=".ProTeacher03 Cabin Bold" panose="00000800000000000000" pitchFamily="2" charset="0"/>
              </a:rPr>
              <a:t> </a:t>
            </a:r>
            <a:r>
              <a:rPr lang="en-US" sz="4000" dirty="0" err="1">
                <a:latin typeface=".ProTeacher03 Cabin Bold" panose="00000800000000000000" pitchFamily="2" charset="0"/>
              </a:rPr>
              <a:t>được</a:t>
            </a:r>
            <a:r>
              <a:rPr lang="en-US" sz="4000" dirty="0">
                <a:latin typeface=".ProTeacher03 Cabin Bold" panose="00000800000000000000" pitchFamily="2" charset="0"/>
              </a:rPr>
              <a:t> </a:t>
            </a:r>
            <a:r>
              <a:rPr lang="en-US" sz="4000" dirty="0" err="1">
                <a:latin typeface=".ProTeacher03 Cabin Bold" panose="00000800000000000000" pitchFamily="2" charset="0"/>
              </a:rPr>
              <a:t>trồng</a:t>
            </a:r>
            <a:r>
              <a:rPr lang="en-US" sz="4000" dirty="0">
                <a:latin typeface=".ProTeacher03 Cabin Bold" panose="00000800000000000000" pitchFamily="2" charset="0"/>
              </a:rPr>
              <a:t> </a:t>
            </a:r>
            <a:r>
              <a:rPr lang="en-US" sz="4000" dirty="0" err="1">
                <a:latin typeface=".ProTeacher03 Cabin Bold" panose="00000800000000000000" pitchFamily="2" charset="0"/>
              </a:rPr>
              <a:t>phổ</a:t>
            </a:r>
            <a:r>
              <a:rPr lang="en-US" sz="4000" dirty="0">
                <a:latin typeface=".ProTeacher03 Cabin Bold" panose="00000800000000000000" pitchFamily="2" charset="0"/>
              </a:rPr>
              <a:t> </a:t>
            </a:r>
            <a:r>
              <a:rPr lang="en-US" sz="4000" dirty="0" err="1">
                <a:latin typeface=".ProTeacher03 Cabin Bold" panose="00000800000000000000" pitchFamily="2" charset="0"/>
              </a:rPr>
              <a:t>biến</a:t>
            </a:r>
            <a:r>
              <a:rPr lang="en-US" sz="4000" dirty="0">
                <a:latin typeface=".ProTeacher03 Cabin Bold" panose="00000800000000000000" pitchFamily="2" charset="0"/>
              </a:rPr>
              <a:t> ở </a:t>
            </a:r>
            <a:r>
              <a:rPr lang="en-US" sz="4000" dirty="0" err="1">
                <a:latin typeface=".ProTeacher03 Cabin Bold" panose="00000800000000000000" pitchFamily="2" charset="0"/>
              </a:rPr>
              <a:t>miền</a:t>
            </a:r>
            <a:r>
              <a:rPr lang="en-US" sz="4000" dirty="0">
                <a:latin typeface=".ProTeacher03 Cabin Bold" panose="00000800000000000000" pitchFamily="2" charset="0"/>
              </a:rPr>
              <a:t> Nam; </a:t>
            </a:r>
            <a:r>
              <a:rPr lang="en-US" sz="4000" dirty="0" err="1">
                <a:latin typeface=".ProTeacher03 Cabin Bold" panose="00000800000000000000" pitchFamily="2" charset="0"/>
              </a:rPr>
              <a:t>hoa</a:t>
            </a:r>
            <a:r>
              <a:rPr lang="en-US" sz="4000" dirty="0">
                <a:latin typeface=".ProTeacher03 Cabin Bold" panose="00000800000000000000" pitchFamily="2" charset="0"/>
              </a:rPr>
              <a:t> </a:t>
            </a:r>
            <a:r>
              <a:rPr lang="en-US" sz="4000" dirty="0" err="1">
                <a:latin typeface=".ProTeacher03 Cabin Bold" panose="00000800000000000000" pitchFamily="2" charset="0"/>
              </a:rPr>
              <a:t>thường</a:t>
            </a:r>
            <a:r>
              <a:rPr lang="en-US" sz="4000" dirty="0">
                <a:latin typeface=".ProTeacher03 Cabin Bold" panose="00000800000000000000" pitchFamily="2" charset="0"/>
              </a:rPr>
              <a:t> </a:t>
            </a:r>
            <a:r>
              <a:rPr lang="en-US" sz="4000" dirty="0" err="1">
                <a:latin typeface=".ProTeacher03 Cabin Bold" panose="00000800000000000000" pitchFamily="2" charset="0"/>
              </a:rPr>
              <a:t>có</a:t>
            </a:r>
            <a:r>
              <a:rPr lang="en-US" sz="4000" dirty="0">
                <a:latin typeface=".ProTeacher03 Cabin Bold" panose="00000800000000000000" pitchFamily="2" charset="0"/>
              </a:rPr>
              <a:t> </a:t>
            </a:r>
            <a:r>
              <a:rPr lang="en-US" sz="4000" dirty="0" err="1">
                <a:latin typeface=".ProTeacher03 Cabin Bold" panose="00000800000000000000" pitchFamily="2" charset="0"/>
              </a:rPr>
              <a:t>màu</a:t>
            </a:r>
            <a:r>
              <a:rPr lang="en-US" sz="4000" dirty="0">
                <a:latin typeface=".ProTeacher03 Cabin Bold" panose="00000800000000000000" pitchFamily="2" charset="0"/>
              </a:rPr>
              <a:t> </a:t>
            </a:r>
            <a:r>
              <a:rPr lang="en-US" sz="4000" dirty="0" err="1">
                <a:latin typeface=".ProTeacher03 Cabin Bold" panose="00000800000000000000" pitchFamily="2" charset="0"/>
              </a:rPr>
              <a:t>vàng</a:t>
            </a:r>
            <a:r>
              <a:rPr lang="en-US" sz="4000" dirty="0">
                <a:latin typeface=".ProTeacher03 Cabin Bold" panose="00000800000000000000" pitchFamily="2" charset="0"/>
              </a:rPr>
              <a:t>, </a:t>
            </a:r>
            <a:r>
              <a:rPr lang="en-US" sz="4000" dirty="0" err="1">
                <a:latin typeface=".ProTeacher03 Cabin Bold" panose="00000800000000000000" pitchFamily="2" charset="0"/>
              </a:rPr>
              <a:t>màu</a:t>
            </a:r>
            <a:r>
              <a:rPr lang="en-US" sz="4000" dirty="0">
                <a:latin typeface=".ProTeacher03 Cabin Bold" panose="00000800000000000000" pitchFamily="2" charset="0"/>
              </a:rPr>
              <a:t> </a:t>
            </a:r>
            <a:r>
              <a:rPr lang="en-US" sz="4000" dirty="0" err="1">
                <a:latin typeface=".ProTeacher03 Cabin Bold" panose="00000800000000000000" pitchFamily="2" charset="0"/>
              </a:rPr>
              <a:t>trắng</a:t>
            </a:r>
            <a:r>
              <a:rPr lang="en-US" sz="4000" dirty="0">
                <a:latin typeface=".ProTeacher03 Cabin Bold" panose="00000800000000000000" pitchFamily="2" charset="0"/>
              </a:rPr>
              <a:t>, </a:t>
            </a:r>
            <a:r>
              <a:rPr lang="en-US" sz="4000" dirty="0" err="1">
                <a:latin typeface=".ProTeacher03 Cabin Bold" panose="00000800000000000000" pitchFamily="2" charset="0"/>
              </a:rPr>
              <a:t>nở</a:t>
            </a:r>
            <a:r>
              <a:rPr lang="en-US" sz="4000" dirty="0">
                <a:latin typeface=".ProTeacher03 Cabin Bold" panose="00000800000000000000" pitchFamily="2" charset="0"/>
              </a:rPr>
              <a:t> </a:t>
            </a:r>
            <a:r>
              <a:rPr lang="en-US" sz="4000" dirty="0" err="1">
                <a:latin typeface=".ProTeacher03 Cabin Bold" panose="00000800000000000000" pitchFamily="2" charset="0"/>
              </a:rPr>
              <a:t>vào</a:t>
            </a:r>
            <a:r>
              <a:rPr lang="en-US" sz="4000" dirty="0">
                <a:latin typeface=".ProTeacher03 Cabin Bold" panose="00000800000000000000" pitchFamily="2" charset="0"/>
              </a:rPr>
              <a:t> </a:t>
            </a:r>
            <a:r>
              <a:rPr lang="en-US" sz="4000" dirty="0" err="1">
                <a:latin typeface=".ProTeacher03 Cabin Bold" panose="00000800000000000000" pitchFamily="2" charset="0"/>
              </a:rPr>
              <a:t>mùa</a:t>
            </a:r>
            <a:r>
              <a:rPr lang="en-US" sz="4000" dirty="0">
                <a:latin typeface=".ProTeacher03 Cabin Bold" panose="00000800000000000000" pitchFamily="2" charset="0"/>
              </a:rPr>
              <a:t> </a:t>
            </a:r>
            <a:r>
              <a:rPr lang="en-US" sz="4000" dirty="0" err="1">
                <a:latin typeface=".ProTeacher03 Cabin Bold" panose="00000800000000000000" pitchFamily="2" charset="0"/>
              </a:rPr>
              <a:t>xuân</a:t>
            </a:r>
            <a:r>
              <a:rPr lang="en-US" sz="4000" dirty="0">
                <a:latin typeface=".ProTeacher03 Cabin Bold" panose="00000800000000000000" pitchFamily="2" charset="0"/>
              </a:rPr>
              <a:t>.</a:t>
            </a:r>
          </a:p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E8333B-36E2-BFED-3072-392C0BE095EA}"/>
              </a:ext>
            </a:extLst>
          </p:cNvPr>
          <p:cNvSpPr txBox="1"/>
          <p:nvPr/>
        </p:nvSpPr>
        <p:spPr>
          <a:xfrm>
            <a:off x="6413205" y="-3302368"/>
            <a:ext cx="5092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.ProTeacher03 Encode SeEx Black" panose="00000A05000000000000" pitchFamily="2" charset="0"/>
              </a:rPr>
              <a:t>2. Hoa </a:t>
            </a:r>
            <a:r>
              <a:rPr lang="en-US" sz="4800" dirty="0" err="1">
                <a:solidFill>
                  <a:srgbClr val="C00000"/>
                </a:solidFill>
                <a:latin typeface=".ProTeacher03 Encode SeEx Black" panose="00000A05000000000000" pitchFamily="2" charset="0"/>
              </a:rPr>
              <a:t>sen</a:t>
            </a:r>
            <a:endParaRPr lang="en-US" sz="4800" dirty="0">
              <a:solidFill>
                <a:srgbClr val="C00000"/>
              </a:solidFill>
              <a:latin typeface=".ProTeacher03 Encode SeEx Black" panose="00000A05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15BA38-F469-57C5-1C9A-2B5A56663DEB}"/>
              </a:ext>
            </a:extLst>
          </p:cNvPr>
          <p:cNvSpPr txBox="1"/>
          <p:nvPr/>
        </p:nvSpPr>
        <p:spPr>
          <a:xfrm>
            <a:off x="5948028" y="-2042602"/>
            <a:ext cx="60446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B050"/>
                </a:solidFill>
                <a:latin typeface=".ProTeacher03 Encode SeEx Black" panose="00000A05000000000000" pitchFamily="2" charset="0"/>
              </a:rPr>
              <a:t>Trạm</a:t>
            </a:r>
            <a:r>
              <a:rPr lang="en-US" sz="4000" dirty="0">
                <a:solidFill>
                  <a:srgbClr val="00B050"/>
                </a:solidFill>
                <a:latin typeface=".ProTeacher03 Encode SeEx Black" panose="00000A05000000000000" pitchFamily="2" charset="0"/>
              </a:rPr>
              <a:t> 1: </a:t>
            </a:r>
          </a:p>
          <a:p>
            <a:pPr algn="ctr"/>
            <a:r>
              <a:rPr lang="en-US" sz="4000" dirty="0" err="1">
                <a:solidFill>
                  <a:srgbClr val="00B050"/>
                </a:solidFill>
                <a:latin typeface=".ProTeacher03 Encode SeEx Black" panose="00000A05000000000000" pitchFamily="2" charset="0"/>
              </a:rPr>
              <a:t>Nét</a:t>
            </a:r>
            <a:r>
              <a:rPr lang="en-US" sz="4000" dirty="0">
                <a:solidFill>
                  <a:srgbClr val="00B050"/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.ProTeacher03 Encode SeEx Black" panose="00000A05000000000000" pitchFamily="2" charset="0"/>
              </a:rPr>
              <a:t>đẹp</a:t>
            </a:r>
            <a:r>
              <a:rPr lang="en-US" sz="4000" dirty="0">
                <a:solidFill>
                  <a:srgbClr val="00B050"/>
                </a:solidFill>
                <a:latin typeface=".ProTeacher03 Encode SeEx Black" panose="00000A05000000000000" pitchFamily="2" charset="0"/>
              </a:rPr>
              <a:t> Việt</a:t>
            </a: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93EDB696-58C2-C433-B506-A31EA5C92AEC}"/>
              </a:ext>
            </a:extLst>
          </p:cNvPr>
          <p:cNvSpPr/>
          <p:nvPr/>
        </p:nvSpPr>
        <p:spPr>
          <a:xfrm>
            <a:off x="315875" y="-4388442"/>
            <a:ext cx="4327451" cy="3540641"/>
          </a:xfrm>
          <a:prstGeom prst="hexagon">
            <a:avLst/>
          </a:prstGeom>
          <a:blipFill>
            <a:blip r:embed="rId6"/>
            <a:stretch>
              <a:fillRect t="-4187" b="-418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C692F129-425A-8FC7-A353-820F948A723B}"/>
              </a:ext>
            </a:extLst>
          </p:cNvPr>
          <p:cNvSpPr/>
          <p:nvPr/>
        </p:nvSpPr>
        <p:spPr>
          <a:xfrm>
            <a:off x="5753542" y="7597553"/>
            <a:ext cx="3059520" cy="2610292"/>
          </a:xfrm>
          <a:prstGeom prst="hexagon">
            <a:avLst/>
          </a:prstGeom>
          <a:blipFill dpi="0" rotWithShape="0">
            <a:blip r:embed="rId7"/>
            <a:srcRect/>
            <a:stretch>
              <a:fillRect l="-18421" r="-184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8E4EAECA-0A47-051F-0751-6A1B66002AFF}"/>
              </a:ext>
            </a:extLst>
          </p:cNvPr>
          <p:cNvSpPr/>
          <p:nvPr/>
        </p:nvSpPr>
        <p:spPr>
          <a:xfrm>
            <a:off x="-1198824" y="7735039"/>
            <a:ext cx="2663456" cy="2422452"/>
          </a:xfrm>
          <a:prstGeom prst="hexagon">
            <a:avLst/>
          </a:prstGeom>
          <a:blipFill>
            <a:blip r:embed="rId8"/>
            <a:srcRect/>
            <a:stretch>
              <a:fillRect t="-12671" b="-1267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C3D87EF0-F556-E13A-D5DA-4A02D13D09D2}"/>
              </a:ext>
            </a:extLst>
          </p:cNvPr>
          <p:cNvSpPr/>
          <p:nvPr/>
        </p:nvSpPr>
        <p:spPr>
          <a:xfrm>
            <a:off x="2679403" y="7597553"/>
            <a:ext cx="2804338" cy="2528776"/>
          </a:xfrm>
          <a:prstGeom prst="hexagon">
            <a:avLst/>
          </a:prstGeom>
          <a:blipFill>
            <a:blip r:embed="rId9"/>
            <a:srcRect/>
            <a:stretch>
              <a:fillRect l="-30154" r="-3015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A55BF0-B8D5-CE0C-0FFB-2B9329E13A51}"/>
              </a:ext>
            </a:extLst>
          </p:cNvPr>
          <p:cNvSpPr txBox="1"/>
          <p:nvPr/>
        </p:nvSpPr>
        <p:spPr>
          <a:xfrm>
            <a:off x="12863919" y="-3317821"/>
            <a:ext cx="44386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Cây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hoa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sen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sống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dưới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nước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,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hoa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nở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vào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mùa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hè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,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cánh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hoa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thường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có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màu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hồng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,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màu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trắng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,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màu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vàng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,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nhị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hoa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có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màu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vàng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.</a:t>
            </a:r>
          </a:p>
          <a:p>
            <a:pPr algn="l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0382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486AD8-65CD-5543-BAB6-7DEA32611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ardrop 1">
            <a:extLst>
              <a:ext uri="{FF2B5EF4-FFF2-40B4-BE49-F238E27FC236}">
                <a16:creationId xmlns:a16="http://schemas.microsoft.com/office/drawing/2014/main" id="{362A00B5-6B9A-72B3-B786-4222524071BC}"/>
              </a:ext>
            </a:extLst>
          </p:cNvPr>
          <p:cNvSpPr/>
          <p:nvPr/>
        </p:nvSpPr>
        <p:spPr>
          <a:xfrm>
            <a:off x="-6424729" y="3104707"/>
            <a:ext cx="2961168" cy="2918637"/>
          </a:xfrm>
          <a:prstGeom prst="teardrop">
            <a:avLst/>
          </a:prstGeom>
          <a:blipFill>
            <a:blip r:embed="rId2"/>
            <a:stretch>
              <a:fillRect l="-24053" r="-2405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ardrop 2">
            <a:extLst>
              <a:ext uri="{FF2B5EF4-FFF2-40B4-BE49-F238E27FC236}">
                <a16:creationId xmlns:a16="http://schemas.microsoft.com/office/drawing/2014/main" id="{E5F81765-D087-C506-7DE6-33006F57BE6F}"/>
              </a:ext>
            </a:extLst>
          </p:cNvPr>
          <p:cNvSpPr/>
          <p:nvPr/>
        </p:nvSpPr>
        <p:spPr>
          <a:xfrm rot="16200000">
            <a:off x="-3401535" y="3125973"/>
            <a:ext cx="2961168" cy="2918637"/>
          </a:xfrm>
          <a:prstGeom prst="teardrop">
            <a:avLst/>
          </a:prstGeom>
          <a:blipFill dpi="0" rotWithShape="0">
            <a:blip r:embed="rId3"/>
            <a:srcRect/>
            <a:stretch>
              <a:fillRect l="-24053" r="-2405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ardrop 3">
            <a:extLst>
              <a:ext uri="{FF2B5EF4-FFF2-40B4-BE49-F238E27FC236}">
                <a16:creationId xmlns:a16="http://schemas.microsoft.com/office/drawing/2014/main" id="{DB0482ED-F6C4-85BF-287C-A0DB5D6B153C}"/>
              </a:ext>
            </a:extLst>
          </p:cNvPr>
          <p:cNvSpPr/>
          <p:nvPr/>
        </p:nvSpPr>
        <p:spPr>
          <a:xfrm rot="5400000">
            <a:off x="-6445995" y="21265"/>
            <a:ext cx="2961168" cy="2918637"/>
          </a:xfrm>
          <a:prstGeom prst="teardrop">
            <a:avLst/>
          </a:pr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ardrop 4">
            <a:extLst>
              <a:ext uri="{FF2B5EF4-FFF2-40B4-BE49-F238E27FC236}">
                <a16:creationId xmlns:a16="http://schemas.microsoft.com/office/drawing/2014/main" id="{9DEF42B1-BA49-601B-C52C-30547750C5A7}"/>
              </a:ext>
            </a:extLst>
          </p:cNvPr>
          <p:cNvSpPr/>
          <p:nvPr/>
        </p:nvSpPr>
        <p:spPr>
          <a:xfrm rot="10800000">
            <a:off x="-3380271" y="114300"/>
            <a:ext cx="2961168" cy="2918637"/>
          </a:xfrm>
          <a:prstGeom prst="teardrop">
            <a:avLst/>
          </a:prstGeom>
          <a:blipFill dpi="0" rotWithShape="0">
            <a:blip r:embed="rId5"/>
            <a:srcRect/>
            <a:stretch>
              <a:fillRect l="-24053" r="-2405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0226BE7-88E0-9A9C-C420-A882DEDCF0FE}"/>
              </a:ext>
            </a:extLst>
          </p:cNvPr>
          <p:cNvSpPr/>
          <p:nvPr/>
        </p:nvSpPr>
        <p:spPr>
          <a:xfrm>
            <a:off x="7114956" y="7230139"/>
            <a:ext cx="5261341" cy="425834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.ProTeacher03 Cabin Bold" panose="00000800000000000000" pitchFamily="2" charset="0"/>
              </a:rPr>
              <a:t>Hoa </a:t>
            </a:r>
            <a:r>
              <a:rPr lang="en-US" sz="4000" dirty="0" err="1">
                <a:latin typeface=".ProTeacher03 Cabin Bold" panose="00000800000000000000" pitchFamily="2" charset="0"/>
              </a:rPr>
              <a:t>đào</a:t>
            </a:r>
            <a:r>
              <a:rPr lang="en-US" sz="4000" dirty="0">
                <a:latin typeface=".ProTeacher03 Cabin Bold" panose="00000800000000000000" pitchFamily="2" charset="0"/>
              </a:rPr>
              <a:t> </a:t>
            </a:r>
            <a:r>
              <a:rPr lang="en-US" sz="4000" dirty="0" err="1">
                <a:latin typeface=".ProTeacher03 Cabin Bold" panose="00000800000000000000" pitchFamily="2" charset="0"/>
              </a:rPr>
              <a:t>ngoài</a:t>
            </a:r>
            <a:r>
              <a:rPr lang="en-US" sz="4000" dirty="0">
                <a:latin typeface=".ProTeacher03 Cabin Bold" panose="00000800000000000000" pitchFamily="2" charset="0"/>
              </a:rPr>
              <a:t> Bắc</a:t>
            </a:r>
            <a:br>
              <a:rPr lang="en-US" sz="4000" dirty="0">
                <a:latin typeface=".ProTeacher03 Cabin Bold" panose="00000800000000000000" pitchFamily="2" charset="0"/>
              </a:rPr>
            </a:br>
            <a:r>
              <a:rPr lang="en-US" sz="4000" dirty="0">
                <a:latin typeface=".ProTeacher03 Cabin Bold" panose="00000800000000000000" pitchFamily="2" charset="0"/>
              </a:rPr>
              <a:t>Hoa </a:t>
            </a:r>
            <a:r>
              <a:rPr lang="en-US" sz="4000" dirty="0" err="1">
                <a:latin typeface=".ProTeacher03 Cabin Bold" panose="00000800000000000000" pitchFamily="2" charset="0"/>
              </a:rPr>
              <a:t>gì</a:t>
            </a:r>
            <a:r>
              <a:rPr lang="en-US" sz="4000" dirty="0">
                <a:latin typeface=".ProTeacher03 Cabin Bold" panose="00000800000000000000" pitchFamily="2" charset="0"/>
              </a:rPr>
              <a:t> </a:t>
            </a:r>
            <a:r>
              <a:rPr lang="en-US" sz="4000" dirty="0" err="1">
                <a:latin typeface=".ProTeacher03 Cabin Bold" panose="00000800000000000000" pitchFamily="2" charset="0"/>
              </a:rPr>
              <a:t>trong</a:t>
            </a:r>
            <a:r>
              <a:rPr lang="en-US" sz="4000" dirty="0">
                <a:latin typeface=".ProTeacher03 Cabin Bold" panose="00000800000000000000" pitchFamily="2" charset="0"/>
              </a:rPr>
              <a:t> Nam</a:t>
            </a:r>
            <a:br>
              <a:rPr lang="en-US" sz="4000" dirty="0">
                <a:latin typeface=".ProTeacher03 Cabin Bold" panose="00000800000000000000" pitchFamily="2" charset="0"/>
              </a:rPr>
            </a:br>
            <a:r>
              <a:rPr lang="en-US" sz="4000" dirty="0" err="1">
                <a:latin typeface=".ProTeacher03 Cabin Bold" panose="00000800000000000000" pitchFamily="2" charset="0"/>
              </a:rPr>
              <a:t>Cánh</a:t>
            </a:r>
            <a:r>
              <a:rPr lang="en-US" sz="4000" dirty="0">
                <a:latin typeface=".ProTeacher03 Cabin Bold" panose="00000800000000000000" pitchFamily="2" charset="0"/>
              </a:rPr>
              <a:t> </a:t>
            </a:r>
            <a:r>
              <a:rPr lang="en-US" sz="4000" dirty="0" err="1">
                <a:latin typeface=".ProTeacher03 Cabin Bold" panose="00000800000000000000" pitchFamily="2" charset="0"/>
              </a:rPr>
              <a:t>nhỏ</a:t>
            </a:r>
            <a:r>
              <a:rPr lang="en-US" sz="4000" dirty="0">
                <a:latin typeface=".ProTeacher03 Cabin Bold" panose="00000800000000000000" pitchFamily="2" charset="0"/>
              </a:rPr>
              <a:t> </a:t>
            </a:r>
            <a:r>
              <a:rPr lang="en-US" sz="4000" dirty="0" err="1">
                <a:latin typeface=".ProTeacher03 Cabin Bold" panose="00000800000000000000" pitchFamily="2" charset="0"/>
              </a:rPr>
              <a:t>màu</a:t>
            </a:r>
            <a:r>
              <a:rPr lang="en-US" sz="4000" dirty="0">
                <a:latin typeface=".ProTeacher03 Cabin Bold" panose="00000800000000000000" pitchFamily="2" charset="0"/>
              </a:rPr>
              <a:t> </a:t>
            </a:r>
            <a:r>
              <a:rPr lang="en-US" sz="4000" dirty="0" err="1">
                <a:latin typeface=".ProTeacher03 Cabin Bold" panose="00000800000000000000" pitchFamily="2" charset="0"/>
              </a:rPr>
              <a:t>vàng</a:t>
            </a:r>
            <a:br>
              <a:rPr lang="en-US" sz="4000" dirty="0">
                <a:latin typeface=".ProTeacher03 Cabin Bold" panose="00000800000000000000" pitchFamily="2" charset="0"/>
              </a:rPr>
            </a:br>
            <a:r>
              <a:rPr lang="en-US" sz="4000" dirty="0" err="1">
                <a:latin typeface=".ProTeacher03 Cabin Bold" panose="00000800000000000000" pitchFamily="2" charset="0"/>
              </a:rPr>
              <a:t>Cùng</a:t>
            </a:r>
            <a:r>
              <a:rPr lang="en-US" sz="4000" dirty="0">
                <a:latin typeface=".ProTeacher03 Cabin Bold" panose="00000800000000000000" pitchFamily="2" charset="0"/>
              </a:rPr>
              <a:t> </a:t>
            </a:r>
            <a:r>
              <a:rPr lang="en-US" sz="4000" dirty="0" err="1">
                <a:latin typeface=".ProTeacher03 Cabin Bold" panose="00000800000000000000" pitchFamily="2" charset="0"/>
              </a:rPr>
              <a:t>vui</a:t>
            </a:r>
            <a:r>
              <a:rPr lang="en-US" sz="4000" dirty="0">
                <a:latin typeface=".ProTeacher03 Cabin Bold" panose="00000800000000000000" pitchFamily="2" charset="0"/>
              </a:rPr>
              <a:t> </a:t>
            </a:r>
            <a:r>
              <a:rPr lang="en-US" sz="4000" dirty="0" err="1">
                <a:latin typeface=".ProTeacher03 Cabin Bold" panose="00000800000000000000" pitchFamily="2" charset="0"/>
              </a:rPr>
              <a:t>đón</a:t>
            </a:r>
            <a:r>
              <a:rPr lang="en-US" sz="4000" dirty="0">
                <a:latin typeface=".ProTeacher03 Cabin Bold" panose="00000800000000000000" pitchFamily="2" charset="0"/>
              </a:rPr>
              <a:t> </a:t>
            </a:r>
            <a:r>
              <a:rPr lang="en-US" sz="4000" dirty="0" err="1">
                <a:latin typeface=".ProTeacher03 Cabin Bold" panose="00000800000000000000" pitchFamily="2" charset="0"/>
              </a:rPr>
              <a:t>Tết</a:t>
            </a:r>
            <a:r>
              <a:rPr lang="en-US" sz="4000" dirty="0">
                <a:latin typeface=".ProTeacher03 Cabin Bold" panose="00000800000000000000" pitchFamily="2" charset="0"/>
              </a:rPr>
              <a:t>?</a:t>
            </a:r>
          </a:p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65CDB3-A08C-20E7-D993-762968F15F6A}"/>
              </a:ext>
            </a:extLst>
          </p:cNvPr>
          <p:cNvSpPr txBox="1"/>
          <p:nvPr/>
        </p:nvSpPr>
        <p:spPr>
          <a:xfrm>
            <a:off x="6899642" y="-830997"/>
            <a:ext cx="5092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00" dirty="0">
                <a:solidFill>
                  <a:srgbClr val="C00000"/>
                </a:solidFill>
                <a:latin typeface=".ProTeacher03 Encode SeEx Black" panose="00000A05000000000000" pitchFamily="2" charset="0"/>
              </a:rPr>
              <a:t>1. Hoa </a:t>
            </a:r>
            <a:r>
              <a:rPr lang="en-US" sz="4800" dirty="0" err="1">
                <a:solidFill>
                  <a:srgbClr val="C00000"/>
                </a:solidFill>
                <a:latin typeface=".ProTeacher03 Encode SeEx Black" panose="00000A05000000000000" pitchFamily="2" charset="0"/>
              </a:rPr>
              <a:t>mai</a:t>
            </a:r>
            <a:endParaRPr lang="en-US" sz="4800" dirty="0">
              <a:solidFill>
                <a:srgbClr val="C00000"/>
              </a:solidFill>
              <a:latin typeface=".ProTeacher03 Encode SeEx Black" panose="00000A05000000000000" pitchFamily="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6ABE526-2E7D-089C-4549-F3E17C4587DA}"/>
              </a:ext>
            </a:extLst>
          </p:cNvPr>
          <p:cNvSpPr/>
          <p:nvPr/>
        </p:nvSpPr>
        <p:spPr>
          <a:xfrm>
            <a:off x="12863919" y="1948415"/>
            <a:ext cx="5261341" cy="425834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.ProTeacher03 Cabin Bold" panose="00000800000000000000" pitchFamily="2" charset="0"/>
              </a:rPr>
              <a:t>Cây</a:t>
            </a:r>
            <a:r>
              <a:rPr lang="en-US" sz="4000" dirty="0">
                <a:latin typeface=".ProTeacher03 Cabin Bold" panose="00000800000000000000" pitchFamily="2" charset="0"/>
              </a:rPr>
              <a:t> </a:t>
            </a:r>
            <a:r>
              <a:rPr lang="en-US" sz="4000" dirty="0" err="1">
                <a:latin typeface=".ProTeacher03 Cabin Bold" panose="00000800000000000000" pitchFamily="2" charset="0"/>
              </a:rPr>
              <a:t>hoa</a:t>
            </a:r>
            <a:r>
              <a:rPr lang="en-US" sz="4000" dirty="0">
                <a:latin typeface=".ProTeacher03 Cabin Bold" panose="00000800000000000000" pitchFamily="2" charset="0"/>
              </a:rPr>
              <a:t> </a:t>
            </a:r>
            <a:r>
              <a:rPr lang="en-US" sz="4000" dirty="0" err="1">
                <a:latin typeface=".ProTeacher03 Cabin Bold" panose="00000800000000000000" pitchFamily="2" charset="0"/>
              </a:rPr>
              <a:t>mai</a:t>
            </a:r>
            <a:r>
              <a:rPr lang="en-US" sz="4000" dirty="0">
                <a:latin typeface=".ProTeacher03 Cabin Bold" panose="00000800000000000000" pitchFamily="2" charset="0"/>
              </a:rPr>
              <a:t> </a:t>
            </a:r>
            <a:r>
              <a:rPr lang="en-US" sz="4000" dirty="0" err="1">
                <a:latin typeface=".ProTeacher03 Cabin Bold" panose="00000800000000000000" pitchFamily="2" charset="0"/>
              </a:rPr>
              <a:t>được</a:t>
            </a:r>
            <a:r>
              <a:rPr lang="en-US" sz="4000" dirty="0">
                <a:latin typeface=".ProTeacher03 Cabin Bold" panose="00000800000000000000" pitchFamily="2" charset="0"/>
              </a:rPr>
              <a:t> </a:t>
            </a:r>
            <a:r>
              <a:rPr lang="en-US" sz="4000" dirty="0" err="1">
                <a:latin typeface=".ProTeacher03 Cabin Bold" panose="00000800000000000000" pitchFamily="2" charset="0"/>
              </a:rPr>
              <a:t>trồng</a:t>
            </a:r>
            <a:r>
              <a:rPr lang="en-US" sz="4000" dirty="0">
                <a:latin typeface=".ProTeacher03 Cabin Bold" panose="00000800000000000000" pitchFamily="2" charset="0"/>
              </a:rPr>
              <a:t> </a:t>
            </a:r>
            <a:r>
              <a:rPr lang="en-US" sz="4000" dirty="0" err="1">
                <a:latin typeface=".ProTeacher03 Cabin Bold" panose="00000800000000000000" pitchFamily="2" charset="0"/>
              </a:rPr>
              <a:t>phổ</a:t>
            </a:r>
            <a:r>
              <a:rPr lang="en-US" sz="4000" dirty="0">
                <a:latin typeface=".ProTeacher03 Cabin Bold" panose="00000800000000000000" pitchFamily="2" charset="0"/>
              </a:rPr>
              <a:t> </a:t>
            </a:r>
            <a:r>
              <a:rPr lang="en-US" sz="4000" dirty="0" err="1">
                <a:latin typeface=".ProTeacher03 Cabin Bold" panose="00000800000000000000" pitchFamily="2" charset="0"/>
              </a:rPr>
              <a:t>biến</a:t>
            </a:r>
            <a:r>
              <a:rPr lang="en-US" sz="4000" dirty="0">
                <a:latin typeface=".ProTeacher03 Cabin Bold" panose="00000800000000000000" pitchFamily="2" charset="0"/>
              </a:rPr>
              <a:t> ở </a:t>
            </a:r>
            <a:r>
              <a:rPr lang="en-US" sz="4000" dirty="0" err="1">
                <a:latin typeface=".ProTeacher03 Cabin Bold" panose="00000800000000000000" pitchFamily="2" charset="0"/>
              </a:rPr>
              <a:t>miền</a:t>
            </a:r>
            <a:r>
              <a:rPr lang="en-US" sz="4000" dirty="0">
                <a:latin typeface=".ProTeacher03 Cabin Bold" panose="00000800000000000000" pitchFamily="2" charset="0"/>
              </a:rPr>
              <a:t> Nam; </a:t>
            </a:r>
            <a:r>
              <a:rPr lang="en-US" sz="4000" dirty="0" err="1">
                <a:latin typeface=".ProTeacher03 Cabin Bold" panose="00000800000000000000" pitchFamily="2" charset="0"/>
              </a:rPr>
              <a:t>hoa</a:t>
            </a:r>
            <a:r>
              <a:rPr lang="en-US" sz="4000" dirty="0">
                <a:latin typeface=".ProTeacher03 Cabin Bold" panose="00000800000000000000" pitchFamily="2" charset="0"/>
              </a:rPr>
              <a:t> </a:t>
            </a:r>
            <a:r>
              <a:rPr lang="en-US" sz="4000" dirty="0" err="1">
                <a:latin typeface=".ProTeacher03 Cabin Bold" panose="00000800000000000000" pitchFamily="2" charset="0"/>
              </a:rPr>
              <a:t>thường</a:t>
            </a:r>
            <a:r>
              <a:rPr lang="en-US" sz="4000" dirty="0">
                <a:latin typeface=".ProTeacher03 Cabin Bold" panose="00000800000000000000" pitchFamily="2" charset="0"/>
              </a:rPr>
              <a:t> </a:t>
            </a:r>
            <a:r>
              <a:rPr lang="en-US" sz="4000" dirty="0" err="1">
                <a:latin typeface=".ProTeacher03 Cabin Bold" panose="00000800000000000000" pitchFamily="2" charset="0"/>
              </a:rPr>
              <a:t>có</a:t>
            </a:r>
            <a:r>
              <a:rPr lang="en-US" sz="4000" dirty="0">
                <a:latin typeface=".ProTeacher03 Cabin Bold" panose="00000800000000000000" pitchFamily="2" charset="0"/>
              </a:rPr>
              <a:t> </a:t>
            </a:r>
            <a:r>
              <a:rPr lang="en-US" sz="4000" dirty="0" err="1">
                <a:latin typeface=".ProTeacher03 Cabin Bold" panose="00000800000000000000" pitchFamily="2" charset="0"/>
              </a:rPr>
              <a:t>màu</a:t>
            </a:r>
            <a:r>
              <a:rPr lang="en-US" sz="4000" dirty="0">
                <a:latin typeface=".ProTeacher03 Cabin Bold" panose="00000800000000000000" pitchFamily="2" charset="0"/>
              </a:rPr>
              <a:t> </a:t>
            </a:r>
            <a:r>
              <a:rPr lang="en-US" sz="4000" dirty="0" err="1">
                <a:latin typeface=".ProTeacher03 Cabin Bold" panose="00000800000000000000" pitchFamily="2" charset="0"/>
              </a:rPr>
              <a:t>vàng</a:t>
            </a:r>
            <a:r>
              <a:rPr lang="en-US" sz="4000" dirty="0">
                <a:latin typeface=".ProTeacher03 Cabin Bold" panose="00000800000000000000" pitchFamily="2" charset="0"/>
              </a:rPr>
              <a:t>, </a:t>
            </a:r>
            <a:r>
              <a:rPr lang="en-US" sz="4000" dirty="0" err="1">
                <a:latin typeface=".ProTeacher03 Cabin Bold" panose="00000800000000000000" pitchFamily="2" charset="0"/>
              </a:rPr>
              <a:t>màu</a:t>
            </a:r>
            <a:r>
              <a:rPr lang="en-US" sz="4000" dirty="0">
                <a:latin typeface=".ProTeacher03 Cabin Bold" panose="00000800000000000000" pitchFamily="2" charset="0"/>
              </a:rPr>
              <a:t> </a:t>
            </a:r>
            <a:r>
              <a:rPr lang="en-US" sz="4000" dirty="0" err="1">
                <a:latin typeface=".ProTeacher03 Cabin Bold" panose="00000800000000000000" pitchFamily="2" charset="0"/>
              </a:rPr>
              <a:t>trắng</a:t>
            </a:r>
            <a:r>
              <a:rPr lang="en-US" sz="4000" dirty="0">
                <a:latin typeface=".ProTeacher03 Cabin Bold" panose="00000800000000000000" pitchFamily="2" charset="0"/>
              </a:rPr>
              <a:t>, </a:t>
            </a:r>
            <a:r>
              <a:rPr lang="en-US" sz="4000" dirty="0" err="1">
                <a:latin typeface=".ProTeacher03 Cabin Bold" panose="00000800000000000000" pitchFamily="2" charset="0"/>
              </a:rPr>
              <a:t>nở</a:t>
            </a:r>
            <a:r>
              <a:rPr lang="en-US" sz="4000" dirty="0">
                <a:latin typeface=".ProTeacher03 Cabin Bold" panose="00000800000000000000" pitchFamily="2" charset="0"/>
              </a:rPr>
              <a:t> </a:t>
            </a:r>
            <a:r>
              <a:rPr lang="en-US" sz="4000" dirty="0" err="1">
                <a:latin typeface=".ProTeacher03 Cabin Bold" panose="00000800000000000000" pitchFamily="2" charset="0"/>
              </a:rPr>
              <a:t>vào</a:t>
            </a:r>
            <a:r>
              <a:rPr lang="en-US" sz="4000" dirty="0">
                <a:latin typeface=".ProTeacher03 Cabin Bold" panose="00000800000000000000" pitchFamily="2" charset="0"/>
              </a:rPr>
              <a:t> </a:t>
            </a:r>
            <a:r>
              <a:rPr lang="en-US" sz="4000" dirty="0" err="1">
                <a:latin typeface=".ProTeacher03 Cabin Bold" panose="00000800000000000000" pitchFamily="2" charset="0"/>
              </a:rPr>
              <a:t>mùa</a:t>
            </a:r>
            <a:r>
              <a:rPr lang="en-US" sz="4000" dirty="0">
                <a:latin typeface=".ProTeacher03 Cabin Bold" panose="00000800000000000000" pitchFamily="2" charset="0"/>
              </a:rPr>
              <a:t> </a:t>
            </a:r>
            <a:r>
              <a:rPr lang="en-US" sz="4000" dirty="0" err="1">
                <a:latin typeface=".ProTeacher03 Cabin Bold" panose="00000800000000000000" pitchFamily="2" charset="0"/>
              </a:rPr>
              <a:t>xuân</a:t>
            </a:r>
            <a:r>
              <a:rPr lang="en-US" sz="4000" dirty="0">
                <a:latin typeface=".ProTeacher03 Cabin Bold" panose="00000800000000000000" pitchFamily="2" charset="0"/>
              </a:rPr>
              <a:t>.</a:t>
            </a:r>
          </a:p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E1514F-0D92-FDA0-83C7-2AB07261B24D}"/>
              </a:ext>
            </a:extLst>
          </p:cNvPr>
          <p:cNvSpPr txBox="1"/>
          <p:nvPr/>
        </p:nvSpPr>
        <p:spPr>
          <a:xfrm>
            <a:off x="7199127" y="819559"/>
            <a:ext cx="5092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.ProTeacher03 Encode SeEx Black" panose="00000A05000000000000" pitchFamily="2" charset="0"/>
              </a:rPr>
              <a:t>2. Hoa </a:t>
            </a:r>
            <a:r>
              <a:rPr lang="en-US" sz="4800" dirty="0" err="1">
                <a:solidFill>
                  <a:srgbClr val="C00000"/>
                </a:solidFill>
                <a:latin typeface=".ProTeacher03 Encode SeEx Black" panose="00000A05000000000000" pitchFamily="2" charset="0"/>
              </a:rPr>
              <a:t>sen</a:t>
            </a:r>
            <a:endParaRPr lang="en-US" sz="4800" dirty="0">
              <a:solidFill>
                <a:srgbClr val="C00000"/>
              </a:solidFill>
              <a:latin typeface=".ProTeacher03 Encode SeEx Black" panose="00000A05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0864BC-3CC8-C438-DC1D-B2736E90CFD3}"/>
              </a:ext>
            </a:extLst>
          </p:cNvPr>
          <p:cNvSpPr txBox="1"/>
          <p:nvPr/>
        </p:nvSpPr>
        <p:spPr>
          <a:xfrm>
            <a:off x="6723321" y="1747598"/>
            <a:ext cx="60446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B050"/>
                </a:solidFill>
                <a:latin typeface=".ProTeacher03 Encode SeEx Black" panose="00000A05000000000000" pitchFamily="2" charset="0"/>
              </a:rPr>
              <a:t>Trạm</a:t>
            </a:r>
            <a:r>
              <a:rPr lang="en-US" sz="4000" dirty="0">
                <a:solidFill>
                  <a:srgbClr val="00B050"/>
                </a:solidFill>
                <a:latin typeface=".ProTeacher03 Encode SeEx Black" panose="00000A05000000000000" pitchFamily="2" charset="0"/>
              </a:rPr>
              <a:t> 1: </a:t>
            </a:r>
          </a:p>
          <a:p>
            <a:pPr algn="ctr"/>
            <a:r>
              <a:rPr lang="en-US" sz="4000" dirty="0" err="1">
                <a:solidFill>
                  <a:srgbClr val="00B050"/>
                </a:solidFill>
                <a:latin typeface=".ProTeacher03 Encode SeEx Black" panose="00000A05000000000000" pitchFamily="2" charset="0"/>
              </a:rPr>
              <a:t>Nét</a:t>
            </a:r>
            <a:r>
              <a:rPr lang="en-US" sz="4000" dirty="0">
                <a:solidFill>
                  <a:srgbClr val="00B050"/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.ProTeacher03 Encode SeEx Black" panose="00000A05000000000000" pitchFamily="2" charset="0"/>
              </a:rPr>
              <a:t>đẹp</a:t>
            </a:r>
            <a:r>
              <a:rPr lang="en-US" sz="4000" dirty="0">
                <a:solidFill>
                  <a:srgbClr val="00B050"/>
                </a:solidFill>
                <a:latin typeface=".ProTeacher03 Encode SeEx Black" panose="00000A05000000000000" pitchFamily="2" charset="0"/>
              </a:rPr>
              <a:t> Việt</a:t>
            </a: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8212444D-A841-C8A6-7097-4908A2A712E4}"/>
              </a:ext>
            </a:extLst>
          </p:cNvPr>
          <p:cNvSpPr/>
          <p:nvPr/>
        </p:nvSpPr>
        <p:spPr>
          <a:xfrm>
            <a:off x="865668" y="248583"/>
            <a:ext cx="4327451" cy="3540641"/>
          </a:xfrm>
          <a:prstGeom prst="hexagon">
            <a:avLst/>
          </a:prstGeom>
          <a:blipFill>
            <a:blip r:embed="rId6"/>
            <a:stretch>
              <a:fillRect t="-4187" b="-418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CDDEE058-3A7B-ECA4-C583-996562BA74A3}"/>
              </a:ext>
            </a:extLst>
          </p:cNvPr>
          <p:cNvSpPr/>
          <p:nvPr/>
        </p:nvSpPr>
        <p:spPr>
          <a:xfrm>
            <a:off x="4713912" y="2384510"/>
            <a:ext cx="3059520" cy="2610292"/>
          </a:xfrm>
          <a:prstGeom prst="hexagon">
            <a:avLst/>
          </a:prstGeom>
          <a:blipFill dpi="0" rotWithShape="0">
            <a:blip r:embed="rId7"/>
            <a:srcRect/>
            <a:stretch>
              <a:fillRect l="-18421" r="-184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871FE013-03E1-16C0-3BF3-FF99C77373CE}"/>
              </a:ext>
            </a:extLst>
          </p:cNvPr>
          <p:cNvSpPr/>
          <p:nvPr/>
        </p:nvSpPr>
        <p:spPr>
          <a:xfrm>
            <a:off x="69996" y="4016448"/>
            <a:ext cx="2663456" cy="2422452"/>
          </a:xfrm>
          <a:prstGeom prst="hexagon">
            <a:avLst/>
          </a:prstGeom>
          <a:blipFill>
            <a:blip r:embed="rId8"/>
            <a:srcRect/>
            <a:stretch>
              <a:fillRect t="-12671" b="-1267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75FDB779-5D5C-0775-33C5-4EE3DF71AE73}"/>
              </a:ext>
            </a:extLst>
          </p:cNvPr>
          <p:cNvSpPr/>
          <p:nvPr/>
        </p:nvSpPr>
        <p:spPr>
          <a:xfrm>
            <a:off x="2733452" y="4254796"/>
            <a:ext cx="2804338" cy="2528776"/>
          </a:xfrm>
          <a:prstGeom prst="hexagon">
            <a:avLst/>
          </a:prstGeom>
          <a:blipFill>
            <a:blip r:embed="rId9"/>
            <a:srcRect/>
            <a:stretch>
              <a:fillRect l="-30154" r="-3015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06A5B7-D384-DA43-94D0-405B444DAE33}"/>
              </a:ext>
            </a:extLst>
          </p:cNvPr>
          <p:cNvSpPr txBox="1"/>
          <p:nvPr/>
        </p:nvSpPr>
        <p:spPr>
          <a:xfrm>
            <a:off x="12863919" y="-3317821"/>
            <a:ext cx="44386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Cây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hoa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sen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sống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dưới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nước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,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hoa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nở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vào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mùa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hè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,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cánh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hoa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thường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có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màu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hồng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,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màu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trắng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,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màu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vàng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,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nhị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hoa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có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màu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vàng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.ProTeacher03 Encode SeEx Black" panose="00000A05000000000000" pitchFamily="2" charset="0"/>
              </a:rPr>
              <a:t>.</a:t>
            </a:r>
          </a:p>
          <a:p>
            <a:pPr algn="l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64922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AD543-BACA-AA26-03C9-2CD16297C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B7E104-EDE7-035D-EC0A-261555E88B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FE3509-D87F-0841-7677-A33A69477488}"/>
              </a:ext>
            </a:extLst>
          </p:cNvPr>
          <p:cNvSpPr txBox="1"/>
          <p:nvPr/>
        </p:nvSpPr>
        <p:spPr>
          <a:xfrm>
            <a:off x="79846" y="242897"/>
            <a:ext cx="2186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C00000"/>
                </a:solidFill>
                <a:latin typeface=".ProTeacher03 Encode SeEx Black" panose="00000A05000000000000" pitchFamily="2" charset="0"/>
              </a:rPr>
              <a:t>2. Hoa </a:t>
            </a:r>
            <a:r>
              <a:rPr lang="en-US" sz="2800" dirty="0" err="1">
                <a:solidFill>
                  <a:srgbClr val="C00000"/>
                </a:solidFill>
                <a:latin typeface=".ProTeacher03 Encode SeEx Black" panose="00000A05000000000000" pitchFamily="2" charset="0"/>
              </a:rPr>
              <a:t>sen</a:t>
            </a:r>
            <a:endParaRPr lang="en-US" sz="2800" dirty="0">
              <a:solidFill>
                <a:srgbClr val="C00000"/>
              </a:solidFill>
              <a:latin typeface=".ProTeacher03 Encode SeEx Black" panose="00000A05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220361-88F9-63C4-96E2-9C9863C5D469}"/>
              </a:ext>
            </a:extLst>
          </p:cNvPr>
          <p:cNvSpPr txBox="1"/>
          <p:nvPr/>
        </p:nvSpPr>
        <p:spPr>
          <a:xfrm>
            <a:off x="79846" y="1450040"/>
            <a:ext cx="14676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B050"/>
                </a:solidFill>
                <a:latin typeface=".ProTeacher03 Encode SeEx Black" panose="00000A05000000000000" pitchFamily="2" charset="0"/>
              </a:rPr>
              <a:t>Trạm</a:t>
            </a:r>
            <a:r>
              <a:rPr lang="en-US" sz="2800" dirty="0">
                <a:solidFill>
                  <a:srgbClr val="00B050"/>
                </a:solidFill>
                <a:latin typeface=".ProTeacher03 Encode SeEx Black" panose="00000A05000000000000" pitchFamily="2" charset="0"/>
              </a:rPr>
              <a:t> 3: 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  <a:latin typeface=".ProTeacher03 Encode SeEx Black" panose="00000A05000000000000" pitchFamily="2" charset="0"/>
              </a:rPr>
              <a:t>Y </a:t>
            </a:r>
            <a:r>
              <a:rPr lang="en-US" sz="2800" dirty="0" err="1">
                <a:solidFill>
                  <a:srgbClr val="00B050"/>
                </a:solidFill>
                <a:latin typeface=".ProTeacher03 Encode SeEx Black" panose="00000A05000000000000" pitchFamily="2" charset="0"/>
              </a:rPr>
              <a:t>học</a:t>
            </a:r>
            <a:r>
              <a:rPr lang="en-US" sz="2800" dirty="0">
                <a:solidFill>
                  <a:srgbClr val="00B050"/>
                </a:solidFill>
                <a:latin typeface=".ProTeacher03 Encode SeEx Black" panose="00000A05000000000000" pitchFamily="2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00B050"/>
                </a:solidFill>
                <a:latin typeface=".ProTeacher03 Encode SeEx Black" panose="00000A05000000000000" pitchFamily="2" charset="0"/>
              </a:rPr>
              <a:t>Và</a:t>
            </a:r>
            <a:endParaRPr lang="en-US" sz="2800" dirty="0">
              <a:solidFill>
                <a:srgbClr val="00B050"/>
              </a:solidFill>
              <a:latin typeface=".ProTeacher03 Encode SeEx Black" panose="00000A05000000000000" pitchFamily="2" charset="0"/>
            </a:endParaRPr>
          </a:p>
          <a:p>
            <a:pPr algn="ctr"/>
            <a:r>
              <a:rPr lang="en-US" sz="2800" dirty="0">
                <a:solidFill>
                  <a:srgbClr val="00B050"/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.ProTeacher03 Encode SeEx Black" panose="00000A05000000000000" pitchFamily="2" charset="0"/>
              </a:rPr>
              <a:t>đời</a:t>
            </a:r>
            <a:r>
              <a:rPr lang="en-US" sz="2800" dirty="0">
                <a:solidFill>
                  <a:srgbClr val="00B050"/>
                </a:solidFill>
                <a:latin typeface=".ProTeacher03 Encode SeEx Black" panose="00000A05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.ProTeacher03 Encode SeEx Black" panose="00000A05000000000000" pitchFamily="2" charset="0"/>
              </a:rPr>
              <a:t>sống</a:t>
            </a:r>
            <a:endParaRPr lang="en-US" sz="2800" dirty="0">
              <a:solidFill>
                <a:srgbClr val="00B050"/>
              </a:solidFill>
              <a:latin typeface=".ProTeacher03 Encode SeEx Black" panose="00000A05000000000000" pitchFamily="2" charset="0"/>
            </a:endParaRPr>
          </a:p>
        </p:txBody>
      </p:sp>
      <p:pic>
        <p:nvPicPr>
          <p:cNvPr id="6" name="Picture 5" descr="A close-up of a leaf&#10;&#10;AI-generated content may be incorrect.">
            <a:extLst>
              <a:ext uri="{FF2B5EF4-FFF2-40B4-BE49-F238E27FC236}">
                <a16:creationId xmlns:a16="http://schemas.microsoft.com/office/drawing/2014/main" id="{58C64345-CF6E-0899-521C-A89C297F4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701" y="237392"/>
            <a:ext cx="5750426" cy="4312820"/>
          </a:xfrm>
          <a:prstGeom prst="rect">
            <a:avLst/>
          </a:prstGeom>
        </p:spPr>
      </p:pic>
      <p:pic>
        <p:nvPicPr>
          <p:cNvPr id="8" name="Picture 7" descr="A white measuring cup with green leaves&#10;&#10;AI-generated content may be incorrect.">
            <a:extLst>
              <a:ext uri="{FF2B5EF4-FFF2-40B4-BE49-F238E27FC236}">
                <a16:creationId xmlns:a16="http://schemas.microsoft.com/office/drawing/2014/main" id="{97B6CC4B-77DB-49D3-D49B-FCCF658186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9025" y="2393802"/>
            <a:ext cx="6972228" cy="39276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FA05B6-5090-A147-A925-8AD03D3D0368}"/>
              </a:ext>
            </a:extLst>
          </p:cNvPr>
          <p:cNvSpPr txBox="1"/>
          <p:nvPr/>
        </p:nvSpPr>
        <p:spPr>
          <a:xfrm>
            <a:off x="1582972" y="4549944"/>
            <a:ext cx="99232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Công </a:t>
            </a:r>
            <a:r>
              <a:rPr lang="en-US" sz="3600" b="1" dirty="0" err="1"/>
              <a:t>dụng</a:t>
            </a:r>
            <a:r>
              <a:rPr lang="en-US" sz="3600" b="1" dirty="0"/>
              <a:t> </a:t>
            </a:r>
            <a:r>
              <a:rPr lang="en-US" sz="3600" b="1" dirty="0" err="1"/>
              <a:t>của</a:t>
            </a:r>
            <a:r>
              <a:rPr lang="en-US" sz="3600" b="1" dirty="0"/>
              <a:t> </a:t>
            </a:r>
            <a:r>
              <a:rPr lang="en-US" sz="3600" b="1" dirty="0" err="1"/>
              <a:t>lá</a:t>
            </a:r>
            <a:r>
              <a:rPr lang="en-US" sz="3600" b="1" dirty="0"/>
              <a:t> </a:t>
            </a:r>
            <a:r>
              <a:rPr lang="en-US" sz="3600" b="1" dirty="0" err="1"/>
              <a:t>sen</a:t>
            </a:r>
            <a:r>
              <a:rPr lang="en-US" sz="3600" b="1" dirty="0"/>
              <a:t>: </a:t>
            </a:r>
            <a:r>
              <a:rPr lang="vi-VN" sz="3600" b="1" dirty="0"/>
              <a:t>Hỗ trợ giảm mỡ máu, điều trị gan nhiễm mỡ (Giảm </a:t>
            </a:r>
            <a:r>
              <a:rPr lang="vi-VN" sz="3600" b="1" dirty="0" err="1"/>
              <a:t>cholesterol</a:t>
            </a:r>
            <a:r>
              <a:rPr lang="vi-VN" sz="3600" b="1" dirty="0"/>
              <a:t>), Cầm máu, giảm máu cam. Thanh nhiệt giải độc, mát gan, tốt cho người bị nóng trong .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9480694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fpt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F27123"/>
      </a:accent1>
      <a:accent2>
        <a:srgbClr val="1169B0"/>
      </a:accent2>
      <a:accent3>
        <a:srgbClr val="51B74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2390</TotalTime>
  <Words>644</Words>
  <Application>Microsoft Office PowerPoint</Application>
  <PresentationFormat>Widescreen</PresentationFormat>
  <Paragraphs>68</Paragraphs>
  <Slides>12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.ProTeacher03 Arima Madurai Bla</vt:lpstr>
      <vt:lpstr>.ProTeacher03 Bebas Neue Bold</vt:lpstr>
      <vt:lpstr>.ProTeacher03 Cabin Bold</vt:lpstr>
      <vt:lpstr>.ProTeacher03 Encode SeEx Black</vt:lpstr>
      <vt:lpstr>A3.OpenSansBold-San</vt:lpstr>
      <vt:lpstr>A3.OpenSans-San</vt:lpstr>
      <vt:lpstr>Arial</vt:lpstr>
      <vt:lpstr>Calibri</vt:lpstr>
      <vt:lpstr>Calibri Light</vt:lpstr>
      <vt:lpstr>Noto Sans</vt:lpstr>
      <vt:lpstr>Tahoma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Phuong Bui</dc:creator>
  <cp:lastModifiedBy>A</cp:lastModifiedBy>
  <cp:revision>72</cp:revision>
  <dcterms:created xsi:type="dcterms:W3CDTF">2024-02-17T00:40:20Z</dcterms:created>
  <dcterms:modified xsi:type="dcterms:W3CDTF">2026-03-05T05:05:46Z</dcterms:modified>
</cp:coreProperties>
</file>