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61" r:id="rId3"/>
    <p:sldId id="265" r:id="rId4"/>
    <p:sldId id="269" r:id="rId5"/>
    <p:sldId id="258" r:id="rId6"/>
    <p:sldId id="266" r:id="rId7"/>
    <p:sldId id="273" r:id="rId8"/>
    <p:sldId id="267" r:id="rId9"/>
    <p:sldId id="275" r:id="rId10"/>
    <p:sldId id="280" r:id="rId11"/>
    <p:sldId id="281" r:id="rId12"/>
    <p:sldId id="283"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D55F8-BCDC-4EB6-BBF7-A636EC1E2B40}" type="datetimeFigureOut">
              <a:rPr lang="en-US" smtClean="0"/>
              <a:t>1/21/2026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250FE-2484-4325-9E11-75D72337EC86}" type="slidenum">
              <a:rPr lang="en-US" smtClean="0"/>
              <a:t>‹#›</a:t>
            </a:fld>
            <a:endParaRPr lang="en-US"/>
          </a:p>
        </p:txBody>
      </p:sp>
    </p:spTree>
    <p:extLst>
      <p:ext uri="{BB962C8B-B14F-4D97-AF65-F5344CB8AC3E}">
        <p14:creationId xmlns:p14="http://schemas.microsoft.com/office/powerpoint/2010/main" val="114384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CA4505-ECEA-4A2E-B278-67CB60BA0907}"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412965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4505-ECEA-4A2E-B278-67CB60BA0907}"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59020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4505-ECEA-4A2E-B278-67CB60BA0907}"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1465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4505-ECEA-4A2E-B278-67CB60BA0907}"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45613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A4505-ECEA-4A2E-B278-67CB60BA0907}"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247841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CA4505-ECEA-4A2E-B278-67CB60BA0907}"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92018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CA4505-ECEA-4A2E-B278-67CB60BA0907}"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84877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A4505-ECEA-4A2E-B278-67CB60BA0907}"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200315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A4505-ECEA-4A2E-B278-67CB60BA0907}" type="datetimeFigureOut">
              <a:rPr lang="en-US" smtClean="0"/>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7911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A4505-ECEA-4A2E-B278-67CB60BA0907}"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53124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A4505-ECEA-4A2E-B278-67CB60BA0907}"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07379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A4505-ECEA-4A2E-B278-67CB60BA0907}" type="datetimeFigureOut">
              <a:rPr lang="en-US" smtClean="0"/>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5DF56-AFFA-4CDB-9BE5-CBEE3F8AA137}" type="slidenum">
              <a:rPr lang="en-US" smtClean="0"/>
              <a:t>‹#›</a:t>
            </a:fld>
            <a:endParaRPr lang="en-US"/>
          </a:p>
        </p:txBody>
      </p:sp>
    </p:spTree>
    <p:extLst>
      <p:ext uri="{BB962C8B-B14F-4D97-AF65-F5344CB8AC3E}">
        <p14:creationId xmlns:p14="http://schemas.microsoft.com/office/powerpoint/2010/main" val="258355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905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9544" y="660975"/>
            <a:ext cx="8839200" cy="1015663"/>
          </a:xfrm>
          <a:prstGeom prst="rect">
            <a:avLst/>
          </a:prstGeom>
        </p:spPr>
        <p:txBody>
          <a:bodyPr wrap="square">
            <a:spAutoFit/>
          </a:bodyPr>
          <a:lstStyle/>
          <a:p>
            <a:r>
              <a:rPr lang="en-US" sz="3000" b="1" dirty="0">
                <a:latin typeface="Times New Roman" pitchFamily="18" charset="0"/>
                <a:cs typeface="Times New Roman" pitchFamily="18" charset="0"/>
              </a:rPr>
              <a:t>Hoạt động thực hành 1:</a:t>
            </a:r>
            <a:r>
              <a:rPr lang="en-US" sz="3000" dirty="0">
                <a:latin typeface="Times New Roman" pitchFamily="18" charset="0"/>
                <a:cs typeface="Times New Roman" pitchFamily="18" charset="0"/>
              </a:rPr>
              <a:t> Các việc làm chăm sóc cây trồng.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144" y="1231417"/>
            <a:ext cx="7848600" cy="562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9544" y="76200"/>
            <a:ext cx="2451312" cy="584775"/>
          </a:xfrm>
          <a:prstGeom prst="rect">
            <a:avLst/>
          </a:prstGeom>
          <a:solidFill>
            <a:schemeClr val="accent6">
              <a:lumMod val="20000"/>
              <a:lumOff val="80000"/>
            </a:schemeClr>
          </a:solidFill>
        </p:spPr>
        <p:txBody>
          <a:bodyPr wrap="none" rtlCol="0">
            <a:spAutoFit/>
          </a:bodyPr>
          <a:lstStyle/>
          <a:p>
            <a:r>
              <a:rPr lang="en-US" sz="3200" b="1" dirty="0">
                <a:solidFill>
                  <a:schemeClr val="accent4">
                    <a:lumMod val="50000"/>
                  </a:schemeClr>
                </a:solidFill>
                <a:latin typeface="Times New Roman" pitchFamily="18" charset="0"/>
                <a:cs typeface="Times New Roman" pitchFamily="18" charset="0"/>
              </a:rPr>
              <a:t>2. Khám phá</a:t>
            </a:r>
          </a:p>
        </p:txBody>
      </p:sp>
    </p:spTree>
    <p:extLst>
      <p:ext uri="{BB962C8B-B14F-4D97-AF65-F5344CB8AC3E}">
        <p14:creationId xmlns:p14="http://schemas.microsoft.com/office/powerpoint/2010/main" val="2355515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168784"/>
            <a:ext cx="7848600" cy="2062103"/>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Các em hãy suy nghĩ, thảo luận nhóm 4 yêu cầu: Đề xuất một số việc làm cụ thể để chăm sóc cây trồng đã lấy ví dụ. Giải thích vì sao cần làm việc đó.</a:t>
            </a:r>
          </a:p>
        </p:txBody>
      </p:sp>
      <p:sp>
        <p:nvSpPr>
          <p:cNvPr id="4" name="Rectangle 3"/>
          <p:cNvSpPr/>
          <p:nvPr/>
        </p:nvSpPr>
        <p:spPr>
          <a:xfrm>
            <a:off x="762000" y="609600"/>
            <a:ext cx="2689839" cy="646331"/>
          </a:xfrm>
          <a:prstGeom prst="rect">
            <a:avLst/>
          </a:prstGeom>
          <a:solidFill>
            <a:schemeClr val="accent6">
              <a:lumMod val="20000"/>
              <a:lumOff val="80000"/>
            </a:schemeClr>
          </a:solidFill>
        </p:spPr>
        <p:txBody>
          <a:bodyPr wrap="none">
            <a:spAutoFit/>
          </a:bodyPr>
          <a:lstStyle/>
          <a:p>
            <a:r>
              <a:rPr lang="en-US" sz="3600" b="1" dirty="0">
                <a:solidFill>
                  <a:schemeClr val="accent1">
                    <a:lumMod val="75000"/>
                  </a:schemeClr>
                </a:solidFill>
                <a:latin typeface="Times New Roman" pitchFamily="18" charset="0"/>
                <a:cs typeface="Times New Roman" pitchFamily="18" charset="0"/>
              </a:rPr>
              <a:t>4. Vận dụng </a:t>
            </a:r>
            <a:endParaRPr lang="en-US" sz="36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5868685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001000" cy="6001643"/>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 Tỉa dặm cây: Giúp điều chỉnh mật độ khoảng cách của cây trồng hợp lý.</a:t>
            </a:r>
          </a:p>
          <a:p>
            <a:r>
              <a:rPr lang="en-US" sz="3200" dirty="0">
                <a:latin typeface="Times New Roman" pitchFamily="18" charset="0"/>
                <a:cs typeface="Times New Roman" pitchFamily="18" charset="0"/>
              </a:rPr>
              <a:t>+ Làm cỏ: Diệt trừ cỏ dại và mầm mống sâu bệnh.</a:t>
            </a:r>
          </a:p>
          <a:p>
            <a:r>
              <a:rPr lang="en-US" sz="3200" dirty="0">
                <a:latin typeface="Times New Roman" pitchFamily="18" charset="0"/>
                <a:cs typeface="Times New Roman" pitchFamily="18" charset="0"/>
              </a:rPr>
              <a:t>+ Vun xới: Trộn xơ dừa, mùn cưa và vỏ trấu như một loại phân bón hữu cơ để đảm bảo dinh dưỡng và độ tơi xốp của cây.</a:t>
            </a:r>
          </a:p>
          <a:p>
            <a:r>
              <a:rPr lang="en-US" sz="3200" dirty="0">
                <a:latin typeface="Times New Roman" pitchFamily="18" charset="0"/>
                <a:cs typeface="Times New Roman" pitchFamily="18" charset="0"/>
              </a:rPr>
              <a:t>+ Tưới nước: Cung cấp đủ nước và kịp thời để cây phát triển, sinh trưởng tốt.</a:t>
            </a:r>
          </a:p>
          <a:p>
            <a:r>
              <a:rPr lang="en-US" sz="3200" dirty="0">
                <a:latin typeface="Times New Roman" pitchFamily="18" charset="0"/>
                <a:cs typeface="Times New Roman" pitchFamily="18" charset="0"/>
              </a:rPr>
              <a:t>+ Tiêu nước: Để cây khỏi bị chết, ngập úng khi thừa nước.</a:t>
            </a:r>
          </a:p>
          <a:p>
            <a:r>
              <a:rPr lang="en-US" sz="3200" dirty="0">
                <a:latin typeface="Times New Roman" pitchFamily="18" charset="0"/>
                <a:cs typeface="Times New Roman" pitchFamily="18" charset="0"/>
              </a:rPr>
              <a:t>+ Bón phân: Cung cấp dinh dưỡng cho cây.</a:t>
            </a:r>
          </a:p>
        </p:txBody>
      </p:sp>
    </p:spTree>
    <p:extLst>
      <p:ext uri="{BB962C8B-B14F-4D97-AF65-F5344CB8AC3E}">
        <p14:creationId xmlns:p14="http://schemas.microsoft.com/office/powerpoint/2010/main" val="265868685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descr="Cách Dùng Phân Bón Cho Cây Cà Chua ⋆ Vườn Babyl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84" y="152400"/>
            <a:ext cx="3922292" cy="2614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2881640"/>
            <a:ext cx="1569660" cy="523220"/>
          </a:xfrm>
          <a:prstGeom prst="rect">
            <a:avLst/>
          </a:prstGeom>
          <a:solidFill>
            <a:schemeClr val="accent6">
              <a:lumMod val="20000"/>
              <a:lumOff val="80000"/>
            </a:schemeClr>
          </a:solidFill>
        </p:spPr>
        <p:txBody>
          <a:bodyPr wrap="none" rtlCol="0">
            <a:spAutoFit/>
          </a:bodyPr>
          <a:lstStyle/>
          <a:p>
            <a:r>
              <a:rPr lang="en-US" sz="2800" dirty="0">
                <a:latin typeface="Times New Roman" pitchFamily="18" charset="0"/>
                <a:cs typeface="Times New Roman" pitchFamily="18" charset="0"/>
              </a:rPr>
              <a:t>Bón phân</a:t>
            </a:r>
          </a:p>
        </p:txBody>
      </p:sp>
      <p:pic>
        <p:nvPicPr>
          <p:cNvPr id="26628" name="Picture 4" descr="Vì sao nên tưới cây cảnh bằng hệ thống lọc nước công nghiệp 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398"/>
            <a:ext cx="4402123" cy="26148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2881640"/>
            <a:ext cx="1697901" cy="523220"/>
          </a:xfrm>
          <a:prstGeom prst="rect">
            <a:avLst/>
          </a:prstGeom>
          <a:solidFill>
            <a:schemeClr val="accent6">
              <a:lumMod val="20000"/>
              <a:lumOff val="80000"/>
            </a:schemeClr>
          </a:solidFill>
        </p:spPr>
        <p:txBody>
          <a:bodyPr wrap="none">
            <a:spAutoFit/>
          </a:bodyPr>
          <a:lstStyle/>
          <a:p>
            <a:r>
              <a:rPr lang="en-US" sz="2800" dirty="0">
                <a:latin typeface="Times New Roman" pitchFamily="18" charset="0"/>
                <a:cs typeface="Times New Roman" pitchFamily="18" charset="0"/>
              </a:rPr>
              <a:t>Tưới nước</a:t>
            </a:r>
          </a:p>
        </p:txBody>
      </p:sp>
      <p:pic>
        <p:nvPicPr>
          <p:cNvPr id="26630" name="Picture 6" descr="Hướng dẫn bạn cách vun gốc cho cây khoai tây - Agriviet.o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84" y="3505200"/>
            <a:ext cx="3922292" cy="2490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6567" y="6214110"/>
            <a:ext cx="1339726" cy="523220"/>
          </a:xfrm>
          <a:prstGeom prst="rect">
            <a:avLst/>
          </a:prstGeom>
          <a:solidFill>
            <a:schemeClr val="accent6">
              <a:lumMod val="20000"/>
              <a:lumOff val="80000"/>
            </a:schemeClr>
          </a:solidFill>
        </p:spPr>
        <p:txBody>
          <a:bodyPr wrap="none">
            <a:spAutoFit/>
          </a:bodyPr>
          <a:lstStyle/>
          <a:p>
            <a:r>
              <a:rPr lang="en-US" sz="2800" dirty="0">
                <a:latin typeface="Times New Roman" pitchFamily="18" charset="0"/>
                <a:cs typeface="Times New Roman" pitchFamily="18" charset="0"/>
              </a:rPr>
              <a:t>Vun xới</a:t>
            </a:r>
          </a:p>
        </p:txBody>
      </p:sp>
      <p:pic>
        <p:nvPicPr>
          <p:cNvPr id="26632" name="Picture 8" descr="Cách tiêu diệt cỏ dại trong vườn tự nhiên không độc hại"/>
          <p:cNvPicPr>
            <a:picLocks noChangeAspect="1" noChangeArrowheads="1"/>
          </p:cNvPicPr>
          <p:nvPr/>
        </p:nvPicPr>
        <p:blipFill rotWithShape="1">
          <a:blip r:embed="rId7">
            <a:extLst>
              <a:ext uri="{28A0092B-C50C-407E-A947-70E740481C1C}">
                <a14:useLocalDpi xmlns:a14="http://schemas.microsoft.com/office/drawing/2010/main" val="0"/>
              </a:ext>
            </a:extLst>
          </a:blip>
          <a:srcRect l="2227" t="13675" b="-1"/>
          <a:stretch/>
        </p:blipFill>
        <p:spPr bwMode="auto">
          <a:xfrm>
            <a:off x="4554140" y="3505200"/>
            <a:ext cx="4285442" cy="2490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02000" y="6214110"/>
            <a:ext cx="1269899" cy="523220"/>
          </a:xfrm>
          <a:prstGeom prst="rect">
            <a:avLst/>
          </a:prstGeom>
          <a:solidFill>
            <a:schemeClr val="accent6">
              <a:lumMod val="20000"/>
              <a:lumOff val="80000"/>
            </a:schemeClr>
          </a:solidFill>
        </p:spPr>
        <p:txBody>
          <a:bodyPr wrap="none">
            <a:spAutoFit/>
          </a:bodyPr>
          <a:lstStyle/>
          <a:p>
            <a:r>
              <a:rPr lang="en-US" sz="2800" dirty="0">
                <a:latin typeface="Times New Roman" pitchFamily="18" charset="0"/>
                <a:cs typeface="Times New Roman" pitchFamily="18" charset="0"/>
              </a:rPr>
              <a:t>Làm cỏ</a:t>
            </a:r>
          </a:p>
        </p:txBody>
      </p:sp>
    </p:spTree>
    <p:extLst>
      <p:ext uri="{BB962C8B-B14F-4D97-AF65-F5344CB8AC3E}">
        <p14:creationId xmlns:p14="http://schemas.microsoft.com/office/powerpoint/2010/main" val="1065393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fade">
                                      <p:cBhvr>
                                        <p:cTn id="19" dur="1000"/>
                                        <p:tgtEl>
                                          <p:spTgt spid="26628"/>
                                        </p:tgtEl>
                                      </p:cBhvr>
                                    </p:animEffect>
                                    <p:anim calcmode="lin" valueType="num">
                                      <p:cBhvr>
                                        <p:cTn id="20" dur="1000" fill="hold"/>
                                        <p:tgtEl>
                                          <p:spTgt spid="26628"/>
                                        </p:tgtEl>
                                        <p:attrNameLst>
                                          <p:attrName>ppt_x</p:attrName>
                                        </p:attrNameLst>
                                      </p:cBhvr>
                                      <p:tavLst>
                                        <p:tav tm="0">
                                          <p:val>
                                            <p:strVal val="#ppt_x"/>
                                          </p:val>
                                        </p:tav>
                                        <p:tav tm="100000">
                                          <p:val>
                                            <p:strVal val="#ppt_x"/>
                                          </p:val>
                                        </p:tav>
                                      </p:tavLst>
                                    </p:anim>
                                    <p:anim calcmode="lin" valueType="num">
                                      <p:cBhvr>
                                        <p:cTn id="21"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630"/>
                                        </p:tgtEl>
                                        <p:attrNameLst>
                                          <p:attrName>style.visibility</p:attrName>
                                        </p:attrNameLst>
                                      </p:cBhvr>
                                      <p:to>
                                        <p:strVal val="visible"/>
                                      </p:to>
                                    </p:set>
                                    <p:animEffect transition="in" filter="barn(inVertical)">
                                      <p:cBhvr>
                                        <p:cTn id="33" dur="500"/>
                                        <p:tgtEl>
                                          <p:spTgt spid="2663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632"/>
                                        </p:tgtEl>
                                        <p:attrNameLst>
                                          <p:attrName>style.visibility</p:attrName>
                                        </p:attrNameLst>
                                      </p:cBhvr>
                                      <p:to>
                                        <p:strVal val="visible"/>
                                      </p:to>
                                    </p:set>
                                    <p:animEffect transition="in" filter="barn(inVertical)">
                                      <p:cBhvr>
                                        <p:cTn id="45" dur="500"/>
                                        <p:tgtEl>
                                          <p:spTgt spid="2663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2453283"/>
            <a:ext cx="7467600" cy="3539430"/>
          </a:xfrm>
          <a:prstGeom prst="rect">
            <a:avLst/>
          </a:prstGeom>
          <a:solidFill>
            <a:schemeClr val="accent6">
              <a:lumMod val="20000"/>
              <a:lumOff val="80000"/>
            </a:schemeClr>
          </a:solidFill>
        </p:spPr>
        <p:txBody>
          <a:bodyPr wrap="square">
            <a:spAutoFit/>
          </a:bodyPr>
          <a:lstStyle/>
          <a:p>
            <a:r>
              <a:rPr lang="en-US" sz="3200" i="1" dirty="0">
                <a:latin typeface="Times New Roman" pitchFamily="18" charset="0"/>
                <a:cs typeface="Times New Roman" pitchFamily="18" charset="0"/>
              </a:rPr>
              <a:t>Mỗi loại cây ở các giai đoạn phát triển khác nhau có nhu cầu sống không giống nhau. Lúa nước giai đoạn từ cây con đến khi trổ bông cần nhiều nước, nên để ruộng lúa ngập khoảng 2 cm đến 5 cm. Khi hạt lúa lớn và chín nhu cầu nước ít hơn, chỉ cần giữ ruộng đủ ẩm.</a:t>
            </a:r>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4"/>
          <a:srcRect/>
          <a:stretch>
            <a:fillRect/>
          </a:stretch>
        </p:blipFill>
        <p:spPr>
          <a:xfrm>
            <a:off x="5181600" y="228600"/>
            <a:ext cx="2133600" cy="1948688"/>
          </a:xfrm>
          <a:prstGeom prst="rect">
            <a:avLst/>
          </a:prstGeom>
        </p:spPr>
      </p:pic>
      <p:sp>
        <p:nvSpPr>
          <p:cNvPr id="5" name="Rectangle 4"/>
          <p:cNvSpPr/>
          <p:nvPr/>
        </p:nvSpPr>
        <p:spPr>
          <a:xfrm>
            <a:off x="839110" y="609600"/>
            <a:ext cx="3839514" cy="923330"/>
          </a:xfrm>
          <a:prstGeom prst="rect">
            <a:avLst/>
          </a:prstGeom>
          <a:solidFill>
            <a:schemeClr val="accent6">
              <a:lumMod val="20000"/>
              <a:lumOff val="80000"/>
            </a:schemeClr>
          </a:solid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 có biết?</a:t>
            </a:r>
          </a:p>
        </p:txBody>
      </p:sp>
    </p:spTree>
    <p:extLst>
      <p:ext uri="{BB962C8B-B14F-4D97-AF65-F5344CB8AC3E}">
        <p14:creationId xmlns:p14="http://schemas.microsoft.com/office/powerpoint/2010/main" val="1065393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353" y="1219200"/>
            <a:ext cx="5299122"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761999"/>
            <a:ext cx="3810000" cy="5786199"/>
          </a:xfrm>
          <a:prstGeom prst="rect">
            <a:avLst/>
          </a:prstGeom>
          <a:solidFill>
            <a:schemeClr val="accent3">
              <a:lumMod val="40000"/>
              <a:lumOff val="60000"/>
            </a:schemeClr>
          </a:solidFill>
        </p:spPr>
        <p:txBody>
          <a:bodyPr wrap="square" rtlCol="0">
            <a:spAutoFit/>
          </a:bodyPr>
          <a:lstStyle/>
          <a:p>
            <a:r>
              <a:rPr lang="en-US" sz="3200" dirty="0">
                <a:latin typeface="Times New Roman" pitchFamily="18" charset="0"/>
                <a:cs typeface="Times New Roman" pitchFamily="18" charset="0"/>
              </a:rPr>
              <a:t>Các em hãy quan sát bức tranh và thảo luận nhóm 4 trả lời câu hỏi bằng cách làm phiếu học tập:</a:t>
            </a:r>
          </a:p>
          <a:p>
            <a:r>
              <a:rPr lang="en-US" sz="3200" i="1" dirty="0">
                <a:latin typeface="Times New Roman" pitchFamily="18" charset="0"/>
                <a:cs typeface="Times New Roman" pitchFamily="18" charset="0"/>
              </a:rPr>
              <a:t>+ Các bạn nhỏ trong hình đang làm gì để chăm sóc cây trồng?</a:t>
            </a:r>
            <a:endParaRPr lang="en-US" sz="3200" dirty="0">
              <a:latin typeface="Times New Roman" pitchFamily="18" charset="0"/>
              <a:cs typeface="Times New Roman" pitchFamily="18" charset="0"/>
            </a:endParaRPr>
          </a:p>
          <a:p>
            <a:r>
              <a:rPr lang="en-US" sz="3200" i="1" dirty="0">
                <a:latin typeface="Times New Roman" pitchFamily="18" charset="0"/>
                <a:cs typeface="Times New Roman" pitchFamily="18" charset="0"/>
              </a:rPr>
              <a:t>+ Các hoạt động đó đáp ứng nhu cầu nào của cây?</a:t>
            </a:r>
            <a:endParaRPr lang="en-US"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4697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519274121"/>
              </p:ext>
            </p:extLst>
          </p:nvPr>
        </p:nvGraphicFramePr>
        <p:xfrm>
          <a:off x="1257302" y="1676400"/>
          <a:ext cx="6705600" cy="3606800"/>
        </p:xfrm>
        <a:graphic>
          <a:graphicData uri="http://schemas.openxmlformats.org/drawingml/2006/table">
            <a:tbl>
              <a:tblPr firstRow="1" bandRow="1">
                <a:tableStyleId>{7DF18680-E054-41AD-8BC1-D1AEF772440D}</a:tableStyleId>
              </a:tblPr>
              <a:tblGrid>
                <a:gridCol w="1638298">
                  <a:extLst>
                    <a:ext uri="{9D8B030D-6E8A-4147-A177-3AD203B41FA5}">
                      <a16:colId xmlns:a16="http://schemas.microsoft.com/office/drawing/2014/main" val="20000"/>
                    </a:ext>
                  </a:extLst>
                </a:gridCol>
                <a:gridCol w="2400302">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35000">
                <a:tc>
                  <a:txBody>
                    <a:bodyPr/>
                    <a:lstStyle/>
                    <a:p>
                      <a:pPr algn="ctr"/>
                      <a:r>
                        <a:rPr lang="en-US" sz="3200" dirty="0">
                          <a:solidFill>
                            <a:schemeClr val="tx1">
                              <a:lumMod val="95000"/>
                              <a:lumOff val="5000"/>
                            </a:schemeClr>
                          </a:solidFill>
                          <a:latin typeface="Times New Roman" pitchFamily="18" charset="0"/>
                          <a:cs typeface="Times New Roman" pitchFamily="18" charset="0"/>
                        </a:rPr>
                        <a:t>Hình</a:t>
                      </a:r>
                    </a:p>
                  </a:txBody>
                  <a:tcPr/>
                </a:tc>
                <a:tc>
                  <a:txBody>
                    <a:bodyPr/>
                    <a:lstStyle/>
                    <a:p>
                      <a:pPr algn="ctr"/>
                      <a:r>
                        <a:rPr lang="en-US" sz="3200" dirty="0">
                          <a:solidFill>
                            <a:schemeClr val="tx1">
                              <a:lumMod val="95000"/>
                              <a:lumOff val="5000"/>
                            </a:schemeClr>
                          </a:solidFill>
                          <a:latin typeface="Times New Roman" pitchFamily="18" charset="0"/>
                          <a:cs typeface="Times New Roman" pitchFamily="18" charset="0"/>
                        </a:rPr>
                        <a:t>Hoạt</a:t>
                      </a:r>
                      <a:r>
                        <a:rPr lang="en-US" sz="3200" baseline="0" dirty="0">
                          <a:solidFill>
                            <a:schemeClr val="tx1">
                              <a:lumMod val="95000"/>
                              <a:lumOff val="5000"/>
                            </a:schemeClr>
                          </a:solidFill>
                          <a:latin typeface="Times New Roman" pitchFamily="18" charset="0"/>
                          <a:cs typeface="Times New Roman" pitchFamily="18" charset="0"/>
                        </a:rPr>
                        <a:t> động </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b="1" kern="1200" dirty="0">
                          <a:solidFill>
                            <a:schemeClr val="tx1">
                              <a:lumMod val="95000"/>
                              <a:lumOff val="5000"/>
                            </a:schemeClr>
                          </a:solidFill>
                          <a:effectLst/>
                          <a:latin typeface="Times New Roman" pitchFamily="18" charset="0"/>
                          <a:ea typeface="+mn-ea"/>
                          <a:cs typeface="Times New Roman" pitchFamily="18" charset="0"/>
                        </a:rPr>
                        <a:t>Đáp ứng nhu cầu sống</a:t>
                      </a:r>
                      <a:endParaRPr lang="en-US" sz="3200" dirty="0">
                        <a:solidFill>
                          <a:schemeClr val="tx1">
                            <a:lumMod val="95000"/>
                            <a:lumOff val="5000"/>
                          </a:schemeClr>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35000">
                <a:tc>
                  <a:txBody>
                    <a:bodyPr/>
                    <a:lstStyle/>
                    <a:p>
                      <a:pPr algn="ctr"/>
                      <a:r>
                        <a:rPr lang="en-US" sz="3200" dirty="0">
                          <a:latin typeface="Times New Roman" pitchFamily="18" charset="0"/>
                          <a:cs typeface="Times New Roman" pitchFamily="18" charset="0"/>
                        </a:rPr>
                        <a:t>a</a:t>
                      </a: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635000">
                <a:tc>
                  <a:txBody>
                    <a:bodyPr/>
                    <a:lstStyle/>
                    <a:p>
                      <a:pPr algn="ctr"/>
                      <a:r>
                        <a:rPr lang="en-US" sz="3200" dirty="0">
                          <a:latin typeface="Times New Roman" pitchFamily="18" charset="0"/>
                          <a:cs typeface="Times New Roman" pitchFamily="18" charset="0"/>
                        </a:rPr>
                        <a:t>b</a:t>
                      </a: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35000">
                <a:tc>
                  <a:txBody>
                    <a:bodyPr/>
                    <a:lstStyle/>
                    <a:p>
                      <a:pPr algn="ctr"/>
                      <a:r>
                        <a:rPr lang="en-US" sz="3200" dirty="0">
                          <a:latin typeface="Times New Roman" pitchFamily="18" charset="0"/>
                          <a:cs typeface="Times New Roman" pitchFamily="18" charset="0"/>
                        </a:rPr>
                        <a:t>c</a:t>
                      </a: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35000">
                <a:tc>
                  <a:txBody>
                    <a:bodyPr/>
                    <a:lstStyle/>
                    <a:p>
                      <a:pPr algn="ctr"/>
                      <a:r>
                        <a:rPr lang="en-US" sz="3200" dirty="0">
                          <a:latin typeface="Times New Roman" pitchFamily="18" charset="0"/>
                          <a:cs typeface="Times New Roman" pitchFamily="18" charset="0"/>
                        </a:rPr>
                        <a:t>d</a:t>
                      </a:r>
                    </a:p>
                  </a:txBody>
                  <a:tcPr/>
                </a:tc>
                <a:tc>
                  <a:txBody>
                    <a:bodyPr/>
                    <a:lstStyle/>
                    <a:p>
                      <a:pPr algn="ctr"/>
                      <a:endParaRPr lang="en-US" sz="320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2555052" y="304800"/>
            <a:ext cx="4110100"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Phiếu học tập</a:t>
            </a:r>
          </a:p>
        </p:txBody>
      </p:sp>
    </p:spTree>
    <p:extLst>
      <p:ext uri="{BB962C8B-B14F-4D97-AF65-F5344CB8AC3E}">
        <p14:creationId xmlns:p14="http://schemas.microsoft.com/office/powerpoint/2010/main" val="2355515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 y="0"/>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963309276"/>
              </p:ext>
            </p:extLst>
          </p:nvPr>
        </p:nvGraphicFramePr>
        <p:xfrm>
          <a:off x="571502" y="1219200"/>
          <a:ext cx="8077200" cy="5389880"/>
        </p:xfrm>
        <a:graphic>
          <a:graphicData uri="http://schemas.openxmlformats.org/drawingml/2006/table">
            <a:tbl>
              <a:tblPr firstRow="1" bandRow="1">
                <a:tableStyleId>{7DF18680-E054-41AD-8BC1-D1AEF772440D}</a:tableStyleId>
              </a:tblPr>
              <a:tblGrid>
                <a:gridCol w="1143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609600">
                <a:tc>
                  <a:txBody>
                    <a:bodyPr/>
                    <a:lstStyle/>
                    <a:p>
                      <a:pPr algn="ctr"/>
                      <a:r>
                        <a:rPr lang="en-US" sz="3200" dirty="0">
                          <a:solidFill>
                            <a:schemeClr val="tx1">
                              <a:lumMod val="95000"/>
                              <a:lumOff val="5000"/>
                            </a:schemeClr>
                          </a:solidFill>
                          <a:latin typeface="Times New Roman" pitchFamily="18" charset="0"/>
                          <a:cs typeface="Times New Roman" pitchFamily="18" charset="0"/>
                        </a:rPr>
                        <a:t>Hình</a:t>
                      </a:r>
                    </a:p>
                  </a:txBody>
                  <a:tcPr/>
                </a:tc>
                <a:tc>
                  <a:txBody>
                    <a:bodyPr/>
                    <a:lstStyle/>
                    <a:p>
                      <a:pPr algn="ctr"/>
                      <a:r>
                        <a:rPr lang="en-US" sz="3200" dirty="0">
                          <a:solidFill>
                            <a:schemeClr val="tx1">
                              <a:lumMod val="95000"/>
                              <a:lumOff val="5000"/>
                            </a:schemeClr>
                          </a:solidFill>
                          <a:latin typeface="Times New Roman" pitchFamily="18" charset="0"/>
                          <a:cs typeface="Times New Roman" pitchFamily="18" charset="0"/>
                        </a:rPr>
                        <a:t>Hoạt</a:t>
                      </a:r>
                      <a:r>
                        <a:rPr lang="en-US" sz="3200" baseline="0" dirty="0">
                          <a:solidFill>
                            <a:schemeClr val="tx1">
                              <a:lumMod val="95000"/>
                              <a:lumOff val="5000"/>
                            </a:schemeClr>
                          </a:solidFill>
                          <a:latin typeface="Times New Roman" pitchFamily="18" charset="0"/>
                          <a:cs typeface="Times New Roman" pitchFamily="18" charset="0"/>
                        </a:rPr>
                        <a:t> động </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b="1" kern="1200" dirty="0">
                          <a:solidFill>
                            <a:schemeClr val="tx1">
                              <a:lumMod val="95000"/>
                              <a:lumOff val="5000"/>
                            </a:schemeClr>
                          </a:solidFill>
                          <a:effectLst/>
                          <a:latin typeface="Times New Roman" pitchFamily="18" charset="0"/>
                          <a:ea typeface="+mn-ea"/>
                          <a:cs typeface="Times New Roman" pitchFamily="18" charset="0"/>
                        </a:rPr>
                        <a:t>Đáp ứng nhu cầu sống</a:t>
                      </a:r>
                      <a:endParaRPr lang="en-US" sz="3200" dirty="0">
                        <a:solidFill>
                          <a:schemeClr val="tx1">
                            <a:lumMod val="95000"/>
                            <a:lumOff val="5000"/>
                          </a:schemeClr>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35000">
                <a:tc>
                  <a:txBody>
                    <a:bodyPr/>
                    <a:lstStyle/>
                    <a:p>
                      <a:pPr algn="ctr"/>
                      <a:r>
                        <a:rPr lang="en-US" sz="3200" dirty="0">
                          <a:latin typeface="Times New Roman" pitchFamily="18" charset="0"/>
                          <a:cs typeface="Times New Roman" pitchFamily="18" charset="0"/>
                        </a:rPr>
                        <a:t>a</a:t>
                      </a:r>
                    </a:p>
                  </a:txBody>
                  <a:tcPr/>
                </a:tc>
                <a:tc>
                  <a:txBody>
                    <a:bodyPr/>
                    <a:lstStyle/>
                    <a:p>
                      <a:pPr algn="ctr"/>
                      <a:r>
                        <a:rPr lang="en-US" sz="3200" dirty="0">
                          <a:latin typeface="Times New Roman" pitchFamily="18" charset="0"/>
                          <a:cs typeface="Times New Roman" pitchFamily="18" charset="0"/>
                        </a:rPr>
                        <a:t>Tưới</a:t>
                      </a:r>
                      <a:r>
                        <a:rPr lang="en-US" sz="3200" baseline="0" dirty="0">
                          <a:latin typeface="Times New Roman" pitchFamily="18" charset="0"/>
                          <a:cs typeface="Times New Roman" pitchFamily="18" charset="0"/>
                        </a:rPr>
                        <a:t> cây</a:t>
                      </a:r>
                      <a:endParaRPr lang="en-US" sz="3200" dirty="0">
                        <a:latin typeface="Times New Roman" pitchFamily="18" charset="0"/>
                        <a:cs typeface="Times New Roman" pitchFamily="18" charset="0"/>
                      </a:endParaRPr>
                    </a:p>
                  </a:txBody>
                  <a:tcPr/>
                </a:tc>
                <a:tc>
                  <a:txBody>
                    <a:bodyPr/>
                    <a:lstStyle/>
                    <a:p>
                      <a:pPr fontAlgn="t"/>
                      <a:r>
                        <a:rPr lang="vi-VN" sz="3200" dirty="0">
                          <a:effectLst/>
                          <a:latin typeface="Times New Roman" pitchFamily="18" charset="0"/>
                          <a:cs typeface="Times New Roman" pitchFamily="18" charset="0"/>
                        </a:rPr>
                        <a:t>Cung cấp nước cho cây</a:t>
                      </a:r>
                    </a:p>
                  </a:txBody>
                  <a:tcPr marL="38100" marR="38100" marT="38100" marB="38100"/>
                </a:tc>
                <a:extLst>
                  <a:ext uri="{0D108BD9-81ED-4DB2-BD59-A6C34878D82A}">
                    <a16:rowId xmlns:a16="http://schemas.microsoft.com/office/drawing/2014/main" val="10001"/>
                  </a:ext>
                </a:extLst>
              </a:tr>
              <a:tr h="635000">
                <a:tc>
                  <a:txBody>
                    <a:bodyPr/>
                    <a:lstStyle/>
                    <a:p>
                      <a:pPr algn="ctr"/>
                      <a:r>
                        <a:rPr lang="en-US" sz="3200" dirty="0">
                          <a:latin typeface="Times New Roman" pitchFamily="18" charset="0"/>
                          <a:cs typeface="Times New Roman" pitchFamily="18" charset="0"/>
                        </a:rPr>
                        <a:t>b</a:t>
                      </a:r>
                    </a:p>
                  </a:txBody>
                  <a:tcPr/>
                </a:tc>
                <a:tc>
                  <a:txBody>
                    <a:bodyPr/>
                    <a:lstStyle/>
                    <a:p>
                      <a:pPr algn="ctr"/>
                      <a:r>
                        <a:rPr lang="en-US" sz="3200" dirty="0">
                          <a:latin typeface="Times New Roman" pitchFamily="18" charset="0"/>
                          <a:cs typeface="Times New Roman" pitchFamily="18" charset="0"/>
                        </a:rPr>
                        <a:t>Bón</a:t>
                      </a:r>
                      <a:r>
                        <a:rPr lang="en-US" sz="3200" baseline="0" dirty="0">
                          <a:latin typeface="Times New Roman" pitchFamily="18" charset="0"/>
                          <a:cs typeface="Times New Roman" pitchFamily="18" charset="0"/>
                        </a:rPr>
                        <a:t> phân </a:t>
                      </a:r>
                    </a:p>
                  </a:txBody>
                  <a:tcPr/>
                </a:tc>
                <a:tc>
                  <a:txBody>
                    <a:bodyPr/>
                    <a:lstStyle/>
                    <a:p>
                      <a:pPr fontAlgn="t"/>
                      <a:r>
                        <a:rPr lang="vi-VN" sz="3200" dirty="0">
                          <a:effectLst/>
                          <a:latin typeface="Times New Roman" pitchFamily="18" charset="0"/>
                          <a:cs typeface="Times New Roman" pitchFamily="18" charset="0"/>
                        </a:rPr>
                        <a:t>Cung cấp dinh dưỡng cho cây</a:t>
                      </a:r>
                    </a:p>
                  </a:txBody>
                  <a:tcPr marL="38100" marR="38100" marT="38100" marB="38100"/>
                </a:tc>
                <a:extLst>
                  <a:ext uri="{0D108BD9-81ED-4DB2-BD59-A6C34878D82A}">
                    <a16:rowId xmlns:a16="http://schemas.microsoft.com/office/drawing/2014/main" val="10002"/>
                  </a:ext>
                </a:extLst>
              </a:tr>
              <a:tr h="635000">
                <a:tc>
                  <a:txBody>
                    <a:bodyPr/>
                    <a:lstStyle/>
                    <a:p>
                      <a:pPr algn="ctr"/>
                      <a:r>
                        <a:rPr lang="en-US" sz="3200" dirty="0">
                          <a:latin typeface="Times New Roman" pitchFamily="18" charset="0"/>
                          <a:cs typeface="Times New Roman" pitchFamily="18" charset="0"/>
                        </a:rPr>
                        <a:t>c</a:t>
                      </a:r>
                    </a:p>
                  </a:txBody>
                  <a:tcPr/>
                </a:tc>
                <a:tc>
                  <a:txBody>
                    <a:bodyPr/>
                    <a:lstStyle/>
                    <a:p>
                      <a:pPr algn="ctr"/>
                      <a:r>
                        <a:rPr lang="en-US" sz="3200" dirty="0">
                          <a:latin typeface="Times New Roman" pitchFamily="18" charset="0"/>
                          <a:cs typeface="Times New Roman" pitchFamily="18" charset="0"/>
                        </a:rPr>
                        <a:t>Vun xới</a:t>
                      </a:r>
                      <a:r>
                        <a:rPr lang="en-US" sz="3200" baseline="0" dirty="0">
                          <a:latin typeface="Times New Roman" pitchFamily="18" charset="0"/>
                          <a:cs typeface="Times New Roman" pitchFamily="18" charset="0"/>
                        </a:rPr>
                        <a:t> đất</a:t>
                      </a:r>
                      <a:endParaRPr lang="en-US" sz="3200" dirty="0">
                        <a:latin typeface="Times New Roman" pitchFamily="18" charset="0"/>
                        <a:cs typeface="Times New Roman" pitchFamily="18" charset="0"/>
                      </a:endParaRPr>
                    </a:p>
                  </a:txBody>
                  <a:tcPr/>
                </a:tc>
                <a:tc>
                  <a:txBody>
                    <a:bodyPr/>
                    <a:lstStyle/>
                    <a:p>
                      <a:pPr fontAlgn="t"/>
                      <a:r>
                        <a:rPr lang="vi-VN" sz="3200" dirty="0">
                          <a:effectLst/>
                          <a:latin typeface="Times New Roman" pitchFamily="18" charset="0"/>
                          <a:cs typeface="Times New Roman" pitchFamily="18" charset="0"/>
                        </a:rPr>
                        <a:t>Thêm đất màu vào gốc cây, làm đất tăng thêm độ thoáng đồng thời hạn chế bốc hơi nước.</a:t>
                      </a:r>
                    </a:p>
                  </a:txBody>
                  <a:tcPr marL="38100" marR="38100" marT="38100" marB="38100"/>
                </a:tc>
                <a:extLst>
                  <a:ext uri="{0D108BD9-81ED-4DB2-BD59-A6C34878D82A}">
                    <a16:rowId xmlns:a16="http://schemas.microsoft.com/office/drawing/2014/main" val="10003"/>
                  </a:ext>
                </a:extLst>
              </a:tr>
              <a:tr h="635000">
                <a:tc>
                  <a:txBody>
                    <a:bodyPr/>
                    <a:lstStyle/>
                    <a:p>
                      <a:pPr algn="ctr"/>
                      <a:r>
                        <a:rPr lang="en-US" sz="3200" dirty="0">
                          <a:latin typeface="Times New Roman" pitchFamily="18" charset="0"/>
                          <a:cs typeface="Times New Roman" pitchFamily="18" charset="0"/>
                        </a:rPr>
                        <a:t>d</a:t>
                      </a:r>
                    </a:p>
                  </a:txBody>
                  <a:tcPr/>
                </a:tc>
                <a:tc>
                  <a:txBody>
                    <a:bodyPr/>
                    <a:lstStyle/>
                    <a:p>
                      <a:pPr algn="ctr"/>
                      <a:r>
                        <a:rPr lang="en-US" sz="3200" dirty="0">
                          <a:latin typeface="Times New Roman" pitchFamily="18" charset="0"/>
                          <a:cs typeface="Times New Roman" pitchFamily="18" charset="0"/>
                        </a:rPr>
                        <a:t>Tắm</a:t>
                      </a:r>
                      <a:r>
                        <a:rPr lang="en-US" sz="3200" baseline="0" dirty="0">
                          <a:latin typeface="Times New Roman" pitchFamily="18" charset="0"/>
                          <a:cs typeface="Times New Roman" pitchFamily="18" charset="0"/>
                        </a:rPr>
                        <a:t> nắng cho cây</a:t>
                      </a:r>
                      <a:endParaRPr lang="en-US" sz="3200" dirty="0">
                        <a:latin typeface="Times New Roman" pitchFamily="18" charset="0"/>
                        <a:cs typeface="Times New Roman" pitchFamily="18" charset="0"/>
                      </a:endParaRPr>
                    </a:p>
                  </a:txBody>
                  <a:tcPr/>
                </a:tc>
                <a:tc>
                  <a:txBody>
                    <a:bodyPr/>
                    <a:lstStyle/>
                    <a:p>
                      <a:pPr fontAlgn="t"/>
                      <a:r>
                        <a:rPr lang="en-US" sz="3200" dirty="0">
                          <a:effectLst/>
                          <a:latin typeface="Times New Roman" pitchFamily="18" charset="0"/>
                          <a:cs typeface="Times New Roman" pitchFamily="18" charset="0"/>
                        </a:rPr>
                        <a:t>Cung cấp ánh sáng mặt trời cho cây quang hợp</a:t>
                      </a:r>
                    </a:p>
                  </a:txBody>
                  <a:tcPr marL="38100" marR="38100" marT="38100" marB="38100"/>
                </a:tc>
                <a:extLst>
                  <a:ext uri="{0D108BD9-81ED-4DB2-BD59-A6C34878D82A}">
                    <a16:rowId xmlns:a16="http://schemas.microsoft.com/office/drawing/2014/main" val="10004"/>
                  </a:ext>
                </a:extLst>
              </a:tr>
            </a:tbl>
          </a:graphicData>
        </a:graphic>
      </p:graphicFrame>
      <p:sp>
        <p:nvSpPr>
          <p:cNvPr id="7" name="Rectangle 6"/>
          <p:cNvSpPr/>
          <p:nvPr/>
        </p:nvSpPr>
        <p:spPr>
          <a:xfrm>
            <a:off x="2497985" y="152400"/>
            <a:ext cx="422423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Phiếu học tập</a:t>
            </a:r>
          </a:p>
        </p:txBody>
      </p:sp>
    </p:spTree>
    <p:extLst>
      <p:ext uri="{BB962C8B-B14F-4D97-AF65-F5344CB8AC3E}">
        <p14:creationId xmlns:p14="http://schemas.microsoft.com/office/powerpoint/2010/main" val="938363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539240" y="3687921"/>
          <a:ext cx="6065520" cy="350520"/>
        </p:xfrm>
        <a:graphic>
          <a:graphicData uri="http://schemas.openxmlformats.org/drawingml/2006/table">
            <a:tbl>
              <a:tblPr/>
              <a:tblGrid>
                <a:gridCol w="6065520">
                  <a:extLst>
                    <a:ext uri="{9D8B030D-6E8A-4147-A177-3AD203B41FA5}">
                      <a16:colId xmlns:a16="http://schemas.microsoft.com/office/drawing/2014/main" val="20000"/>
                    </a:ext>
                  </a:extLst>
                </a:gridCol>
              </a:tblGrid>
              <a:tr h="0">
                <a:tc>
                  <a:txBody>
                    <a:bodyPr/>
                    <a:lstStyle/>
                    <a:p>
                      <a:pPr fontAlgn="t"/>
                      <a:r>
                        <a:rPr lang="en-US" dirty="0">
                          <a:effectLst/>
                        </a:rPr>
                        <a:t>Cung cấp ánh sáng mặt trời cho cây quang hợp</a:t>
                      </a:r>
                    </a:p>
                  </a:txBody>
                  <a:tcPr marL="38100" marR="38100" marT="38100" marB="38100">
                    <a:lnL w="12700" cap="flat" cmpd="sng" algn="ctr">
                      <a:solidFill>
                        <a:srgbClr val="A0B80E"/>
                      </a:solidFill>
                      <a:prstDash val="solid"/>
                      <a:round/>
                      <a:headEnd type="none" w="med" len="med"/>
                      <a:tailEnd type="none" w="med" len="med"/>
                    </a:lnL>
                    <a:lnR w="12700" cap="flat" cmpd="sng" algn="ctr">
                      <a:solidFill>
                        <a:srgbClr val="A0B80E"/>
                      </a:solidFill>
                      <a:prstDash val="solid"/>
                      <a:round/>
                      <a:headEnd type="none" w="med" len="med"/>
                      <a:tailEnd type="none" w="med" len="med"/>
                    </a:lnR>
                    <a:lnT w="12700" cap="flat" cmpd="sng" algn="ctr">
                      <a:solidFill>
                        <a:srgbClr val="A0B80E"/>
                      </a:solidFill>
                      <a:prstDash val="solid"/>
                      <a:round/>
                      <a:headEnd type="none" w="med" len="med"/>
                      <a:tailEnd type="none" w="med" len="med"/>
                    </a:lnT>
                    <a:lnB w="12700" cap="flat" cmpd="sng" algn="ctr">
                      <a:solidFill>
                        <a:srgbClr val="A0B80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9"/>
          <a:stretch/>
        </p:blipFill>
        <p:spPr bwMode="auto">
          <a:xfrm>
            <a:off x="19050" y="0"/>
            <a:ext cx="92654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209800"/>
            <a:ext cx="184731" cy="369332"/>
          </a:xfrm>
          <a:prstGeom prst="rect">
            <a:avLst/>
          </a:prstGeom>
          <a:noFill/>
        </p:spPr>
        <p:txBody>
          <a:bodyPr wrap="none" rtlCol="0">
            <a:spAutoFit/>
          </a:bodyPr>
          <a:lstStyle/>
          <a:p>
            <a:endParaRPr lang="en-US" dirty="0"/>
          </a:p>
        </p:txBody>
      </p:sp>
      <p:sp>
        <p:nvSpPr>
          <p:cNvPr id="6" name="Rectangle 3"/>
          <p:cNvSpPr>
            <a:spLocks noChangeArrowheads="1"/>
          </p:cNvSpPr>
          <p:nvPr/>
        </p:nvSpPr>
        <p:spPr bwMode="auto">
          <a:xfrm>
            <a:off x="1539875" y="368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28574" y="381000"/>
            <a:ext cx="4467225" cy="2800767"/>
          </a:xfrm>
          <a:prstGeom prst="rect">
            <a:avLst/>
          </a:prstGeom>
          <a:solidFill>
            <a:schemeClr val="accent5">
              <a:lumMod val="20000"/>
              <a:lumOff val="80000"/>
            </a:schemeClr>
          </a:solidFill>
        </p:spPr>
        <p:txBody>
          <a:bodyPr wrap="square">
            <a:spAutoFit/>
          </a:bodyPr>
          <a:lstStyle/>
          <a:p>
            <a:r>
              <a:rPr lang="en-US" sz="4400" dirty="0">
                <a:latin typeface="Times New Roman" pitchFamily="18" charset="0"/>
                <a:cs typeface="Times New Roman" pitchFamily="18" charset="0"/>
              </a:rPr>
              <a:t>Kể một số việc làm chăm sóc cây trồng mà em đã thực hiện.</a:t>
            </a:r>
          </a:p>
        </p:txBody>
      </p:sp>
      <p:pic>
        <p:nvPicPr>
          <p:cNvPr id="9" name="Picture 8"/>
          <p:cNvPicPr>
            <a:picLocks noChangeAspect="1"/>
          </p:cNvPicPr>
          <p:nvPr/>
        </p:nvPicPr>
        <p:blipFill>
          <a:blip r:embed="rId3"/>
          <a:srcRect/>
          <a:stretch>
            <a:fillRect/>
          </a:stretch>
        </p:blipFill>
        <p:spPr>
          <a:xfrm>
            <a:off x="778165" y="3400425"/>
            <a:ext cx="2971800" cy="2714244"/>
          </a:xfrm>
          <a:prstGeom prst="rect">
            <a:avLst/>
          </a:prstGeom>
        </p:spPr>
      </p:pic>
    </p:spTree>
    <p:extLst>
      <p:ext uri="{BB962C8B-B14F-4D97-AF65-F5344CB8AC3E}">
        <p14:creationId xmlns:p14="http://schemas.microsoft.com/office/powerpoint/2010/main" val="52835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2238"/>
            <a:ext cx="8458200" cy="1200329"/>
          </a:xfrm>
          <a:prstGeom prst="rect">
            <a:avLst/>
          </a:prstGeom>
        </p:spPr>
        <p:txBody>
          <a:bodyPr wrap="square">
            <a:spAutoFit/>
          </a:bodyPr>
          <a:lstStyle/>
          <a:p>
            <a:r>
              <a:rPr lang="en-US" sz="3600" b="1" dirty="0">
                <a:latin typeface="Times New Roman" pitchFamily="18" charset="0"/>
                <a:cs typeface="Times New Roman" pitchFamily="18" charset="0"/>
              </a:rPr>
              <a:t>Hoạt động thực hành 2:</a:t>
            </a:r>
            <a:r>
              <a:rPr lang="en-US" sz="3600" dirty="0">
                <a:latin typeface="Times New Roman" pitchFamily="18" charset="0"/>
                <a:cs typeface="Times New Roman" pitchFamily="18" charset="0"/>
              </a:rPr>
              <a:t> Đặc điểm môi trường sống của cây trồng.</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63516"/>
            <a:ext cx="6781800" cy="539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1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44453"/>
            <a:ext cx="8915400" cy="2677656"/>
          </a:xfrm>
          <a:prstGeom prst="rect">
            <a:avLst/>
          </a:prstGeom>
        </p:spPr>
        <p:txBody>
          <a:bodyPr wrap="square">
            <a:spAutoFit/>
          </a:bodyPr>
          <a:lstStyle/>
          <a:p>
            <a:r>
              <a:rPr lang="en-US" sz="2800" dirty="0">
                <a:latin typeface="Times New Roman" pitchFamily="18" charset="0"/>
                <a:cs typeface="Times New Roman" pitchFamily="18" charset="0"/>
              </a:rPr>
              <a:t>Các em hãy quan sát hình, thảo luận theo nhóm 4 trả lời 2 câu hỏi:</a:t>
            </a:r>
          </a:p>
          <a:p>
            <a:r>
              <a:rPr lang="en-US" sz="2800" dirty="0">
                <a:latin typeface="Times New Roman" pitchFamily="18" charset="0"/>
                <a:cs typeface="Times New Roman" pitchFamily="18" charset="0"/>
              </a:rPr>
              <a:t>Câu 1: Cây nào thích hợp ở nơi bóng râm, cây nào cần nhiều nắng?</a:t>
            </a:r>
          </a:p>
          <a:p>
            <a:r>
              <a:rPr lang="en-US" sz="2800" dirty="0">
                <a:latin typeface="Times New Roman" pitchFamily="18" charset="0"/>
                <a:cs typeface="Times New Roman" pitchFamily="18" charset="0"/>
              </a:rPr>
              <a:t>Câu 2: Cây nào cần ít nước, cây nào cần nhiều nước để phát triển?</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4600"/>
            <a:ext cx="6934200"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747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212"/>
            <a:ext cx="7543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577" y="3465282"/>
            <a:ext cx="7467948" cy="239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86274" y="1828800"/>
            <a:ext cx="367408"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a</a:t>
            </a:r>
          </a:p>
        </p:txBody>
      </p:sp>
      <p:sp>
        <p:nvSpPr>
          <p:cNvPr id="9" name="TextBox 8"/>
          <p:cNvSpPr txBox="1"/>
          <p:nvPr/>
        </p:nvSpPr>
        <p:spPr>
          <a:xfrm>
            <a:off x="7848600" y="4987677"/>
            <a:ext cx="389850"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d</a:t>
            </a:r>
          </a:p>
        </p:txBody>
      </p:sp>
      <p:sp>
        <p:nvSpPr>
          <p:cNvPr id="10" name="TextBox 9"/>
          <p:cNvSpPr txBox="1"/>
          <p:nvPr/>
        </p:nvSpPr>
        <p:spPr>
          <a:xfrm>
            <a:off x="4180779" y="5181600"/>
            <a:ext cx="367408"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c</a:t>
            </a:r>
          </a:p>
        </p:txBody>
      </p:sp>
      <p:sp>
        <p:nvSpPr>
          <p:cNvPr id="11" name="TextBox 10"/>
          <p:cNvSpPr txBox="1"/>
          <p:nvPr/>
        </p:nvSpPr>
        <p:spPr>
          <a:xfrm>
            <a:off x="7848600" y="1822162"/>
            <a:ext cx="389850"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b</a:t>
            </a:r>
          </a:p>
        </p:txBody>
      </p:sp>
      <p:sp>
        <p:nvSpPr>
          <p:cNvPr id="5" name="TextBox 4"/>
          <p:cNvSpPr txBox="1"/>
          <p:nvPr/>
        </p:nvSpPr>
        <p:spPr>
          <a:xfrm>
            <a:off x="892223" y="2286000"/>
            <a:ext cx="3698827" cy="1200329"/>
          </a:xfrm>
          <a:prstGeom prst="rect">
            <a:avLst/>
          </a:prstGeom>
          <a:solidFill>
            <a:schemeClr val="tx2">
              <a:lumMod val="20000"/>
              <a:lumOff val="80000"/>
            </a:schemeClr>
          </a:solidFill>
        </p:spPr>
        <p:txBody>
          <a:bodyPr wrap="square" rtlCol="0">
            <a:spAutoFit/>
          </a:bodyPr>
          <a:lstStyle/>
          <a:p>
            <a:r>
              <a:rPr lang="en-US" sz="2400" b="1" dirty="0">
                <a:latin typeface="Times New Roman" pitchFamily="18" charset="0"/>
                <a:cs typeface="Times New Roman" pitchFamily="18" charset="0"/>
              </a:rPr>
              <a:t>Cây xương rồng</a:t>
            </a:r>
            <a:r>
              <a:rPr lang="en-US" sz="2400" dirty="0">
                <a:latin typeface="Times New Roman" pitchFamily="18" charset="0"/>
                <a:cs typeface="Times New Roman" pitchFamily="18" charset="0"/>
              </a:rPr>
              <a:t>: Thích hợp trồng trên đất khô ráo, ít nước, nơi có nhiều nắng</a:t>
            </a:r>
          </a:p>
        </p:txBody>
      </p:sp>
      <p:sp>
        <p:nvSpPr>
          <p:cNvPr id="6" name="TextBox 5"/>
          <p:cNvSpPr txBox="1"/>
          <p:nvPr/>
        </p:nvSpPr>
        <p:spPr>
          <a:xfrm>
            <a:off x="4800599" y="2285999"/>
            <a:ext cx="4333875" cy="1200329"/>
          </a:xfrm>
          <a:prstGeom prst="rect">
            <a:avLst/>
          </a:prstGeom>
          <a:solidFill>
            <a:schemeClr val="tx2">
              <a:lumMod val="20000"/>
              <a:lumOff val="80000"/>
            </a:schemeClr>
          </a:solidFill>
        </p:spPr>
        <p:txBody>
          <a:bodyPr wrap="square" rtlCol="0">
            <a:spAutoFit/>
          </a:bodyPr>
          <a:lstStyle/>
          <a:p>
            <a:r>
              <a:rPr lang="en-US" sz="2400" b="1" dirty="0">
                <a:latin typeface="Times New Roman" pitchFamily="18" charset="0"/>
                <a:cs typeface="Times New Roman" pitchFamily="18" charset="0"/>
              </a:rPr>
              <a:t>Cây hoa súng: </a:t>
            </a:r>
            <a:r>
              <a:rPr lang="en-US" sz="2400" dirty="0">
                <a:latin typeface="Times New Roman" pitchFamily="18" charset="0"/>
                <a:cs typeface="Times New Roman" pitchFamily="18" charset="0"/>
              </a:rPr>
              <a:t>Sống dưới nước trong các đầm, ao, thích hợp nơi có nhiều nắng</a:t>
            </a:r>
          </a:p>
        </p:txBody>
      </p:sp>
      <p:sp>
        <p:nvSpPr>
          <p:cNvPr id="7" name="TextBox 6"/>
          <p:cNvSpPr txBox="1"/>
          <p:nvPr/>
        </p:nvSpPr>
        <p:spPr>
          <a:xfrm>
            <a:off x="690215" y="5703838"/>
            <a:ext cx="3867497" cy="1154162"/>
          </a:xfrm>
          <a:prstGeom prst="rect">
            <a:avLst/>
          </a:prstGeom>
          <a:solidFill>
            <a:schemeClr val="tx2">
              <a:lumMod val="20000"/>
              <a:lumOff val="80000"/>
            </a:schemeClr>
          </a:solidFill>
        </p:spPr>
        <p:txBody>
          <a:bodyPr wrap="square" rtlCol="0">
            <a:spAutoFit/>
          </a:bodyPr>
          <a:lstStyle/>
          <a:p>
            <a:r>
              <a:rPr lang="en-US" sz="2300" b="1" dirty="0">
                <a:latin typeface="Times New Roman" pitchFamily="18" charset="0"/>
                <a:cs typeface="Times New Roman" pitchFamily="18" charset="0"/>
              </a:rPr>
              <a:t>Cây hoa giấy: </a:t>
            </a:r>
            <a:r>
              <a:rPr lang="en-US" sz="2300" dirty="0">
                <a:latin typeface="Times New Roman" pitchFamily="18" charset="0"/>
                <a:cs typeface="Times New Roman" pitchFamily="18" charset="0"/>
              </a:rPr>
              <a:t>Thích hợp trồng ở đất không quá ấm, nơi có nhiều nắng</a:t>
            </a:r>
          </a:p>
        </p:txBody>
      </p:sp>
      <p:sp>
        <p:nvSpPr>
          <p:cNvPr id="8" name="TextBox 7"/>
          <p:cNvSpPr txBox="1"/>
          <p:nvPr/>
        </p:nvSpPr>
        <p:spPr>
          <a:xfrm>
            <a:off x="4657551" y="5703838"/>
            <a:ext cx="4572002" cy="1154162"/>
          </a:xfrm>
          <a:prstGeom prst="rect">
            <a:avLst/>
          </a:prstGeom>
          <a:solidFill>
            <a:schemeClr val="tx2">
              <a:lumMod val="20000"/>
              <a:lumOff val="80000"/>
            </a:schemeClr>
          </a:solidFill>
        </p:spPr>
        <p:txBody>
          <a:bodyPr wrap="square" rtlCol="0">
            <a:spAutoFit/>
          </a:bodyPr>
          <a:lstStyle/>
          <a:p>
            <a:r>
              <a:rPr lang="en-US" sz="2300" b="1" dirty="0">
                <a:latin typeface="Times New Roman" pitchFamily="18" charset="0"/>
                <a:cs typeface="Times New Roman" pitchFamily="18" charset="0"/>
              </a:rPr>
              <a:t>Cây hoa lan: </a:t>
            </a:r>
            <a:r>
              <a:rPr lang="en-US" sz="2300" dirty="0">
                <a:latin typeface="Times New Roman" pitchFamily="18" charset="0"/>
                <a:cs typeface="Times New Roman" pitchFamily="18" charset="0"/>
              </a:rPr>
              <a:t>Thường bám ở thân cây gỗ khác, thích hợp ở nơi bóng râm hoặc dàn có lưới cho giảm nắng</a:t>
            </a:r>
          </a:p>
        </p:txBody>
      </p:sp>
    </p:spTree>
    <p:extLst>
      <p:ext uri="{BB962C8B-B14F-4D97-AF65-F5344CB8AC3E}">
        <p14:creationId xmlns:p14="http://schemas.microsoft.com/office/powerpoint/2010/main" val="235551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6668"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8725" y="1905000"/>
            <a:ext cx="7391400" cy="2308324"/>
          </a:xfrm>
          <a:prstGeom prst="rect">
            <a:avLst/>
          </a:prstGeom>
        </p:spPr>
        <p:txBody>
          <a:bodyPr wrap="square">
            <a:spAutoFit/>
          </a:bodyPr>
          <a:lstStyle/>
          <a:p>
            <a:r>
              <a:rPr lang="en-US" sz="3600" dirty="0">
                <a:latin typeface="Times New Roman" pitchFamily="18" charset="0"/>
                <a:cs typeface="Times New Roman" pitchFamily="18" charset="0"/>
              </a:rPr>
              <a:t>Các em hãy thảo luận nhóm 2: </a:t>
            </a:r>
          </a:p>
          <a:p>
            <a:r>
              <a:rPr lang="en-US" sz="3600" dirty="0">
                <a:latin typeface="Times New Roman" pitchFamily="18" charset="0"/>
                <a:cs typeface="Times New Roman" pitchFamily="18" charset="0"/>
              </a:rPr>
              <a:t>Lấy ví dụ về cây trồng cần nhiều nước, ít nước, cây thích hợp ở nơi bóng râm, cây cần nhiều nắng,…</a:t>
            </a:r>
          </a:p>
        </p:txBody>
      </p:sp>
      <p:sp>
        <p:nvSpPr>
          <p:cNvPr id="4" name="Rectangle 3"/>
          <p:cNvSpPr/>
          <p:nvPr/>
        </p:nvSpPr>
        <p:spPr>
          <a:xfrm>
            <a:off x="533400" y="609600"/>
            <a:ext cx="4373313" cy="584775"/>
          </a:xfrm>
          <a:prstGeom prst="rect">
            <a:avLst/>
          </a:prstGeom>
          <a:solidFill>
            <a:schemeClr val="accent6">
              <a:lumMod val="20000"/>
              <a:lumOff val="80000"/>
            </a:schemeClr>
          </a:solidFill>
        </p:spPr>
        <p:txBody>
          <a:bodyPr wrap="none">
            <a:spAutoFit/>
          </a:bodyPr>
          <a:lstStyle/>
          <a:p>
            <a:r>
              <a:rPr lang="en-US" sz="3200" b="1" dirty="0">
                <a:solidFill>
                  <a:schemeClr val="accent1">
                    <a:lumMod val="75000"/>
                  </a:schemeClr>
                </a:solidFill>
                <a:latin typeface="Times New Roman" pitchFamily="18" charset="0"/>
                <a:cs typeface="Times New Roman" pitchFamily="18" charset="0"/>
              </a:rPr>
              <a:t>3. Luyện tập thực hành </a:t>
            </a:r>
            <a:endParaRPr lang="en-US" sz="32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4331499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603</Words>
  <Application>Microsoft Office PowerPoint</Application>
  <PresentationFormat>On-screen Show (4:3)</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Admins</cp:lastModifiedBy>
  <cp:revision>13</cp:revision>
  <dcterms:created xsi:type="dcterms:W3CDTF">2023-05-17T04:11:47Z</dcterms:created>
  <dcterms:modified xsi:type="dcterms:W3CDTF">2026-01-21T09:58:13Z</dcterms:modified>
</cp:coreProperties>
</file>