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56" r:id="rId3"/>
    <p:sldId id="258" r:id="rId4"/>
    <p:sldId id="272" r:id="rId5"/>
    <p:sldId id="259" r:id="rId6"/>
    <p:sldId id="292" r:id="rId7"/>
    <p:sldId id="293" r:id="rId8"/>
    <p:sldId id="274" r:id="rId9"/>
    <p:sldId id="260" r:id="rId10"/>
    <p:sldId id="277" r:id="rId11"/>
    <p:sldId id="294" r:id="rId12"/>
    <p:sldId id="295" r:id="rId13"/>
    <p:sldId id="296" r:id="rId14"/>
    <p:sldId id="297" r:id="rId15"/>
    <p:sldId id="278" r:id="rId16"/>
    <p:sldId id="265" r:id="rId17"/>
    <p:sldId id="271" r:id="rId18"/>
    <p:sldId id="267" r:id="rId19"/>
    <p:sldId id="298" r:id="rId20"/>
    <p:sldId id="28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3/8/2026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2</a:t>
            </a:fld>
            <a:endParaRPr lang="en-US"/>
          </a:p>
        </p:txBody>
      </p:sp>
    </p:spTree>
    <p:extLst>
      <p:ext uri="{BB962C8B-B14F-4D97-AF65-F5344CB8AC3E}">
        <p14:creationId xmlns:p14="http://schemas.microsoft.com/office/powerpoint/2010/main" val="582579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3</a:t>
            </a:fld>
            <a:endParaRPr lang="en-US"/>
          </a:p>
        </p:txBody>
      </p:sp>
    </p:spTree>
    <p:extLst>
      <p:ext uri="{BB962C8B-B14F-4D97-AF65-F5344CB8AC3E}">
        <p14:creationId xmlns:p14="http://schemas.microsoft.com/office/powerpoint/2010/main" val="385692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845266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98237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4434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4683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64410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33825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033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14539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4485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9562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08311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1F16FEEF-8F58-B2EE-7C20-8083341457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2026/3/8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10551D9-D5BE-AEF7-038A-485C7A3443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253025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54.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54.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54.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54.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36.png"/><Relationship Id="rId4" Type="http://schemas.openxmlformats.org/officeDocument/2006/relationships/image" Target="../media/image75.svg"/></Relationships>
</file>

<file path=ppt/slides/_rels/slide15.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25.png"/><Relationship Id="rId10" Type="http://schemas.openxmlformats.org/officeDocument/2006/relationships/image" Target="../media/image82.svg"/><Relationship Id="rId4" Type="http://schemas.openxmlformats.org/officeDocument/2006/relationships/image" Target="../media/image65.sv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1.png"/><Relationship Id="rId4" Type="http://schemas.openxmlformats.org/officeDocument/2006/relationships/image" Target="../media/image54.sv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44.png"/><Relationship Id="rId7" Type="http://schemas.openxmlformats.org/officeDocument/2006/relationships/image" Target="../media/image45.png"/><Relationship Id="rId12" Type="http://schemas.openxmlformats.org/officeDocument/2006/relationships/image" Target="../media/image28.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47.png"/><Relationship Id="rId5" Type="http://schemas.openxmlformats.org/officeDocument/2006/relationships/image" Target="../media/image30.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5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58.sv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25.png"/><Relationship Id="rId4" Type="http://schemas.openxmlformats.org/officeDocument/2006/relationships/image" Target="../media/image65.sv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30.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11" name="Picture 10">
            <a:extLst>
              <a:ext uri="{FF2B5EF4-FFF2-40B4-BE49-F238E27FC236}">
                <a16:creationId xmlns:a16="http://schemas.microsoft.com/office/drawing/2014/main" id="{308E9852-9BEB-C56E-EC30-DE8A15F42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a16="http://schemas.microsoft.com/office/drawing/2014/main" id="{FD0A5E12-904A-1119-8DA9-EF73CEF14BBE}"/>
              </a:ext>
            </a:extLst>
          </p:cNvPr>
          <p:cNvPicPr>
            <a:picLocks noChangeAspect="1"/>
          </p:cNvPicPr>
          <p:nvPr/>
        </p:nvPicPr>
        <p:blipFill>
          <a:blip r:embed="rId11"/>
          <a:stretch>
            <a:fillRect/>
          </a:stretch>
        </p:blipFill>
        <p:spPr>
          <a:xfrm>
            <a:off x="5469811" y="1201194"/>
            <a:ext cx="2030144" cy="755970"/>
          </a:xfrm>
          <a:prstGeom prst="rect">
            <a:avLst/>
          </a:prstGeom>
        </p:spPr>
      </p:pic>
      <p:pic>
        <p:nvPicPr>
          <p:cNvPr id="9" name="Picture 8">
            <a:extLst>
              <a:ext uri="{FF2B5EF4-FFF2-40B4-BE49-F238E27FC236}">
                <a16:creationId xmlns:a16="http://schemas.microsoft.com/office/drawing/2014/main" id="{625D93AA-7623-F14F-FDB1-787BB95EF042}"/>
              </a:ext>
            </a:extLst>
          </p:cNvPr>
          <p:cNvPicPr>
            <a:picLocks noChangeAspect="1"/>
          </p:cNvPicPr>
          <p:nvPr/>
        </p:nvPicPr>
        <p:blipFill>
          <a:blip r:embed="rId12"/>
          <a:stretch>
            <a:fillRect/>
          </a:stretch>
        </p:blipFill>
        <p:spPr>
          <a:xfrm>
            <a:off x="3068853" y="1928619"/>
            <a:ext cx="6285521" cy="3084843"/>
          </a:xfrm>
          <a:prstGeom prst="rect">
            <a:avLst/>
          </a:prstGeom>
        </p:spPr>
      </p:pic>
      <p:pic>
        <p:nvPicPr>
          <p:cNvPr id="13" name="Picture 12">
            <a:extLst>
              <a:ext uri="{FF2B5EF4-FFF2-40B4-BE49-F238E27FC236}">
                <a16:creationId xmlns:a16="http://schemas.microsoft.com/office/drawing/2014/main" id="{A3F7341C-B008-B9EC-0D9D-DBBFD2ED712C}"/>
              </a:ext>
            </a:extLst>
          </p:cNvPr>
          <p:cNvPicPr>
            <a:picLocks noChangeAspect="1"/>
          </p:cNvPicPr>
          <p:nvPr/>
        </p:nvPicPr>
        <p:blipFill>
          <a:blip r:embed="rId13"/>
          <a:stretch>
            <a:fillRect/>
          </a:stretch>
        </p:blipFill>
        <p:spPr>
          <a:xfrm>
            <a:off x="2391600" y="954978"/>
            <a:ext cx="1475360" cy="1432684"/>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5377543" y="740229"/>
            <a:ext cx="6491071" cy="6041571"/>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562600" y="978917"/>
            <a:ext cx="6204857" cy="5632311"/>
          </a:xfrm>
          <a:prstGeom prst="rect">
            <a:avLst/>
          </a:prstGeom>
          <a:noFill/>
        </p:spPr>
        <p:txBody>
          <a:bodyPr wrap="square" rtlCol="0">
            <a:spAutoFit/>
          </a:bodyPr>
          <a:lstStyle/>
          <a:p>
            <a:pPr lvl="0" algn="just"/>
            <a:r>
              <a:rPr lang="vi-VN" sz="3000" b="1" dirty="0">
                <a:solidFill>
                  <a:srgbClr val="FF0000"/>
                </a:solidFill>
                <a:latin typeface="Cambria" panose="02040503050406030204" pitchFamily="18" charset="0"/>
                <a:ea typeface="Cambria" panose="02040503050406030204" pitchFamily="18" charset="0"/>
              </a:rPr>
              <a:t>Tem mua thực phẩm thời bao cấp: </a:t>
            </a:r>
            <a:r>
              <a:rPr lang="vi-VN" sz="3000" dirty="0">
                <a:solidFill>
                  <a:srgbClr val="FF0000"/>
                </a:solidFill>
                <a:latin typeface="Cambria" panose="02040503050406030204" pitchFamily="18" charset="0"/>
                <a:ea typeface="Cambria" panose="02040503050406030204" pitchFamily="18" charset="0"/>
              </a:rPr>
              <a:t>Thời bao cấp, để đảm bảo nhu cầu về lương thực, thực phẩm cho cán bộ, công nhân viên, ngoài việc cấp số gạo. Nhà nước còn cấp phát các loại tem, phiếu khác nhau. Trong hình là một mẫu tem dùng để mua thực phẩm (thịt). Trên tem ghi rõ khối lượng thịt được mua hàng tháng. Ngoài tem mua thịt còn có các loại tem khác như: tem mua đường, sữa và cả tem mua chất đốt,...</a:t>
            </a:r>
            <a:endParaRPr kumimoji="0" lang="en-US" sz="3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C1FAD5E6-C09C-CC63-C99D-2BBF051F3116}"/>
              </a:ext>
            </a:extLst>
          </p:cNvPr>
          <p:cNvPicPr>
            <a:picLocks noChangeAspect="1"/>
          </p:cNvPicPr>
          <p:nvPr/>
        </p:nvPicPr>
        <p:blipFill>
          <a:blip r:embed="rId5"/>
          <a:stretch>
            <a:fillRect/>
          </a:stretch>
        </p:blipFill>
        <p:spPr>
          <a:xfrm>
            <a:off x="525235" y="2009774"/>
            <a:ext cx="4531871" cy="3389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71821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541999" y="2533365"/>
            <a:ext cx="7185102" cy="2713550"/>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4876534" y="2905689"/>
            <a:ext cx="6668429" cy="1938992"/>
          </a:xfrm>
          <a:prstGeom prst="rect">
            <a:avLst/>
          </a:prstGeom>
          <a:noFill/>
        </p:spPr>
        <p:txBody>
          <a:bodyPr wrap="square" rtlCol="0">
            <a:spAutoFit/>
          </a:bodyPr>
          <a:lstStyle/>
          <a:p>
            <a:pPr lvl="0" algn="just"/>
            <a:r>
              <a:rPr lang="vi-VN" sz="4000" b="1" dirty="0">
                <a:solidFill>
                  <a:srgbClr val="FF0000"/>
                </a:solidFill>
                <a:latin typeface="Cambria" panose="02040503050406030204" pitchFamily="18" charset="0"/>
                <a:ea typeface="Cambria" panose="02040503050406030204" pitchFamily="18" charset="0"/>
              </a:rPr>
              <a:t>Đèn đốt bằng dầu</a:t>
            </a:r>
            <a:r>
              <a:rPr lang="en-US" sz="4000" b="1" dirty="0">
                <a:solidFill>
                  <a:srgbClr val="FF0000"/>
                </a:solidFill>
                <a:latin typeface="Cambria" panose="02040503050406030204" pitchFamily="18" charset="0"/>
                <a:ea typeface="Cambria" panose="02040503050406030204" pitchFamily="18" charset="0"/>
              </a:rPr>
              <a:t>:</a:t>
            </a:r>
            <a:r>
              <a:rPr lang="vi-VN" sz="4000" b="1" dirty="0">
                <a:solidFill>
                  <a:srgbClr val="FF0000"/>
                </a:solidFill>
                <a:latin typeface="Cambria" panose="02040503050406030204" pitchFamily="18" charset="0"/>
                <a:ea typeface="Cambria" panose="02040503050406030204" pitchFamily="18" charset="0"/>
              </a:rPr>
              <a:t> </a:t>
            </a:r>
            <a:r>
              <a:rPr lang="vi-VN" sz="4000" dirty="0">
                <a:solidFill>
                  <a:srgbClr val="FF0000"/>
                </a:solidFill>
                <a:latin typeface="Cambria" panose="02040503050406030204" pitchFamily="18" charset="0"/>
                <a:ea typeface="Cambria" panose="02040503050406030204" pitchFamily="18" charset="0"/>
              </a:rPr>
              <a:t>còn gọi là đèn bão (vì ra gió to như bão vấn không bị tắt).</a:t>
            </a:r>
            <a:endParaRPr kumimoji="0" lang="en-US"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CD1AB78-A4C0-E862-AE59-C7952B3B1AF5}"/>
              </a:ext>
            </a:extLst>
          </p:cNvPr>
          <p:cNvPicPr>
            <a:picLocks noChangeAspect="1"/>
          </p:cNvPicPr>
          <p:nvPr/>
        </p:nvPicPr>
        <p:blipFill>
          <a:blip r:embed="rId5"/>
          <a:stretch>
            <a:fillRect/>
          </a:stretch>
        </p:blipFill>
        <p:spPr>
          <a:xfrm>
            <a:off x="969508" y="1620055"/>
            <a:ext cx="2938463" cy="46031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500276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683514" y="2217679"/>
            <a:ext cx="7185102" cy="2713550"/>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018049" y="2677089"/>
            <a:ext cx="6668429" cy="1938992"/>
          </a:xfrm>
          <a:prstGeom prst="rect">
            <a:avLst/>
          </a:prstGeom>
          <a:noFill/>
        </p:spPr>
        <p:txBody>
          <a:bodyPr wrap="square" rtlCol="0">
            <a:spAutoFit/>
          </a:bodyPr>
          <a:lstStyle/>
          <a:p>
            <a:pPr lvl="0" algn="just"/>
            <a:r>
              <a:rPr lang="vi-VN" sz="4000" b="1" dirty="0">
                <a:solidFill>
                  <a:srgbClr val="FF0000"/>
                </a:solidFill>
                <a:latin typeface="Cambria" panose="02040503050406030204" pitchFamily="18" charset="0"/>
                <a:ea typeface="Cambria" panose="02040503050406030204" pitchFamily="18" charset="0"/>
              </a:rPr>
              <a:t>Ti vi màn hình đen trắng </a:t>
            </a:r>
            <a:r>
              <a:rPr lang="en-US" sz="4000" b="1" dirty="0">
                <a:solidFill>
                  <a:srgbClr val="FF0000"/>
                </a:solidFill>
                <a:latin typeface="Cambria" panose="02040503050406030204" pitchFamily="18" charset="0"/>
                <a:ea typeface="Cambria" panose="02040503050406030204" pitchFamily="18" charset="0"/>
              </a:rPr>
              <a:t>: </a:t>
            </a:r>
            <a:r>
              <a:rPr lang="vi-VN" sz="4000" dirty="0">
                <a:solidFill>
                  <a:srgbClr val="FF0000"/>
                </a:solidFill>
                <a:latin typeface="Cambria" panose="02040503050406030204" pitchFamily="18" charset="0"/>
                <a:ea typeface="Cambria" panose="02040503050406030204" pitchFamily="18" charset="0"/>
              </a:rPr>
              <a:t>(gia đình có điều kiện kinh tế khá mới mua được).</a:t>
            </a:r>
            <a:endParaRPr kumimoji="0" lang="en-US"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F738730-36CD-7755-C219-6B17F8B67B99}"/>
              </a:ext>
            </a:extLst>
          </p:cNvPr>
          <p:cNvPicPr>
            <a:picLocks noChangeAspect="1"/>
          </p:cNvPicPr>
          <p:nvPr/>
        </p:nvPicPr>
        <p:blipFill>
          <a:blip r:embed="rId5"/>
          <a:stretch>
            <a:fillRect/>
          </a:stretch>
        </p:blipFill>
        <p:spPr>
          <a:xfrm>
            <a:off x="398689" y="2059440"/>
            <a:ext cx="4057650" cy="3457575"/>
          </a:xfrm>
          <a:prstGeom prst="rect">
            <a:avLst/>
          </a:prstGeom>
        </p:spPr>
      </p:pic>
    </p:spTree>
    <p:extLst>
      <p:ext uri="{BB962C8B-B14F-4D97-AF65-F5344CB8AC3E}">
        <p14:creationId xmlns:p14="http://schemas.microsoft.com/office/powerpoint/2010/main" val="34363331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531114" y="1382485"/>
            <a:ext cx="7185102" cy="5040086"/>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4811221" y="1882431"/>
            <a:ext cx="6668429" cy="4185761"/>
          </a:xfrm>
          <a:prstGeom prst="rect">
            <a:avLst/>
          </a:prstGeom>
          <a:noFill/>
        </p:spPr>
        <p:txBody>
          <a:bodyPr wrap="square" rtlCol="0">
            <a:spAutoFit/>
          </a:bodyPr>
          <a:lstStyle/>
          <a:p>
            <a:pPr lvl="0" algn="just"/>
            <a:r>
              <a:rPr lang="vi-VN" sz="3800" b="1" dirty="0">
                <a:solidFill>
                  <a:srgbClr val="FF0000"/>
                </a:solidFill>
                <a:latin typeface="Cambria" panose="02040503050406030204" pitchFamily="18" charset="0"/>
                <a:ea typeface="Cambria" panose="02040503050406030204" pitchFamily="18" charset="0"/>
              </a:rPr>
              <a:t>Quạt con cóc (quạt có hình dáng nhỏ gọn, giống như con cóc): </a:t>
            </a:r>
            <a:r>
              <a:rPr lang="vi-VN" sz="3800" dirty="0">
                <a:solidFill>
                  <a:srgbClr val="FF0000"/>
                </a:solidFill>
                <a:latin typeface="Cambria" panose="02040503050406030204" pitchFamily="18" charset="0"/>
                <a:ea typeface="Cambria" panose="02040503050406030204" pitchFamily="18" charset="0"/>
              </a:rPr>
              <a:t>Quạt này do Việt Nam sản xuất, rất bền, chạy được lâu mà máy không bị nóng... được dùng phố biến trong các hộ gia đình thời bao cấp.</a:t>
            </a:r>
            <a:endParaRPr kumimoji="0" lang="en-US" sz="3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8265609-85D9-F49E-1B97-4E9D283825A7}"/>
              </a:ext>
            </a:extLst>
          </p:cNvPr>
          <p:cNvPicPr>
            <a:picLocks noChangeAspect="1"/>
          </p:cNvPicPr>
          <p:nvPr/>
        </p:nvPicPr>
        <p:blipFill>
          <a:blip r:embed="rId5"/>
          <a:stretch>
            <a:fillRect/>
          </a:stretch>
        </p:blipFill>
        <p:spPr>
          <a:xfrm>
            <a:off x="863373" y="2079171"/>
            <a:ext cx="3011942" cy="3804558"/>
          </a:xfrm>
          <a:prstGeom prst="rect">
            <a:avLst/>
          </a:prstGeom>
        </p:spPr>
      </p:pic>
    </p:spTree>
    <p:extLst>
      <p:ext uri="{BB962C8B-B14F-4D97-AF65-F5344CB8AC3E}">
        <p14:creationId xmlns:p14="http://schemas.microsoft.com/office/powerpoint/2010/main" val="29229137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56835" y="-1052123"/>
            <a:ext cx="3407405" cy="3433154"/>
          </a:xfrm>
          <a:prstGeom prst="rect">
            <a:avLst/>
          </a:prstGeom>
        </p:spPr>
      </p:pic>
      <p:grpSp>
        <p:nvGrpSpPr>
          <p:cNvPr id="9" name="Group 9"/>
          <p:cNvGrpSpPr/>
          <p:nvPr/>
        </p:nvGrpSpPr>
        <p:grpSpPr>
          <a:xfrm>
            <a:off x="2030607" y="1824465"/>
            <a:ext cx="9815705" cy="3792869"/>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endParaRPr lang="en-US"/>
            </a:p>
          </p:txBody>
        </p:sp>
      </p:grpSp>
      <p:sp>
        <p:nvSpPr>
          <p:cNvPr id="15" name="TextBox 15"/>
          <p:cNvSpPr txBox="1"/>
          <p:nvPr/>
        </p:nvSpPr>
        <p:spPr>
          <a:xfrm>
            <a:off x="1120657" y="5351720"/>
            <a:ext cx="2374523" cy="384721"/>
          </a:xfrm>
          <a:prstGeom prst="rect">
            <a:avLst/>
          </a:prstGeom>
        </p:spPr>
        <p:txBody>
          <a:bodyPr lIns="0" tIns="0" rIns="0" bIns="0" rtlCol="0" anchor="t">
            <a:spAutoFit/>
          </a:bodyPr>
          <a:lstStyle/>
          <a:p>
            <a:pPr defTabSz="609630">
              <a:lnSpc>
                <a:spcPts val="3040"/>
              </a:lnSpc>
            </a:pPr>
            <a:r>
              <a:rPr lang="en-US" sz="2533" spc="-152">
                <a:solidFill>
                  <a:srgbClr val="3D1E22"/>
                </a:solidFill>
                <a:latin typeface="Gaegu Light Bold"/>
              </a:rPr>
              <a:t>Answer 1:</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9826" y="3649278"/>
            <a:ext cx="3436121" cy="3404883"/>
          </a:xfrm>
          <a:prstGeom prst="rect">
            <a:avLst/>
          </a:prstGeom>
        </p:spPr>
      </p:pic>
      <p:sp>
        <p:nvSpPr>
          <p:cNvPr id="20" name="Rectangle 19"/>
          <p:cNvSpPr/>
          <p:nvPr/>
        </p:nvSpPr>
        <p:spPr>
          <a:xfrm>
            <a:off x="2601328" y="2360112"/>
            <a:ext cx="8850974" cy="2554545"/>
          </a:xfrm>
          <a:prstGeom prst="rect">
            <a:avLst/>
          </a:prstGeom>
        </p:spPr>
        <p:txBody>
          <a:bodyPr wrap="square">
            <a:spAutoFit/>
          </a:bodyPr>
          <a:lstStyle/>
          <a:p>
            <a:pPr algn="just" defTabSz="609630"/>
            <a:r>
              <a:rPr lang="en-US" sz="4000" dirty="0">
                <a:solidFill>
                  <a:srgbClr val="FF0000"/>
                </a:solidFill>
                <a:latin typeface="Calibri"/>
              </a:rPr>
              <a:t>   T</a:t>
            </a:r>
            <a:r>
              <a:rPr lang="vi-VN" sz="4000" dirty="0">
                <a:solidFill>
                  <a:srgbClr val="FF0000"/>
                </a:solidFill>
                <a:latin typeface="Calibri"/>
              </a:rPr>
              <a:t>hời kì đặc biệt của đất nước với nhiều khó khăn thử thách tưởng như khó có thể vượt qua. Vậy nhờ đâu đất nước ta phát triển như bây giờ cùng tìm hiểu tiếp </a:t>
            </a:r>
            <a:endParaRPr lang="en-US" sz="4000" dirty="0">
              <a:solidFill>
                <a:srgbClr val="FF0000"/>
              </a:solidFill>
              <a:latin typeface="Calibri"/>
            </a:endParaRPr>
          </a:p>
        </p:txBody>
      </p:sp>
      <p:sp>
        <p:nvSpPr>
          <p:cNvPr id="21" name="Rounded Rectangle 20"/>
          <p:cNvSpPr/>
          <p:nvPr/>
        </p:nvSpPr>
        <p:spPr>
          <a:xfrm>
            <a:off x="2030607" y="1817255"/>
            <a:ext cx="9815705" cy="3828375"/>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5" name="Picture 4" descr="A close up of a logo&#10;&#10;Description automatically generated">
            <a:extLst>
              <a:ext uri="{FF2B5EF4-FFF2-40B4-BE49-F238E27FC236}">
                <a16:creationId xmlns:a16="http://schemas.microsoft.com/office/drawing/2014/main" id="{DEE5A003-4778-F3F4-44F6-DD34BF6F88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4259" y="356095"/>
            <a:ext cx="4893528" cy="1410513"/>
          </a:xfrm>
          <a:prstGeom prst="rect">
            <a:avLst/>
          </a:prstGeom>
        </p:spPr>
      </p:pic>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119531">
            <a:off x="9140693" y="-2261288"/>
            <a:ext cx="4312461" cy="539901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168281" flipH="1">
            <a:off x="-1206576" y="4747714"/>
            <a:ext cx="4198307" cy="2671173"/>
          </a:xfrm>
          <a:prstGeom prst="rect">
            <a:avLst/>
          </a:prstGeom>
        </p:spPr>
      </p:pic>
      <p:grpSp>
        <p:nvGrpSpPr>
          <p:cNvPr id="6" name="Group 6"/>
          <p:cNvGrpSpPr/>
          <p:nvPr/>
        </p:nvGrpSpPr>
        <p:grpSpPr>
          <a:xfrm>
            <a:off x="1320752" y="1008738"/>
            <a:ext cx="5690594" cy="1734237"/>
            <a:chOff x="0" y="0"/>
            <a:chExt cx="7273063" cy="2216503"/>
          </a:xfrm>
        </p:grpSpPr>
        <p:sp>
          <p:nvSpPr>
            <p:cNvPr id="7" name="Freeform 7"/>
            <p:cNvSpPr/>
            <p:nvPr/>
          </p:nvSpPr>
          <p:spPr>
            <a:xfrm>
              <a:off x="-9098" y="-6509"/>
              <a:ext cx="7287394" cy="2248556"/>
            </a:xfrm>
            <a:custGeom>
              <a:avLst/>
              <a:gdLst/>
              <a:ahLst/>
              <a:cxnLst/>
              <a:rect l="l" t="t" r="r" b="b"/>
              <a:pathLst>
                <a:path w="7287394"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6394320" y="6965"/>
                  </a:cubicBezTo>
                  <a:lnTo>
                    <a:pt x="6394321" y="6965"/>
                  </a:lnTo>
                  <a:cubicBezTo>
                    <a:pt x="6611069" y="16819"/>
                    <a:pt x="6815383" y="36481"/>
                    <a:pt x="6949572" y="101690"/>
                  </a:cubicBezTo>
                  <a:cubicBezTo>
                    <a:pt x="7205618" y="226120"/>
                    <a:pt x="7287393" y="459160"/>
                    <a:pt x="7281905" y="704684"/>
                  </a:cubicBezTo>
                  <a:cubicBezTo>
                    <a:pt x="7281905" y="704684"/>
                    <a:pt x="7238617" y="1013073"/>
                    <a:pt x="7246051" y="1248607"/>
                  </a:cubicBezTo>
                  <a:cubicBezTo>
                    <a:pt x="7253174" y="1396804"/>
                    <a:pt x="7260331" y="1592407"/>
                    <a:pt x="7260331" y="1592407"/>
                  </a:cubicBezTo>
                  <a:cubicBezTo>
                    <a:pt x="7243649" y="1808139"/>
                    <a:pt x="7129004" y="2018751"/>
                    <a:pt x="6932136" y="2130375"/>
                  </a:cubicBezTo>
                  <a:cubicBezTo>
                    <a:pt x="6781785" y="2215624"/>
                    <a:pt x="6583753" y="2230722"/>
                    <a:pt x="5231251" y="2219980"/>
                  </a:cubicBezTo>
                  <a:lnTo>
                    <a:pt x="5231180"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sp>
        <p:nvSpPr>
          <p:cNvPr id="10" name="TextBox 10"/>
          <p:cNvSpPr txBox="1"/>
          <p:nvPr/>
        </p:nvSpPr>
        <p:spPr>
          <a:xfrm>
            <a:off x="1880490" y="1502210"/>
            <a:ext cx="4571118" cy="641073"/>
          </a:xfrm>
          <a:prstGeom prst="rect">
            <a:avLst/>
          </a:prstGeom>
        </p:spPr>
        <p:txBody>
          <a:bodyPr lIns="0" tIns="0" rIns="0" bIns="0" rtlCol="0" anchor="t">
            <a:spAutoFit/>
          </a:bodyPr>
          <a:lstStyle/>
          <a:p>
            <a:pPr algn="ctr" defTabSz="609630">
              <a:lnSpc>
                <a:spcPts val="4620"/>
              </a:lnSpc>
            </a:pPr>
            <a:r>
              <a:rPr lang="en-GB" sz="5867" b="1" spc="-51" dirty="0">
                <a:solidFill>
                  <a:srgbClr val="75441B"/>
                </a:solidFill>
                <a:effectLst>
                  <a:outerShdw blurRad="38100" dist="38100" dir="2700000" algn="tl">
                    <a:srgbClr val="000000">
                      <a:alpha val="43137"/>
                    </a:srgbClr>
                  </a:outerShdw>
                </a:effectLst>
                <a:latin typeface="Calibri"/>
              </a:rPr>
              <a:t>HOẠT ĐỘNG 2</a:t>
            </a:r>
            <a:endParaRPr lang="en-US" sz="5867" b="1" spc="-51" dirty="0">
              <a:solidFill>
                <a:srgbClr val="75441B"/>
              </a:solidFill>
              <a:effectLst>
                <a:outerShdw blurRad="38100" dist="38100" dir="2700000" algn="tl">
                  <a:srgbClr val="000000">
                    <a:alpha val="43137"/>
                  </a:srgbClr>
                </a:outerShdw>
              </a:effectLst>
              <a:latin typeface="Calibri"/>
            </a:endParaRPr>
          </a:p>
        </p:txBody>
      </p:sp>
      <p:grpSp>
        <p:nvGrpSpPr>
          <p:cNvPr id="11" name="Group 11"/>
          <p:cNvGrpSpPr/>
          <p:nvPr/>
        </p:nvGrpSpPr>
        <p:grpSpPr>
          <a:xfrm>
            <a:off x="1111651" y="3397916"/>
            <a:ext cx="9796047" cy="3069982"/>
            <a:chOff x="0" y="0"/>
            <a:chExt cx="11720224" cy="5536753"/>
          </a:xfrm>
        </p:grpSpPr>
        <p:sp>
          <p:nvSpPr>
            <p:cNvPr id="12" name="Freeform 12"/>
            <p:cNvSpPr/>
            <p:nvPr/>
          </p:nvSpPr>
          <p:spPr>
            <a:xfrm>
              <a:off x="-9098" y="-6509"/>
              <a:ext cx="11734555" cy="5568806"/>
            </a:xfrm>
            <a:custGeom>
              <a:avLst/>
              <a:gdLst/>
              <a:ahLst/>
              <a:cxnLst/>
              <a:rect l="l" t="t" r="r" b="b"/>
              <a:pathLst>
                <a:path w="11734555" h="5568806">
                  <a:moveTo>
                    <a:pt x="63030" y="4975253"/>
                  </a:moveTo>
                  <a:cubicBezTo>
                    <a:pt x="63030" y="4975253"/>
                    <a:pt x="0" y="4728689"/>
                    <a:pt x="10218" y="1214762"/>
                  </a:cubicBezTo>
                  <a:cubicBezTo>
                    <a:pt x="18651" y="990971"/>
                    <a:pt x="65033" y="645332"/>
                    <a:pt x="65033" y="645332"/>
                  </a:cubicBezTo>
                  <a:cubicBezTo>
                    <a:pt x="82233" y="502466"/>
                    <a:pt x="56685" y="337866"/>
                    <a:pt x="181385" y="223925"/>
                  </a:cubicBezTo>
                  <a:cubicBezTo>
                    <a:pt x="346794" y="72788"/>
                    <a:pt x="621643" y="0"/>
                    <a:pt x="10841482" y="6965"/>
                  </a:cubicBezTo>
                  <a:lnTo>
                    <a:pt x="10841483" y="6965"/>
                  </a:lnTo>
                  <a:cubicBezTo>
                    <a:pt x="11058230" y="16819"/>
                    <a:pt x="11262545" y="36481"/>
                    <a:pt x="11396733" y="101690"/>
                  </a:cubicBezTo>
                  <a:cubicBezTo>
                    <a:pt x="11652780" y="226120"/>
                    <a:pt x="11734554" y="459160"/>
                    <a:pt x="11729067" y="704684"/>
                  </a:cubicBezTo>
                  <a:cubicBezTo>
                    <a:pt x="11729067" y="704684"/>
                    <a:pt x="11685779" y="1013073"/>
                    <a:pt x="11693212" y="1248607"/>
                  </a:cubicBezTo>
                  <a:cubicBezTo>
                    <a:pt x="11700336" y="4717054"/>
                    <a:pt x="11707492" y="4912658"/>
                    <a:pt x="11707492" y="4912658"/>
                  </a:cubicBezTo>
                  <a:cubicBezTo>
                    <a:pt x="11690811" y="5128390"/>
                    <a:pt x="11576166" y="5339002"/>
                    <a:pt x="11379297" y="5450626"/>
                  </a:cubicBezTo>
                  <a:cubicBezTo>
                    <a:pt x="11228946" y="5535874"/>
                    <a:pt x="11030915" y="5550972"/>
                    <a:pt x="8772970" y="5540231"/>
                  </a:cubicBezTo>
                  <a:lnTo>
                    <a:pt x="8772842" y="5540231"/>
                  </a:lnTo>
                  <a:cubicBezTo>
                    <a:pt x="645952" y="5534954"/>
                    <a:pt x="384604" y="5568807"/>
                    <a:pt x="254278" y="5459649"/>
                  </a:cubicBezTo>
                  <a:cubicBezTo>
                    <a:pt x="145767" y="5368764"/>
                    <a:pt x="81795" y="5175452"/>
                    <a:pt x="63030" y="4975253"/>
                  </a:cubicBezTo>
                  <a:close/>
                </a:path>
              </a:pathLst>
            </a:custGeom>
            <a:solidFill>
              <a:srgbClr val="FCE5A5"/>
            </a:solidFill>
          </p:spPr>
          <p:txBody>
            <a:bodyPr/>
            <a:lstStyle/>
            <a:p>
              <a:endParaRPr lang="en-US"/>
            </a:p>
          </p:txBody>
        </p:sp>
      </p:grpSp>
      <p:pic>
        <p:nvPicPr>
          <p:cNvPr id="14" name="Picture 1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56919">
            <a:off x="952170" y="812999"/>
            <a:ext cx="407791" cy="391479"/>
          </a:xfrm>
          <a:prstGeom prst="rect">
            <a:avLst/>
          </a:prstGeom>
        </p:spPr>
      </p:pic>
      <p:pic>
        <p:nvPicPr>
          <p:cNvPr id="5" name="Picture 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206617" y="564236"/>
            <a:ext cx="3623527" cy="3247997"/>
          </a:xfrm>
          <a:prstGeom prst="rect">
            <a:avLst/>
          </a:prstGeom>
        </p:spPr>
      </p:pic>
      <p:sp>
        <p:nvSpPr>
          <p:cNvPr id="16" name="Rectangle 15"/>
          <p:cNvSpPr/>
          <p:nvPr/>
        </p:nvSpPr>
        <p:spPr>
          <a:xfrm>
            <a:off x="1534605" y="4238787"/>
            <a:ext cx="9201967" cy="1938992"/>
          </a:xfrm>
          <a:prstGeom prst="rect">
            <a:avLst/>
          </a:prstGeom>
        </p:spPr>
        <p:txBody>
          <a:bodyPr wrap="square">
            <a:spAutoFit/>
          </a:bodyPr>
          <a:lstStyle/>
          <a:p>
            <a:pPr algn="ctr" defTabSz="609630"/>
            <a:r>
              <a:rPr lang="en-GB" sz="6000" b="1" dirty="0" err="1">
                <a:solidFill>
                  <a:srgbClr val="C00000"/>
                </a:solidFill>
                <a:latin typeface="Calibri"/>
              </a:rPr>
              <a:t>Kể</a:t>
            </a:r>
            <a:r>
              <a:rPr lang="en-GB" sz="6000" b="1" dirty="0">
                <a:solidFill>
                  <a:srgbClr val="C00000"/>
                </a:solidFill>
                <a:latin typeface="Calibri"/>
              </a:rPr>
              <a:t> </a:t>
            </a:r>
            <a:r>
              <a:rPr lang="en-GB" sz="6000" b="1" dirty="0" err="1">
                <a:solidFill>
                  <a:srgbClr val="C00000"/>
                </a:solidFill>
                <a:latin typeface="Calibri"/>
              </a:rPr>
              <a:t>chuyện</a:t>
            </a:r>
            <a:r>
              <a:rPr lang="en-GB" sz="6000" b="1" dirty="0">
                <a:solidFill>
                  <a:srgbClr val="C00000"/>
                </a:solidFill>
                <a:latin typeface="Calibri"/>
              </a:rPr>
              <a:t> </a:t>
            </a:r>
            <a:r>
              <a:rPr lang="en-GB" sz="6000" b="1" dirty="0" err="1">
                <a:solidFill>
                  <a:srgbClr val="C00000"/>
                </a:solidFill>
                <a:latin typeface="Calibri"/>
              </a:rPr>
              <a:t>về</a:t>
            </a:r>
            <a:r>
              <a:rPr lang="en-GB" sz="6000" b="1" dirty="0">
                <a:solidFill>
                  <a:srgbClr val="C00000"/>
                </a:solidFill>
                <a:latin typeface="Calibri"/>
              </a:rPr>
              <a:t> </a:t>
            </a:r>
            <a:r>
              <a:rPr lang="en-GB" sz="6000" b="1" dirty="0" err="1">
                <a:solidFill>
                  <a:srgbClr val="C00000"/>
                </a:solidFill>
                <a:latin typeface="Calibri"/>
              </a:rPr>
              <a:t>thời</a:t>
            </a:r>
            <a:r>
              <a:rPr lang="en-GB" sz="6000" b="1" dirty="0">
                <a:solidFill>
                  <a:srgbClr val="C00000"/>
                </a:solidFill>
                <a:latin typeface="Calibri"/>
              </a:rPr>
              <a:t> bao </a:t>
            </a:r>
            <a:r>
              <a:rPr lang="en-GB" sz="6000" b="1" dirty="0" err="1">
                <a:solidFill>
                  <a:srgbClr val="C00000"/>
                </a:solidFill>
                <a:latin typeface="Calibri"/>
              </a:rPr>
              <a:t>cấp</a:t>
            </a:r>
            <a:r>
              <a:rPr lang="en-GB" sz="6000" b="1" dirty="0">
                <a:solidFill>
                  <a:srgbClr val="C00000"/>
                </a:solidFill>
                <a:latin typeface="Calibri"/>
              </a:rPr>
              <a:t> ở </a:t>
            </a:r>
            <a:r>
              <a:rPr lang="en-GB" sz="6000" b="1" dirty="0" err="1">
                <a:solidFill>
                  <a:srgbClr val="C00000"/>
                </a:solidFill>
                <a:latin typeface="Calibri"/>
              </a:rPr>
              <a:t>Việt</a:t>
            </a:r>
            <a:r>
              <a:rPr lang="en-GB" sz="6000" b="1" dirty="0">
                <a:solidFill>
                  <a:srgbClr val="C00000"/>
                </a:solidFill>
                <a:latin typeface="Calibri"/>
              </a:rPr>
              <a:t> Nam </a:t>
            </a:r>
            <a:endParaRPr lang="en-US" sz="6000" b="1" dirty="0">
              <a:solidFill>
                <a:srgbClr val="C00000"/>
              </a:solidFill>
              <a:latin typeface="Calibri"/>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550849" flipH="1">
            <a:off x="8495502" y="-649786"/>
            <a:ext cx="4198307" cy="2671173"/>
          </a:xfrm>
          <a:prstGeom prst="rect">
            <a:avLst/>
          </a:prstGeom>
        </p:spPr>
      </p:pic>
      <p:grpSp>
        <p:nvGrpSpPr>
          <p:cNvPr id="12" name="Group 11">
            <a:extLst>
              <a:ext uri="{FF2B5EF4-FFF2-40B4-BE49-F238E27FC236}">
                <a16:creationId xmlns:a16="http://schemas.microsoft.com/office/drawing/2014/main" id="{FEAE8A11-CB54-5EC7-95C9-36936E17A424}"/>
              </a:ext>
            </a:extLst>
          </p:cNvPr>
          <p:cNvGrpSpPr/>
          <p:nvPr/>
        </p:nvGrpSpPr>
        <p:grpSpPr>
          <a:xfrm>
            <a:off x="524910" y="955722"/>
            <a:ext cx="6099048" cy="4419643"/>
            <a:chOff x="524910" y="955722"/>
            <a:chExt cx="6099048" cy="4419643"/>
          </a:xfrm>
        </p:grpSpPr>
        <p:pic>
          <p:nvPicPr>
            <p:cNvPr id="9" name="Picture 8">
              <a:extLst>
                <a:ext uri="{FF2B5EF4-FFF2-40B4-BE49-F238E27FC236}">
                  <a16:creationId xmlns:a16="http://schemas.microsoft.com/office/drawing/2014/main" id="{114B7ACD-EAD1-D7E0-FCEC-8B53DC044A32}"/>
                </a:ext>
              </a:extLst>
            </p:cNvPr>
            <p:cNvPicPr>
              <a:picLocks noChangeAspect="1"/>
            </p:cNvPicPr>
            <p:nvPr/>
          </p:nvPicPr>
          <p:blipFill>
            <a:blip r:embed="rId9"/>
            <a:stretch>
              <a:fillRect/>
            </a:stretch>
          </p:blipFill>
          <p:spPr>
            <a:xfrm>
              <a:off x="952137" y="2164034"/>
              <a:ext cx="4054764" cy="3211331"/>
            </a:xfrm>
            <a:prstGeom prst="rect">
              <a:avLst/>
            </a:prstGeom>
          </p:spPr>
        </p:pic>
        <p:sp>
          <p:nvSpPr>
            <p:cNvPr id="10" name="TextBox 9">
              <a:extLst>
                <a:ext uri="{FF2B5EF4-FFF2-40B4-BE49-F238E27FC236}">
                  <a16:creationId xmlns:a16="http://schemas.microsoft.com/office/drawing/2014/main" id="{0698052B-71B1-C93A-5B0C-5B2B75229138}"/>
                </a:ext>
              </a:extLst>
            </p:cNvPr>
            <p:cNvSpPr txBox="1"/>
            <p:nvPr/>
          </p:nvSpPr>
          <p:spPr>
            <a:xfrm>
              <a:off x="524910" y="955722"/>
              <a:ext cx="6099048" cy="1015663"/>
            </a:xfrm>
            <a:prstGeom prst="rect">
              <a:avLst/>
            </a:prstGeom>
            <a:noFill/>
          </p:spPr>
          <p:txBody>
            <a:bodyPr wrap="square">
              <a:spAutoFit/>
            </a:bodyPr>
            <a:lstStyle/>
            <a:p>
              <a:r>
                <a:rPr lang="en-US" sz="6000" b="1" i="0" dirty="0" err="1">
                  <a:solidFill>
                    <a:srgbClr val="C00000"/>
                  </a:solidFill>
                  <a:effectLst/>
                  <a:latin typeface="#9Slide07 TALUHLA" pitchFamily="2" charset="-93"/>
                </a:rPr>
                <a:t>Thảo</a:t>
              </a:r>
              <a:r>
                <a:rPr lang="en-US" sz="6000" b="1" i="0" dirty="0">
                  <a:solidFill>
                    <a:srgbClr val="C00000"/>
                  </a:solidFill>
                  <a:effectLst/>
                  <a:latin typeface="#9Slide07 TALUHLA" pitchFamily="2" charset="-93"/>
                </a:rPr>
                <a:t> </a:t>
              </a:r>
              <a:r>
                <a:rPr lang="en-US" sz="6000" b="1" i="0" dirty="0" err="1">
                  <a:solidFill>
                    <a:srgbClr val="C00000"/>
                  </a:solidFill>
                  <a:effectLst/>
                  <a:latin typeface="#9Slide07 TALUHLA" pitchFamily="2" charset="-93"/>
                </a:rPr>
                <a:t>luận</a:t>
              </a:r>
              <a:r>
                <a:rPr lang="en-US" sz="6000" b="1" i="0" dirty="0">
                  <a:solidFill>
                    <a:srgbClr val="C00000"/>
                  </a:solidFill>
                  <a:effectLst/>
                  <a:latin typeface="#9Slide07 TALUHLA" pitchFamily="2" charset="-93"/>
                </a:rPr>
                <a:t> </a:t>
              </a:r>
              <a:r>
                <a:rPr lang="en-US" sz="6000" b="1" i="0" dirty="0" err="1">
                  <a:solidFill>
                    <a:srgbClr val="C00000"/>
                  </a:solidFill>
                  <a:effectLst/>
                  <a:latin typeface="#9Slide07 TALUHLA" pitchFamily="2" charset="-93"/>
                </a:rPr>
                <a:t>nhóm</a:t>
              </a:r>
              <a:endParaRPr lang="vi-VN" sz="6000" b="1" dirty="0">
                <a:solidFill>
                  <a:srgbClr val="C00000"/>
                </a:solidFill>
                <a:latin typeface="#9Slide07 TALUHLA" pitchFamily="2" charset="-93"/>
              </a:endParaRPr>
            </a:p>
          </p:txBody>
        </p:sp>
      </p:grpSp>
      <p:grpSp>
        <p:nvGrpSpPr>
          <p:cNvPr id="13" name="Group 5">
            <a:extLst>
              <a:ext uri="{FF2B5EF4-FFF2-40B4-BE49-F238E27FC236}">
                <a16:creationId xmlns:a16="http://schemas.microsoft.com/office/drawing/2014/main" id="{5B462534-141C-5292-FDE7-434E1C799076}"/>
              </a:ext>
            </a:extLst>
          </p:cNvPr>
          <p:cNvGrpSpPr/>
          <p:nvPr/>
        </p:nvGrpSpPr>
        <p:grpSpPr>
          <a:xfrm>
            <a:off x="5252225" y="2018182"/>
            <a:ext cx="6573326" cy="3100227"/>
            <a:chOff x="0" y="0"/>
            <a:chExt cx="5243316" cy="2996937"/>
          </a:xfrm>
        </p:grpSpPr>
        <p:sp>
          <p:nvSpPr>
            <p:cNvPr id="14" name="Freeform 6">
              <a:extLst>
                <a:ext uri="{FF2B5EF4-FFF2-40B4-BE49-F238E27FC236}">
                  <a16:creationId xmlns:a16="http://schemas.microsoft.com/office/drawing/2014/main"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endParaRPr lang="en-US"/>
            </a:p>
          </p:txBody>
        </p:sp>
      </p:grpSp>
      <p:sp>
        <p:nvSpPr>
          <p:cNvPr id="17" name="Rectangle 16">
            <a:extLst>
              <a:ext uri="{FF2B5EF4-FFF2-40B4-BE49-F238E27FC236}">
                <a16:creationId xmlns:a16="http://schemas.microsoft.com/office/drawing/2014/main" id="{9ACC6EE3-D461-6BB6-74EB-08C9D690FB30}"/>
              </a:ext>
            </a:extLst>
          </p:cNvPr>
          <p:cNvSpPr/>
          <p:nvPr/>
        </p:nvSpPr>
        <p:spPr>
          <a:xfrm>
            <a:off x="5486662" y="2158449"/>
            <a:ext cx="5932188" cy="3046988"/>
          </a:xfrm>
          <a:prstGeom prst="rect">
            <a:avLst/>
          </a:prstGeom>
        </p:spPr>
        <p:txBody>
          <a:bodyPr wrap="square">
            <a:spAutoFit/>
          </a:bodyPr>
          <a:lstStyle/>
          <a:p>
            <a:pPr algn="ctr" defTabSz="609630"/>
            <a:r>
              <a:rPr lang="en-GB" sz="4800" b="1" dirty="0" err="1">
                <a:solidFill>
                  <a:srgbClr val="FCE5A5"/>
                </a:solidFill>
              </a:rPr>
              <a:t>Thảo</a:t>
            </a:r>
            <a:r>
              <a:rPr lang="en-GB" sz="4800" b="1" dirty="0">
                <a:solidFill>
                  <a:srgbClr val="FCE5A5"/>
                </a:solidFill>
              </a:rPr>
              <a:t> </a:t>
            </a:r>
            <a:r>
              <a:rPr lang="en-GB" sz="4800" b="1" dirty="0" err="1">
                <a:solidFill>
                  <a:srgbClr val="FCE5A5"/>
                </a:solidFill>
              </a:rPr>
              <a:t>luận</a:t>
            </a:r>
            <a:r>
              <a:rPr lang="en-GB" sz="4800" b="1" dirty="0">
                <a:solidFill>
                  <a:srgbClr val="FCE5A5"/>
                </a:solidFill>
              </a:rPr>
              <a:t> </a:t>
            </a:r>
            <a:r>
              <a:rPr lang="en-GB" sz="4800" b="1" dirty="0" err="1">
                <a:solidFill>
                  <a:srgbClr val="FCE5A5"/>
                </a:solidFill>
              </a:rPr>
              <a:t>nhóm</a:t>
            </a:r>
            <a:r>
              <a:rPr lang="en-GB" sz="4800" b="1" dirty="0">
                <a:solidFill>
                  <a:srgbClr val="FCE5A5"/>
                </a:solidFill>
              </a:rPr>
              <a:t> </a:t>
            </a:r>
            <a:r>
              <a:rPr lang="en-GB" sz="4800" b="1" dirty="0" err="1">
                <a:solidFill>
                  <a:srgbClr val="FCE5A5"/>
                </a:solidFill>
              </a:rPr>
              <a:t>bàn</a:t>
            </a:r>
            <a:r>
              <a:rPr lang="en-GB" sz="4800" b="1" dirty="0">
                <a:solidFill>
                  <a:srgbClr val="FCE5A5"/>
                </a:solidFill>
              </a:rPr>
              <a:t>, </a:t>
            </a:r>
            <a:r>
              <a:rPr lang="en-GB" sz="4800" b="1" dirty="0" err="1">
                <a:solidFill>
                  <a:srgbClr val="FCE5A5"/>
                </a:solidFill>
              </a:rPr>
              <a:t>chuẩn</a:t>
            </a:r>
            <a:r>
              <a:rPr lang="en-GB" sz="4800" b="1" dirty="0">
                <a:solidFill>
                  <a:srgbClr val="FCE5A5"/>
                </a:solidFill>
              </a:rPr>
              <a:t> </a:t>
            </a:r>
            <a:r>
              <a:rPr lang="en-GB" sz="4800" b="1" dirty="0" err="1">
                <a:solidFill>
                  <a:srgbClr val="FCE5A5"/>
                </a:solidFill>
              </a:rPr>
              <a:t>bị</a:t>
            </a:r>
            <a:r>
              <a:rPr lang="en-GB" sz="4800" b="1" dirty="0">
                <a:solidFill>
                  <a:srgbClr val="FCE5A5"/>
                </a:solidFill>
              </a:rPr>
              <a:t> </a:t>
            </a:r>
            <a:r>
              <a:rPr lang="en-GB" sz="4800" b="1" dirty="0" err="1">
                <a:solidFill>
                  <a:srgbClr val="FCE5A5"/>
                </a:solidFill>
              </a:rPr>
              <a:t>nội</a:t>
            </a:r>
            <a:r>
              <a:rPr lang="en-GB" sz="4800" b="1" dirty="0">
                <a:solidFill>
                  <a:srgbClr val="FCE5A5"/>
                </a:solidFill>
              </a:rPr>
              <a:t> dung </a:t>
            </a:r>
            <a:r>
              <a:rPr lang="en-GB" sz="4800" b="1" dirty="0" err="1">
                <a:solidFill>
                  <a:srgbClr val="FCE5A5"/>
                </a:solidFill>
              </a:rPr>
              <a:t>một</a:t>
            </a:r>
            <a:r>
              <a:rPr lang="en-GB" sz="4800" b="1" dirty="0">
                <a:solidFill>
                  <a:srgbClr val="FCE5A5"/>
                </a:solidFill>
              </a:rPr>
              <a:t> </a:t>
            </a:r>
            <a:r>
              <a:rPr lang="en-GB" sz="4800" b="1" dirty="0" err="1">
                <a:solidFill>
                  <a:srgbClr val="FCE5A5"/>
                </a:solidFill>
              </a:rPr>
              <a:t>câu</a:t>
            </a:r>
            <a:r>
              <a:rPr lang="en-GB" sz="4800" b="1" dirty="0">
                <a:solidFill>
                  <a:srgbClr val="FCE5A5"/>
                </a:solidFill>
              </a:rPr>
              <a:t> </a:t>
            </a:r>
            <a:r>
              <a:rPr lang="en-GB" sz="4800" b="1" dirty="0" err="1">
                <a:solidFill>
                  <a:srgbClr val="FCE5A5"/>
                </a:solidFill>
              </a:rPr>
              <a:t>chuyện</a:t>
            </a:r>
            <a:r>
              <a:rPr lang="en-GB" sz="4800" b="1" dirty="0">
                <a:solidFill>
                  <a:srgbClr val="FCE5A5"/>
                </a:solidFill>
              </a:rPr>
              <a:t> </a:t>
            </a:r>
            <a:r>
              <a:rPr lang="en-GB" sz="4800" b="1" dirty="0" err="1">
                <a:solidFill>
                  <a:srgbClr val="FCE5A5"/>
                </a:solidFill>
              </a:rPr>
              <a:t>về</a:t>
            </a:r>
            <a:r>
              <a:rPr lang="en-GB" sz="4800" b="1" dirty="0">
                <a:solidFill>
                  <a:srgbClr val="FCE5A5"/>
                </a:solidFill>
              </a:rPr>
              <a:t> </a:t>
            </a:r>
            <a:r>
              <a:rPr lang="en-GB" sz="4800" b="1" dirty="0" err="1">
                <a:solidFill>
                  <a:srgbClr val="FCE5A5"/>
                </a:solidFill>
              </a:rPr>
              <a:t>thời</a:t>
            </a:r>
            <a:r>
              <a:rPr lang="en-GB" sz="4800" b="1" dirty="0">
                <a:solidFill>
                  <a:srgbClr val="FCE5A5"/>
                </a:solidFill>
              </a:rPr>
              <a:t> bao </a:t>
            </a:r>
            <a:r>
              <a:rPr lang="en-GB" sz="4800" b="1" dirty="0" err="1">
                <a:solidFill>
                  <a:srgbClr val="FCE5A5"/>
                </a:solidFill>
              </a:rPr>
              <a:t>cấp</a:t>
            </a:r>
            <a:endParaRPr lang="en-US" sz="4800" b="1" dirty="0">
              <a:solidFill>
                <a:srgbClr val="FCE5A5"/>
              </a:solidFill>
              <a:latin typeface="Calibri"/>
            </a:endParaRPr>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75BB1F2-7B41-7FAB-4A30-43971FC7BE67}"/>
              </a:ext>
            </a:extLst>
          </p:cNvPr>
          <p:cNvPicPr>
            <a:picLocks noChangeAspect="1"/>
          </p:cNvPicPr>
          <p:nvPr/>
        </p:nvPicPr>
        <p:blipFill>
          <a:blip r:embed="rId3"/>
          <a:stretch>
            <a:fillRect/>
          </a:stretch>
        </p:blipFill>
        <p:spPr>
          <a:xfrm>
            <a:off x="282845" y="0"/>
            <a:ext cx="10857223" cy="66470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87145" flipH="1">
            <a:off x="-855425" y="-1485891"/>
            <a:ext cx="3469277" cy="4343382"/>
          </a:xfrm>
          <a:prstGeom prst="rect">
            <a:avLst/>
          </a:prstGeom>
        </p:spPr>
      </p:pic>
      <p:grpSp>
        <p:nvGrpSpPr>
          <p:cNvPr id="6" name="Group 6"/>
          <p:cNvGrpSpPr/>
          <p:nvPr/>
        </p:nvGrpSpPr>
        <p:grpSpPr>
          <a:xfrm>
            <a:off x="1690847" y="362458"/>
            <a:ext cx="7028787" cy="2315428"/>
            <a:chOff x="0" y="0"/>
            <a:chExt cx="3773388" cy="2216503"/>
          </a:xfrm>
        </p:grpSpPr>
        <p:sp>
          <p:nvSpPr>
            <p:cNvPr id="7" name="Freeform 7"/>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856050">
            <a:off x="8315003" y="935917"/>
            <a:ext cx="557015" cy="534735"/>
          </a:xfrm>
          <a:prstGeom prst="rect">
            <a:avLst/>
          </a:prstGeom>
        </p:spPr>
      </p:pic>
      <p:sp>
        <p:nvSpPr>
          <p:cNvPr id="14" name="Rectangle 13"/>
          <p:cNvSpPr/>
          <p:nvPr/>
        </p:nvSpPr>
        <p:spPr>
          <a:xfrm>
            <a:off x="2203989" y="808501"/>
            <a:ext cx="6211461" cy="1446550"/>
          </a:xfrm>
          <a:prstGeom prst="rect">
            <a:avLst/>
          </a:prstGeom>
        </p:spPr>
        <p:txBody>
          <a:bodyPr wrap="square">
            <a:spAutoFit/>
          </a:bodyPr>
          <a:lstStyle/>
          <a:p>
            <a:pPr lvl="0" algn="ctr" defTabSz="609630"/>
            <a:r>
              <a:rPr lang="vi-VN" sz="4400" b="1" dirty="0">
                <a:solidFill>
                  <a:prstClr val="white"/>
                </a:solidFill>
                <a:latin typeface="Calibri"/>
              </a:rPr>
              <a:t>Chi tiết nào trong câu chuyện ấn tượng nhất? </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 name="Group 6">
            <a:extLst>
              <a:ext uri="{FF2B5EF4-FFF2-40B4-BE49-F238E27FC236}">
                <a16:creationId xmlns:a16="http://schemas.microsoft.com/office/drawing/2014/main" id="{86FF4F28-8049-4ED5-A5D6-24FA51DDB543}"/>
              </a:ext>
            </a:extLst>
          </p:cNvPr>
          <p:cNvGrpSpPr/>
          <p:nvPr/>
        </p:nvGrpSpPr>
        <p:grpSpPr>
          <a:xfrm>
            <a:off x="1869523" y="3389437"/>
            <a:ext cx="7028787" cy="2065432"/>
            <a:chOff x="0" y="0"/>
            <a:chExt cx="3773388" cy="2216503"/>
          </a:xfrm>
        </p:grpSpPr>
        <p:sp>
          <p:nvSpPr>
            <p:cNvPr id="11" name="Freeform 7">
              <a:extLst>
                <a:ext uri="{FF2B5EF4-FFF2-40B4-BE49-F238E27FC236}">
                  <a16:creationId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1B04DCA4-E40B-E3FD-FA7B-DD6CEFA8286B}"/>
              </a:ext>
            </a:extLst>
          </p:cNvPr>
          <p:cNvSpPr/>
          <p:nvPr/>
        </p:nvSpPr>
        <p:spPr>
          <a:xfrm>
            <a:off x="2382665" y="3835480"/>
            <a:ext cx="6211461" cy="1446550"/>
          </a:xfrm>
          <a:prstGeom prst="rect">
            <a:avLst/>
          </a:prstGeom>
        </p:spPr>
        <p:txBody>
          <a:bodyPr wrap="square">
            <a:spAutoFit/>
          </a:bodyPr>
          <a:lstStyle/>
          <a:p>
            <a:pPr lvl="0" algn="ctr" defTabSz="609630"/>
            <a:r>
              <a:rPr lang="vi-VN" sz="4400" b="1" dirty="0">
                <a:solidFill>
                  <a:prstClr val="white"/>
                </a:solidFill>
                <a:latin typeface="Calibri"/>
              </a:rPr>
              <a:t>Câu chuyện gửi đến thông điệp gì?</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4912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B21F"/>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11"/>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5600" y="4445000"/>
            <a:ext cx="2274362" cy="2743200"/>
          </a:xfrm>
          <a:prstGeom prst="rect">
            <a:avLst/>
          </a:prstGeom>
        </p:spPr>
      </p:pic>
      <p:sp>
        <p:nvSpPr>
          <p:cNvPr id="6" name="WordArt 3"/>
          <p:cNvSpPr>
            <a:spLocks noChangeArrowheads="1" noChangeShapeType="1" noTextEdit="1"/>
          </p:cNvSpPr>
          <p:nvPr/>
        </p:nvSpPr>
        <p:spPr bwMode="auto">
          <a:xfrm>
            <a:off x="3493496" y="635000"/>
            <a:ext cx="5286897" cy="1677920"/>
          </a:xfrm>
          <a:prstGeom prst="rect">
            <a:avLst/>
          </a:prstGeom>
        </p:spPr>
        <p:txBody>
          <a:bodyPr wrap="none" fromWordArt="1">
            <a:prstTxWarp prst="textDeflate">
              <a:avLst>
                <a:gd name="adj" fmla="val 22620"/>
              </a:avLst>
            </a:prstTxWarp>
          </a:bodyPr>
          <a:lstStyle/>
          <a:p>
            <a:pPr algn="ctr" defTabSz="609630"/>
            <a:r>
              <a:rPr lang="en-US" sz="2400" b="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Ghi</a:t>
            </a:r>
            <a:r>
              <a:rPr lang="en-US" sz="24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 </a:t>
            </a:r>
            <a:r>
              <a:rPr lang="en-US" sz="2400" b="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nhớ</a:t>
            </a:r>
            <a:endParaRPr lang="en-US" sz="24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7" name="AutoShape 5"/>
          <p:cNvSpPr>
            <a:spLocks noChangeArrowheads="1"/>
          </p:cNvSpPr>
          <p:nvPr/>
        </p:nvSpPr>
        <p:spPr bwMode="auto">
          <a:xfrm>
            <a:off x="1940534" y="1843584"/>
            <a:ext cx="9054038" cy="4471920"/>
          </a:xfrm>
          <a:prstGeom prst="horizontalScroll">
            <a:avLst>
              <a:gd name="adj" fmla="val 16620"/>
            </a:avLst>
          </a:prstGeom>
          <a:solidFill>
            <a:srgbClr val="FFD985"/>
          </a:solidFill>
          <a:ln w="28575">
            <a:solidFill>
              <a:srgbClr val="FFD985"/>
            </a:solidFill>
            <a:round/>
            <a:headEnd/>
            <a:tailEnd/>
          </a:ln>
        </p:spPr>
        <p:txBody>
          <a:bodyPr wrap="none" anchor="ctr"/>
          <a:lstStyle>
            <a:lvl1pPr defTabSz="917575" eaLnBrk="0" hangingPunct="0">
              <a:defRPr>
                <a:solidFill>
                  <a:schemeClr val="tx1"/>
                </a:solidFill>
                <a:latin typeface="Arial" panose="020B0604020202020204" pitchFamily="34" charset="0"/>
                <a:cs typeface="Arial" panose="020B0604020202020204" pitchFamily="34" charset="0"/>
              </a:defRPr>
            </a:lvl1pPr>
            <a:lvl2pPr marL="742950" indent="-285750" defTabSz="917575" eaLnBrk="0" hangingPunct="0">
              <a:defRPr>
                <a:solidFill>
                  <a:schemeClr val="tx1"/>
                </a:solidFill>
                <a:latin typeface="Arial" panose="020B0604020202020204" pitchFamily="34" charset="0"/>
                <a:cs typeface="Arial" panose="020B0604020202020204" pitchFamily="34" charset="0"/>
              </a:defRPr>
            </a:lvl2pPr>
            <a:lvl3pPr marL="1143000" indent="-228600" defTabSz="917575" eaLnBrk="0" hangingPunct="0">
              <a:defRPr>
                <a:solidFill>
                  <a:schemeClr val="tx1"/>
                </a:solidFill>
                <a:latin typeface="Arial" panose="020B0604020202020204" pitchFamily="34" charset="0"/>
                <a:cs typeface="Arial" panose="020B0604020202020204" pitchFamily="34" charset="0"/>
              </a:defRPr>
            </a:lvl3pPr>
            <a:lvl4pPr marL="1600200" indent="-228600" defTabSz="917575" eaLnBrk="0" hangingPunct="0">
              <a:defRPr>
                <a:solidFill>
                  <a:schemeClr val="tx1"/>
                </a:solidFill>
                <a:latin typeface="Arial" panose="020B0604020202020204" pitchFamily="34" charset="0"/>
                <a:cs typeface="Arial" panose="020B0604020202020204" pitchFamily="34" charset="0"/>
              </a:defRPr>
            </a:lvl4pPr>
            <a:lvl5pPr marL="2057400" indent="-228600" defTabSz="917575" eaLnBrk="0" hangingPunct="0">
              <a:defRPr>
                <a:solidFill>
                  <a:schemeClr val="tx1"/>
                </a:solidFill>
                <a:latin typeface="Arial" panose="020B0604020202020204" pitchFamily="34" charset="0"/>
                <a:cs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11747" eaLnBrk="1" hangingPunct="1"/>
            <a:r>
              <a:rPr lang="en-US" sz="3200" b="1" dirty="0" err="1"/>
              <a:t>Dù</a:t>
            </a:r>
            <a:r>
              <a:rPr lang="en-US" sz="3200" b="1" dirty="0"/>
              <a:t> </a:t>
            </a:r>
            <a:r>
              <a:rPr lang="en-US" sz="3200" b="1" dirty="0" err="1"/>
              <a:t>trong</a:t>
            </a:r>
            <a:r>
              <a:rPr lang="en-US" sz="3200" b="1" dirty="0"/>
              <a:t> </a:t>
            </a:r>
            <a:r>
              <a:rPr lang="en-US" sz="3200" b="1" dirty="0" err="1"/>
              <a:t>hoàn</a:t>
            </a:r>
            <a:r>
              <a:rPr lang="en-US" sz="3200" b="1" dirty="0"/>
              <a:t> </a:t>
            </a:r>
            <a:r>
              <a:rPr lang="en-US" sz="3200" b="1" dirty="0" err="1"/>
              <a:t>cảnh</a:t>
            </a:r>
            <a:r>
              <a:rPr lang="en-US" sz="3200" b="1" dirty="0"/>
              <a:t> </a:t>
            </a:r>
            <a:r>
              <a:rPr lang="en-US" sz="3200" b="1" dirty="0" err="1"/>
              <a:t>khó</a:t>
            </a:r>
            <a:r>
              <a:rPr lang="en-US" sz="3200" b="1" dirty="0"/>
              <a:t> </a:t>
            </a:r>
            <a:r>
              <a:rPr lang="en-US" sz="3200" b="1" dirty="0" err="1"/>
              <a:t>khăn</a:t>
            </a:r>
            <a:r>
              <a:rPr lang="en-US" sz="3200" b="1" dirty="0"/>
              <a:t> </a:t>
            </a:r>
            <a:r>
              <a:rPr lang="en-US" sz="3200" b="1" dirty="0" err="1"/>
              <a:t>về</a:t>
            </a:r>
            <a:r>
              <a:rPr lang="en-US" sz="3200" b="1" dirty="0"/>
              <a:t> </a:t>
            </a:r>
            <a:r>
              <a:rPr lang="en-US" sz="3200" b="1" dirty="0" err="1"/>
              <a:t>kinh</a:t>
            </a:r>
            <a:r>
              <a:rPr lang="en-US" sz="3200" b="1" dirty="0"/>
              <a:t> </a:t>
            </a:r>
            <a:r>
              <a:rPr lang="en-US" sz="3200" b="1" dirty="0" err="1"/>
              <a:t>tế</a:t>
            </a:r>
            <a:r>
              <a:rPr lang="en-US" sz="3200" b="1" dirty="0"/>
              <a:t>, </a:t>
            </a:r>
          </a:p>
          <a:p>
            <a:pPr algn="ctr" defTabSz="611747" eaLnBrk="1" hangingPunct="1"/>
            <a:r>
              <a:rPr lang="en-US" sz="3200" b="1" dirty="0"/>
              <a:t>con </a:t>
            </a:r>
            <a:r>
              <a:rPr lang="en-US" sz="3200" b="1" dirty="0" err="1"/>
              <a:t>người</a:t>
            </a:r>
            <a:r>
              <a:rPr lang="en-US" sz="3200" b="1" dirty="0"/>
              <a:t> </a:t>
            </a:r>
            <a:r>
              <a:rPr lang="en-US" sz="3200" b="1" dirty="0" err="1"/>
              <a:t>Việt</a:t>
            </a:r>
            <a:r>
              <a:rPr lang="en-US" sz="3200" b="1" dirty="0"/>
              <a:t> Nam </a:t>
            </a:r>
            <a:r>
              <a:rPr lang="en-US" sz="3200" b="1" dirty="0" err="1"/>
              <a:t>vẫn</a:t>
            </a:r>
            <a:r>
              <a:rPr lang="en-US" sz="3200" b="1" dirty="0"/>
              <a:t> </a:t>
            </a:r>
            <a:r>
              <a:rPr lang="en-US" sz="3200" b="1" dirty="0" err="1"/>
              <a:t>luôn</a:t>
            </a:r>
            <a:r>
              <a:rPr lang="en-US" sz="3200" b="1" dirty="0"/>
              <a:t> </a:t>
            </a:r>
            <a:r>
              <a:rPr lang="en-US" sz="3200" b="1" dirty="0" err="1"/>
              <a:t>giữ</a:t>
            </a:r>
            <a:r>
              <a:rPr lang="en-US" sz="3200" b="1" dirty="0"/>
              <a:t> </a:t>
            </a:r>
            <a:r>
              <a:rPr lang="en-US" sz="3200" b="1" dirty="0" err="1"/>
              <a:t>vững</a:t>
            </a:r>
            <a:endParaRPr lang="en-US" sz="3200" b="1" dirty="0"/>
          </a:p>
          <a:p>
            <a:pPr algn="ctr" defTabSz="611747" eaLnBrk="1" hangingPunct="1"/>
            <a:r>
              <a:rPr lang="en-US" sz="3200" b="1" dirty="0"/>
              <a:t> </a:t>
            </a:r>
            <a:r>
              <a:rPr lang="en-US" sz="3200" b="1" dirty="0" err="1"/>
              <a:t>tinh</a:t>
            </a:r>
            <a:r>
              <a:rPr lang="en-US" sz="3200" b="1" dirty="0"/>
              <a:t> </a:t>
            </a:r>
            <a:r>
              <a:rPr lang="en-US" sz="3200" b="1" dirty="0" err="1"/>
              <a:t>thần</a:t>
            </a:r>
            <a:r>
              <a:rPr lang="en-US" sz="3200" b="1" dirty="0"/>
              <a:t> </a:t>
            </a:r>
            <a:r>
              <a:rPr lang="en-US" sz="3200" b="1" dirty="0" err="1"/>
              <a:t>đoàn</a:t>
            </a:r>
            <a:r>
              <a:rPr lang="en-US" sz="3200" b="1" dirty="0"/>
              <a:t> </a:t>
            </a:r>
            <a:r>
              <a:rPr lang="en-US" sz="3200" b="1" dirty="0" err="1"/>
              <a:t>kết</a:t>
            </a:r>
            <a:r>
              <a:rPr lang="en-US" sz="3200" b="1" dirty="0"/>
              <a:t>, </a:t>
            </a:r>
            <a:r>
              <a:rPr lang="en-US" sz="3200" b="1" dirty="0" err="1"/>
              <a:t>lạc</a:t>
            </a:r>
            <a:r>
              <a:rPr lang="en-US" sz="3200" b="1" dirty="0"/>
              <a:t> </a:t>
            </a:r>
            <a:r>
              <a:rPr lang="en-US" sz="3200" b="1" dirty="0" err="1"/>
              <a:t>quan</a:t>
            </a:r>
            <a:r>
              <a:rPr lang="en-US" sz="3200" b="1" dirty="0"/>
              <a:t>, </a:t>
            </a:r>
            <a:r>
              <a:rPr lang="en-US" sz="3200" b="1" dirty="0" err="1"/>
              <a:t>cần</a:t>
            </a:r>
            <a:r>
              <a:rPr lang="en-US" sz="3200" b="1" dirty="0"/>
              <a:t> </a:t>
            </a:r>
            <a:r>
              <a:rPr lang="en-US" sz="3200" b="1" dirty="0" err="1"/>
              <a:t>cù</a:t>
            </a:r>
            <a:endParaRPr lang="en-US" sz="3200" b="1" dirty="0"/>
          </a:p>
          <a:p>
            <a:pPr algn="ctr" defTabSz="611747" eaLnBrk="1" hangingPunct="1"/>
            <a:r>
              <a:rPr lang="en-US" sz="3200" b="1" dirty="0"/>
              <a:t> </a:t>
            </a:r>
            <a:r>
              <a:rPr lang="en-US" sz="3200" b="1" dirty="0" err="1"/>
              <a:t>và</a:t>
            </a:r>
            <a:r>
              <a:rPr lang="en-US" sz="3200" b="1" dirty="0"/>
              <a:t> </a:t>
            </a:r>
            <a:r>
              <a:rPr lang="en-US" sz="3200" b="1" dirty="0" err="1"/>
              <a:t>quyết</a:t>
            </a:r>
            <a:r>
              <a:rPr lang="en-US" sz="3200" b="1" dirty="0"/>
              <a:t> </a:t>
            </a:r>
            <a:r>
              <a:rPr lang="en-US" sz="3200" b="1" dirty="0" err="1"/>
              <a:t>tâm</a:t>
            </a:r>
            <a:r>
              <a:rPr lang="en-US" sz="3200" b="1" dirty="0"/>
              <a:t> </a:t>
            </a:r>
            <a:r>
              <a:rPr lang="en-US" sz="3200" b="1" dirty="0" err="1"/>
              <a:t>vượt</a:t>
            </a:r>
            <a:r>
              <a:rPr lang="en-US" sz="3200" b="1" dirty="0"/>
              <a:t> qua </a:t>
            </a:r>
            <a:r>
              <a:rPr lang="en-US" sz="3200" b="1" dirty="0" err="1"/>
              <a:t>mọi</a:t>
            </a:r>
            <a:r>
              <a:rPr lang="en-US" sz="3200" b="1" dirty="0"/>
              <a:t> </a:t>
            </a:r>
            <a:r>
              <a:rPr lang="en-US" sz="3200" b="1" dirty="0" err="1"/>
              <a:t>gian</a:t>
            </a:r>
            <a:r>
              <a:rPr lang="en-US" sz="3200" b="1" dirty="0"/>
              <a:t> </a:t>
            </a:r>
            <a:r>
              <a:rPr lang="en-US" sz="3200" b="1" dirty="0" err="1"/>
              <a:t>khổ</a:t>
            </a:r>
            <a:r>
              <a:rPr lang="en-US" sz="3200" b="1" dirty="0"/>
              <a:t> </a:t>
            </a:r>
          </a:p>
          <a:p>
            <a:pPr algn="ctr" defTabSz="611747" eaLnBrk="1" hangingPunct="1"/>
            <a:r>
              <a:rPr lang="en-US" sz="3200" b="1" dirty="0" err="1"/>
              <a:t>để</a:t>
            </a:r>
            <a:r>
              <a:rPr lang="en-US" sz="3200" b="1" dirty="0"/>
              <a:t> </a:t>
            </a:r>
            <a:r>
              <a:rPr lang="en-US" sz="3200" b="1" dirty="0" err="1"/>
              <a:t>xây</a:t>
            </a:r>
            <a:r>
              <a:rPr lang="en-US" sz="3200" b="1" dirty="0"/>
              <a:t> </a:t>
            </a:r>
            <a:r>
              <a:rPr lang="en-US" sz="3200" b="1" dirty="0" err="1"/>
              <a:t>dựng</a:t>
            </a:r>
            <a:r>
              <a:rPr lang="en-US" sz="3200" b="1" dirty="0"/>
              <a:t> </a:t>
            </a:r>
            <a:r>
              <a:rPr lang="en-US" sz="3200" b="1" dirty="0" err="1"/>
              <a:t>đất</a:t>
            </a:r>
            <a:r>
              <a:rPr lang="en-US" sz="3200" b="1" dirty="0"/>
              <a:t> </a:t>
            </a:r>
            <a:r>
              <a:rPr lang="en-US" sz="3200" b="1" dirty="0" err="1"/>
              <a:t>nước</a:t>
            </a:r>
            <a:r>
              <a:rPr lang="en-US" sz="3200" b="1" dirty="0"/>
              <a:t>.</a:t>
            </a:r>
            <a:endParaRPr lang="en-US" altLang="en-US" sz="4400" b="1" dirty="0">
              <a:solidFill>
                <a:prstClr val="black"/>
              </a:solidFill>
              <a:latin typeface="Calibri"/>
              <a:cs typeface="Times New Roman" panose="02020603050405020304" pitchFamily="18" charset="0"/>
            </a:endParaRPr>
          </a:p>
        </p:txBody>
      </p:sp>
    </p:spTree>
    <p:extLst>
      <p:ext uri="{BB962C8B-B14F-4D97-AF65-F5344CB8AC3E}">
        <p14:creationId xmlns:p14="http://schemas.microsoft.com/office/powerpoint/2010/main" val="2002358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785509" flipH="1">
            <a:off x="-502679" y="-1882711"/>
            <a:ext cx="4864375" cy="6089984"/>
          </a:xfrm>
          <a:prstGeom prst="rect">
            <a:avLst/>
          </a:prstGeom>
        </p:spPr>
      </p:pic>
      <p:grpSp>
        <p:nvGrpSpPr>
          <p:cNvPr id="4" name="Group 4"/>
          <p:cNvGrpSpPr/>
          <p:nvPr/>
        </p:nvGrpSpPr>
        <p:grpSpPr>
          <a:xfrm>
            <a:off x="1341009" y="685800"/>
            <a:ext cx="9509982" cy="1734237"/>
            <a:chOff x="0" y="0"/>
            <a:chExt cx="12154565" cy="2216503"/>
          </a:xfrm>
        </p:grpSpPr>
        <p:sp>
          <p:nvSpPr>
            <p:cNvPr id="5" name="Freeform 5"/>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75441B"/>
            </a:solidFill>
          </p:spPr>
          <p:txBody>
            <a:bodyPr/>
            <a:lstStyle/>
            <a:p>
              <a:endParaRPr lang="en-US"/>
            </a:p>
          </p:txBody>
        </p:sp>
      </p:grpSp>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812727" y="5209350"/>
            <a:ext cx="3505095" cy="3531582"/>
          </a:xfrm>
          <a:prstGeom prst="rect">
            <a:avLst/>
          </a:prstGeom>
        </p:spPr>
      </p:pic>
      <p:grpSp>
        <p:nvGrpSpPr>
          <p:cNvPr id="7" name="Group 7"/>
          <p:cNvGrpSpPr/>
          <p:nvPr/>
        </p:nvGrpSpPr>
        <p:grpSpPr>
          <a:xfrm>
            <a:off x="1341009" y="2644432"/>
            <a:ext cx="9509982" cy="3460575"/>
            <a:chOff x="0" y="0"/>
            <a:chExt cx="12154565" cy="4422909"/>
          </a:xfrm>
        </p:grpSpPr>
        <p:sp>
          <p:nvSpPr>
            <p:cNvPr id="8"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18893">
            <a:off x="-1712024" y="1958672"/>
            <a:ext cx="3767325" cy="2623428"/>
          </a:xfrm>
          <a:prstGeom prst="rect">
            <a:avLst/>
          </a:prstGeom>
        </p:spPr>
      </p:pic>
      <p:pic>
        <p:nvPicPr>
          <p:cNvPr id="10" name="Picture 10"/>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77776" flipH="1">
            <a:off x="10417879" y="3803286"/>
            <a:ext cx="3137263" cy="2812128"/>
          </a:xfrm>
          <a:prstGeom prst="rect">
            <a:avLst/>
          </a:prstGeom>
        </p:spPr>
      </p:pic>
      <p:sp>
        <p:nvSpPr>
          <p:cNvPr id="11" name="TextBox 11"/>
          <p:cNvSpPr txBox="1"/>
          <p:nvPr/>
        </p:nvSpPr>
        <p:spPr>
          <a:xfrm>
            <a:off x="1706048" y="1419888"/>
            <a:ext cx="8776879" cy="753861"/>
          </a:xfrm>
          <a:prstGeom prst="rect">
            <a:avLst/>
          </a:prstGeom>
        </p:spPr>
        <p:txBody>
          <a:bodyPr lIns="0" tIns="0" rIns="0" bIns="0" rtlCol="0" anchor="t">
            <a:spAutoFit/>
          </a:bodyPr>
          <a:lstStyle/>
          <a:p>
            <a:pPr algn="ctr" defTabSz="609630">
              <a:lnSpc>
                <a:spcPts val="4620"/>
              </a:lnSpc>
            </a:pPr>
            <a:r>
              <a:rPr lang="en-GB" sz="9200" b="1" spc="-51" dirty="0">
                <a:solidFill>
                  <a:srgbClr val="FFF5D8"/>
                </a:solidFill>
                <a:effectLst>
                  <a:outerShdw blurRad="50800" dist="38100" dir="10800000" algn="r" rotWithShape="0">
                    <a:prstClr val="black">
                      <a:alpha val="40000"/>
                    </a:prstClr>
                  </a:outerShdw>
                </a:effectLst>
                <a:latin typeface="Calibri"/>
              </a:rPr>
              <a:t>HOẠT ĐỘNG 1</a:t>
            </a:r>
            <a:endParaRPr lang="en-US" sz="9200" b="1" spc="-51" dirty="0">
              <a:solidFill>
                <a:srgbClr val="FFF5D8"/>
              </a:solidFill>
              <a:effectLst>
                <a:outerShdw blurRad="50800" dist="38100" dir="10800000" algn="r" rotWithShape="0">
                  <a:prstClr val="black">
                    <a:alpha val="40000"/>
                  </a:prstClr>
                </a:outerShdw>
              </a:effectLst>
              <a:latin typeface="Calibri"/>
            </a:endParaRPr>
          </a:p>
        </p:txBody>
      </p:sp>
      <p:sp>
        <p:nvSpPr>
          <p:cNvPr id="12" name="TextBox 12"/>
          <p:cNvSpPr txBox="1"/>
          <p:nvPr/>
        </p:nvSpPr>
        <p:spPr>
          <a:xfrm>
            <a:off x="2259447" y="3429001"/>
            <a:ext cx="7854589" cy="1477327"/>
          </a:xfrm>
          <a:prstGeom prst="rect">
            <a:avLst/>
          </a:prstGeom>
        </p:spPr>
        <p:txBody>
          <a:bodyPr lIns="0" tIns="0" rIns="0" bIns="0" numCol="1" rtlCol="0" anchor="t">
            <a:prstTxWarp prst="textWave4">
              <a:avLst/>
            </a:prstTxWarp>
            <a:spAutoFit/>
          </a:bodyPr>
          <a:lstStyle/>
          <a:p>
            <a:pPr algn="ctr" defTabSz="609630" eaLnBrk="0" hangingPunct="0">
              <a:lnSpc>
                <a:spcPct val="120000"/>
              </a:lnSpc>
            </a:pPr>
            <a:r>
              <a:rPr lang="vi-VN" sz="6000" b="1" dirty="0">
                <a:solidFill>
                  <a:srgbClr val="F79646">
                    <a:lumMod val="50000"/>
                  </a:srgbClr>
                </a:solidFill>
                <a:latin typeface="Calibri"/>
                <a:cs typeface="Times New Roman" pitchFamily="18" charset="0"/>
              </a:rPr>
              <a:t>Tìm hiểu đất nước trước thời kì Đổi mới </a:t>
            </a:r>
            <a:endParaRPr lang="en-US" sz="6000" b="1" dirty="0">
              <a:solidFill>
                <a:srgbClr val="F79646">
                  <a:lumMod val="50000"/>
                </a:srgbClr>
              </a:solidFill>
              <a:latin typeface="Calibri"/>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grpSp>
        <p:nvGrpSpPr>
          <p:cNvPr id="13" name="Group 7"/>
          <p:cNvGrpSpPr/>
          <p:nvPr/>
        </p:nvGrpSpPr>
        <p:grpSpPr>
          <a:xfrm>
            <a:off x="508000" y="406400"/>
            <a:ext cx="11125200" cy="6045200"/>
            <a:chOff x="0" y="0"/>
            <a:chExt cx="12154565" cy="4422909"/>
          </a:xfrm>
        </p:grpSpPr>
        <p:sp>
          <p:nvSpPr>
            <p:cNvPr id="14"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sp>
        <p:nvSpPr>
          <p:cNvPr id="16" name="Rectangle 4"/>
          <p:cNvSpPr>
            <a:spLocks noChangeArrowheads="1"/>
          </p:cNvSpPr>
          <p:nvPr/>
        </p:nvSpPr>
        <p:spPr bwMode="auto">
          <a:xfrm>
            <a:off x="839296" y="764912"/>
            <a:ext cx="10296789"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609630"/>
            <a:r>
              <a:rPr lang="en-US" altLang="vi-VN" sz="3300" b="1" dirty="0">
                <a:solidFill>
                  <a:srgbClr val="F79646">
                    <a:lumMod val="50000"/>
                  </a:srgbClr>
                </a:solidFill>
                <a:latin typeface="Calibri"/>
                <a:ea typeface="SimSun" pitchFamily="2" charset="-122"/>
                <a:sym typeface="Arial" charset="0"/>
              </a:rPr>
              <a:t>   </a:t>
            </a:r>
            <a:r>
              <a:rPr lang="vi-VN" altLang="vi-VN" sz="3300" b="1" dirty="0">
                <a:solidFill>
                  <a:srgbClr val="F79646">
                    <a:lumMod val="50000"/>
                  </a:srgbClr>
                </a:solidFill>
                <a:latin typeface="Calibri"/>
                <a:ea typeface="SimSun" pitchFamily="2" charset="-122"/>
                <a:sym typeface="Arial" charset="0"/>
              </a:rPr>
              <a:t>Đất nước trước thời kì </a:t>
            </a:r>
            <a:r>
              <a:rPr lang="en-US" altLang="vi-VN" sz="3300" b="1">
                <a:solidFill>
                  <a:srgbClr val="F79646">
                    <a:lumMod val="50000"/>
                  </a:srgbClr>
                </a:solidFill>
                <a:latin typeface="Calibri"/>
                <a:ea typeface="SimSun" pitchFamily="2" charset="-122"/>
                <a:sym typeface="Arial" charset="0"/>
              </a:rPr>
              <a:t>đ</a:t>
            </a:r>
            <a:r>
              <a:rPr lang="vi-VN" altLang="vi-VN" sz="3300" b="1">
                <a:solidFill>
                  <a:srgbClr val="F79646">
                    <a:lumMod val="50000"/>
                  </a:srgbClr>
                </a:solidFill>
                <a:latin typeface="Calibri"/>
                <a:ea typeface="SimSun" pitchFamily="2" charset="-122"/>
                <a:sym typeface="Arial" charset="0"/>
              </a:rPr>
              <a:t>ổi </a:t>
            </a:r>
            <a:r>
              <a:rPr lang="vi-VN" altLang="vi-VN" sz="3300" b="1" dirty="0">
                <a:solidFill>
                  <a:srgbClr val="F79646">
                    <a:lumMod val="50000"/>
                  </a:srgbClr>
                </a:solidFill>
                <a:latin typeface="Calibri"/>
                <a:ea typeface="SimSun" pitchFamily="2" charset="-122"/>
                <a:sym typeface="Arial" charset="0"/>
              </a:rPr>
              <a:t>mới là thời kì bao cấp, diễn ra trên phạm vi cả nước từ sau khi đất nước thống nhất đến khi Đổi mới (1976 – 1986). Trong thời kì này, Nhà nước nắm quyền phân phối hầu hết các loại hàng hoá, hạn chế trao đổi bằng tiền mặt . Hàng hoá được cung cấp cho những người làm việc trong các cơ quan nhà nước, các nhà máy, xí nghiệp</a:t>
            </a:r>
            <a:r>
              <a:rPr lang="en-US" altLang="vi-VN" sz="3300" b="1" dirty="0">
                <a:solidFill>
                  <a:srgbClr val="F79646">
                    <a:lumMod val="50000"/>
                  </a:srgbClr>
                </a:solidFill>
                <a:latin typeface="Calibri"/>
                <a:ea typeface="SimSun" pitchFamily="2" charset="-122"/>
                <a:sym typeface="Arial" charset="0"/>
              </a:rPr>
              <a:t>,… </a:t>
            </a:r>
            <a:r>
              <a:rPr lang="vi-VN" altLang="vi-VN" sz="3300" b="1" dirty="0">
                <a:solidFill>
                  <a:srgbClr val="F79646">
                    <a:lumMod val="50000"/>
                  </a:srgbClr>
                </a:solidFill>
                <a:latin typeface="Calibri"/>
                <a:ea typeface="SimSun" pitchFamily="2" charset="-122"/>
                <a:sym typeface="Arial" charset="0"/>
              </a:rPr>
              <a:t>chủ yếu qua chế độ tem, phiếu . Lương thực, thực phẩm được phân phối theo đầu người, thông qua tem, phiếu, sổ, bìa, trong đó quan trọng nhất là sổ lương thực</a:t>
            </a:r>
          </a:p>
        </p:txBody>
      </p:sp>
    </p:spTree>
    <p:extLst>
      <p:ext uri="{BB962C8B-B14F-4D97-AF65-F5344CB8AC3E}">
        <p14:creationId xmlns:p14="http://schemas.microsoft.com/office/powerpoint/2010/main" val="1999453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228600"/>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algn="ctr" defTabSz="609630">
                <a:lnSpc>
                  <a:spcPct val="120000"/>
                </a:lnSpc>
                <a:defRPr/>
              </a:pPr>
              <a:r>
                <a:rPr lang="vi-VN" sz="4000" b="1" dirty="0">
                  <a:solidFill>
                    <a:prstClr val="black"/>
                  </a:solidFill>
                  <a:latin typeface="Cambria" panose="02040503050406030204" pitchFamily="18" charset="0"/>
                  <a:ea typeface="Cambria" panose="02040503050406030204" pitchFamily="18" charset="0"/>
                </a:rPr>
                <a:t>Đất nước giai đoạn trước </a:t>
              </a:r>
              <a:r>
                <a:rPr lang="en-US" sz="4000" b="1" dirty="0">
                  <a:solidFill>
                    <a:prstClr val="black"/>
                  </a:solidFill>
                  <a:latin typeface="Cambria" panose="02040503050406030204" pitchFamily="18" charset="0"/>
                  <a:ea typeface="Cambria" panose="02040503050406030204" pitchFamily="18" charset="0"/>
                </a:rPr>
                <a:t>t</a:t>
              </a:r>
              <a:r>
                <a:rPr lang="vi-VN" sz="4000" b="1" dirty="0">
                  <a:solidFill>
                    <a:prstClr val="black"/>
                  </a:solidFill>
                  <a:latin typeface="Cambria" panose="02040503050406030204" pitchFamily="18" charset="0"/>
                  <a:ea typeface="Cambria" panose="02040503050406030204" pitchFamily="18" charset="0"/>
                </a:rPr>
                <a:t>hời kì </a:t>
              </a: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ổi mới gọi là gì?</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2082800" y="3091543"/>
            <a:ext cx="5580743" cy="1578429"/>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defTabSz="609630">
                <a:defRPr/>
              </a:pPr>
              <a:endParaRPr lang="en-US" sz="1200">
                <a:solidFill>
                  <a:prstClr val="black"/>
                </a:solidFill>
                <a:latin typeface="Calibri"/>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lvl="1" algn="ctr" defTabSz="609630">
                <a:defRPr/>
              </a:pPr>
              <a:r>
                <a:rPr lang="vi-VN"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Thời kì bao cấp</a:t>
              </a:r>
              <a:endParaRPr lang="en-US" sz="88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359229"/>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marL="0" marR="0" lvl="0" indent="0" algn="ctr" defTabSz="60963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Thời kì bao cấp diễn ra trong thời gian nào?</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2082800" y="3091543"/>
            <a:ext cx="5580743" cy="1578429"/>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marR="0" lvl="1"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1976</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1986</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7764414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359229"/>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marL="0" marR="0" lvl="0" indent="0" algn="ctr" defTabSz="60963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Nêu những điểm nổi bật của thời kì này khác với ngày nay</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798285" y="2449286"/>
            <a:ext cx="7725229" cy="3766457"/>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marR="0" algn="just">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Nhà</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nước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nắm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quyền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phân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phối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hầu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hết</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các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loại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hàng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hóa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hạn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chế</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trao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đổi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bằng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tiền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mặt</a:t>
              </a:r>
              <a:r>
                <a:rPr lang="en-US" sz="3600" dirty="0">
                  <a:solidFill>
                    <a:srgbClr val="FF0000"/>
                  </a:solidFill>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Lương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phẩm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được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phân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phối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theo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đầu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người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theo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tem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phiếu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sổ</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lương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20173648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8" name="Group 5"/>
          <p:cNvGrpSpPr/>
          <p:nvPr/>
        </p:nvGrpSpPr>
        <p:grpSpPr>
          <a:xfrm>
            <a:off x="566057" y="200734"/>
            <a:ext cx="10143346" cy="1345037"/>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107996"/>
          </a:xfrm>
          <a:prstGeom prst="rect">
            <a:avLst/>
          </a:prstGeom>
          <a:noFill/>
        </p:spPr>
        <p:txBody>
          <a:bodyPr wrap="square" rtlCol="0">
            <a:spAutoFit/>
          </a:bodyPr>
          <a:lstStyle/>
          <a:p>
            <a:pPr defTabSz="609630"/>
            <a:r>
              <a:rPr lang="en-GB" sz="3300" b="1" dirty="0" err="1">
                <a:solidFill>
                  <a:prstClr val="black">
                    <a:lumMod val="95000"/>
                    <a:lumOff val="5000"/>
                  </a:prstClr>
                </a:solidFill>
                <a:latin typeface="Calibri"/>
              </a:rPr>
              <a:t>Đọc</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thông</a:t>
            </a:r>
            <a:r>
              <a:rPr lang="en-GB" sz="3300" b="1" dirty="0">
                <a:solidFill>
                  <a:prstClr val="black">
                    <a:lumMod val="95000"/>
                    <a:lumOff val="5000"/>
                  </a:prstClr>
                </a:solidFill>
                <a:latin typeface="Calibri"/>
              </a:rPr>
              <a:t> tin, </a:t>
            </a:r>
            <a:r>
              <a:rPr lang="en-GB" sz="3300" b="1" dirty="0" err="1">
                <a:solidFill>
                  <a:prstClr val="black">
                    <a:lumMod val="95000"/>
                    <a:lumOff val="5000"/>
                  </a:prstClr>
                </a:solidFill>
                <a:latin typeface="Calibri"/>
              </a:rPr>
              <a:t>quan</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sát</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các</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hình</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từ</a:t>
            </a:r>
            <a:r>
              <a:rPr lang="en-GB" sz="3300" b="1" dirty="0">
                <a:solidFill>
                  <a:prstClr val="black">
                    <a:lumMod val="95000"/>
                    <a:lumOff val="5000"/>
                  </a:prstClr>
                </a:solidFill>
                <a:latin typeface="Calibri"/>
              </a:rPr>
              <a:t> 3 </a:t>
            </a:r>
            <a:r>
              <a:rPr lang="en-GB" sz="3300" b="1" dirty="0" err="1">
                <a:solidFill>
                  <a:prstClr val="black">
                    <a:lumMod val="95000"/>
                    <a:lumOff val="5000"/>
                  </a:prstClr>
                </a:solidFill>
                <a:latin typeface="Calibri"/>
              </a:rPr>
              <a:t>đến</a:t>
            </a:r>
            <a:r>
              <a:rPr lang="en-GB" sz="3300" b="1" dirty="0">
                <a:solidFill>
                  <a:prstClr val="black">
                    <a:lumMod val="95000"/>
                    <a:lumOff val="5000"/>
                  </a:prstClr>
                </a:solidFill>
                <a:latin typeface="Calibri"/>
              </a:rPr>
              <a:t> 5, </a:t>
            </a:r>
            <a:r>
              <a:rPr lang="en-GB" sz="3300" b="1" dirty="0" err="1">
                <a:solidFill>
                  <a:prstClr val="black">
                    <a:lumMod val="95000"/>
                    <a:lumOff val="5000"/>
                  </a:prstClr>
                </a:solidFill>
                <a:latin typeface="Calibri"/>
              </a:rPr>
              <a:t>em</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hãy</a:t>
            </a:r>
            <a:r>
              <a:rPr lang="en-GB" sz="3300" b="1" dirty="0">
                <a:solidFill>
                  <a:prstClr val="black">
                    <a:lumMod val="95000"/>
                    <a:lumOff val="5000"/>
                  </a:prstClr>
                </a:solidFill>
                <a:latin typeface="Calibri"/>
              </a:rPr>
              <a:t>:</a:t>
            </a:r>
          </a:p>
          <a:p>
            <a:pPr defTabSz="609630"/>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Mô</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tả</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một</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số</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hiện</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vật</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thời</a:t>
            </a:r>
            <a:r>
              <a:rPr lang="en-GB" sz="3300" dirty="0">
                <a:solidFill>
                  <a:prstClr val="black">
                    <a:lumMod val="95000"/>
                    <a:lumOff val="5000"/>
                  </a:prstClr>
                </a:solidFill>
                <a:latin typeface="Calibri"/>
              </a:rPr>
              <a:t> bao </a:t>
            </a:r>
            <a:r>
              <a:rPr lang="en-GB" sz="3300" dirty="0" err="1">
                <a:solidFill>
                  <a:prstClr val="black">
                    <a:lumMod val="95000"/>
                    <a:lumOff val="5000"/>
                  </a:prstClr>
                </a:solidFill>
                <a:latin typeface="Calibri"/>
              </a:rPr>
              <a:t>cấp</a:t>
            </a:r>
            <a:r>
              <a:rPr lang="en-GB" sz="3300" dirty="0">
                <a:solidFill>
                  <a:prstClr val="black">
                    <a:lumMod val="95000"/>
                    <a:lumOff val="5000"/>
                  </a:prstClr>
                </a:solidFill>
                <a:latin typeface="Calibri"/>
              </a:rPr>
              <a:t>.</a:t>
            </a:r>
            <a:endParaRPr lang="en-US" sz="3300" dirty="0">
              <a:solidFill>
                <a:prstClr val="black">
                  <a:lumMod val="95000"/>
                  <a:lumOff val="5000"/>
                </a:prstClr>
              </a:solidFill>
              <a:latin typeface="Calibri"/>
            </a:endParaRPr>
          </a:p>
        </p:txBody>
      </p:sp>
      <p:pic>
        <p:nvPicPr>
          <p:cNvPr id="6" name="Picture 5">
            <a:extLst>
              <a:ext uri="{FF2B5EF4-FFF2-40B4-BE49-F238E27FC236}">
                <a16:creationId xmlns:a16="http://schemas.microsoft.com/office/drawing/2014/main" id="{0F82BCB9-1E4F-54F4-A527-9AA9F1834008}"/>
              </a:ext>
            </a:extLst>
          </p:cNvPr>
          <p:cNvPicPr>
            <a:picLocks noChangeAspect="1"/>
          </p:cNvPicPr>
          <p:nvPr/>
        </p:nvPicPr>
        <p:blipFill>
          <a:blip r:embed="rId7"/>
          <a:stretch>
            <a:fillRect/>
          </a:stretch>
        </p:blipFill>
        <p:spPr>
          <a:xfrm>
            <a:off x="1849891" y="1736270"/>
            <a:ext cx="3397024" cy="46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1C1850E-07D2-3E46-F6EB-398829EA0C6F}"/>
              </a:ext>
            </a:extLst>
          </p:cNvPr>
          <p:cNvPicPr>
            <a:picLocks noChangeAspect="1"/>
          </p:cNvPicPr>
          <p:nvPr/>
        </p:nvPicPr>
        <p:blipFill>
          <a:blip r:embed="rId8"/>
          <a:stretch>
            <a:fillRect/>
          </a:stretch>
        </p:blipFill>
        <p:spPr>
          <a:xfrm>
            <a:off x="5685063" y="1911804"/>
            <a:ext cx="5538107" cy="4142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7648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987145" flipH="1" flipV="1">
            <a:off x="-1310090" y="2977529"/>
            <a:ext cx="3991779" cy="4997532"/>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969300" y="-532290"/>
            <a:ext cx="2860373" cy="2881988"/>
          </a:xfrm>
          <a:prstGeom prst="rect">
            <a:avLst/>
          </a:prstGeom>
        </p:spPr>
      </p:pic>
      <p:pic>
        <p:nvPicPr>
          <p:cNvPr id="10" name="Picture 9">
            <a:extLst>
              <a:ext uri="{FF2B5EF4-FFF2-40B4-BE49-F238E27FC236}">
                <a16:creationId xmlns:a16="http://schemas.microsoft.com/office/drawing/2014/main" id="{761A1A83-E1B0-F46C-898B-70111B0A5856}"/>
              </a:ext>
            </a:extLst>
          </p:cNvPr>
          <p:cNvPicPr>
            <a:picLocks noChangeAspect="1"/>
          </p:cNvPicPr>
          <p:nvPr/>
        </p:nvPicPr>
        <p:blipFill>
          <a:blip r:embed="rId7"/>
          <a:stretch>
            <a:fillRect/>
          </a:stretch>
        </p:blipFill>
        <p:spPr>
          <a:xfrm>
            <a:off x="283709" y="651101"/>
            <a:ext cx="11755039" cy="5281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round pink label with white text and a black background&#10;&#10;Description automatically generated">
            <a:extLst>
              <a:ext uri="{FF2B5EF4-FFF2-40B4-BE49-F238E27FC236}">
                <a16:creationId xmlns:a16="http://schemas.microsoft.com/office/drawing/2014/main" id="{8825942E-27CB-F9FF-D6C6-61E20028B8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pic>
        <p:nvPicPr>
          <p:cNvPr id="3" name="Picture 2">
            <a:extLst>
              <a:ext uri="{FF2B5EF4-FFF2-40B4-BE49-F238E27FC236}">
                <a16:creationId xmlns:a16="http://schemas.microsoft.com/office/drawing/2014/main" id="{E419BE38-A587-DF78-BD7D-09A9637A0343}"/>
              </a:ext>
            </a:extLst>
          </p:cNvPr>
          <p:cNvPicPr>
            <a:picLocks noChangeAspect="1"/>
          </p:cNvPicPr>
          <p:nvPr/>
        </p:nvPicPr>
        <p:blipFill>
          <a:blip r:embed="rId5"/>
          <a:stretch>
            <a:fillRect/>
          </a:stretch>
        </p:blipFill>
        <p:spPr>
          <a:xfrm>
            <a:off x="924604" y="1747156"/>
            <a:ext cx="3397024" cy="46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9">
            <a:extLst>
              <a:ext uri="{FF2B5EF4-FFF2-40B4-BE49-F238E27FC236}">
                <a16:creationId xmlns:a16="http://schemas.microsoft.com/office/drawing/2014/main" id="{D4C6EC80-83BC-35ED-5CB5-9FBE646DE8A2}"/>
              </a:ext>
            </a:extLst>
          </p:cNvPr>
          <p:cNvGrpSpPr/>
          <p:nvPr/>
        </p:nvGrpSpPr>
        <p:grpSpPr>
          <a:xfrm>
            <a:off x="4683513" y="1880221"/>
            <a:ext cx="7185102" cy="3792869"/>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endParaRPr lang="en-US" dirty="0"/>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018048" y="2252546"/>
            <a:ext cx="6668429" cy="3046988"/>
          </a:xfrm>
          <a:prstGeom prst="rect">
            <a:avLst/>
          </a:prstGeom>
          <a:noFill/>
        </p:spPr>
        <p:txBody>
          <a:bodyPr wrap="square" rtlCol="0">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Sổ lương thực (sổ gạo)</a:t>
            </a:r>
            <a:r>
              <a:rPr lang="en-US" sz="3200" b="1" i="0" dirty="0">
                <a:solidFill>
                  <a:srgbClr val="FF0000"/>
                </a:solidFill>
                <a:effectLst/>
                <a:latin typeface="Cambria" panose="02040503050406030204" pitchFamily="18" charset="0"/>
                <a:ea typeface="Cambria" panose="02040503050406030204" pitchFamily="18" charset="0"/>
              </a:rPr>
              <a:t>:</a:t>
            </a:r>
            <a:r>
              <a:rPr lang="vi-VN" sz="3200" b="1"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là cuốn sổ in sẵn, giấy màu nâu, có kích thước bằng nửa tờ giấy, bên trong sổ ghi đầy đủ thông tin về chủ hộ và tiêu chuẩn lương thực của các thành viên trong gia đình hằng tháng..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9892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635</Words>
  <Application>Microsoft Office PowerPoint</Application>
  <PresentationFormat>Widescreen</PresentationFormat>
  <Paragraphs>33</Paragraphs>
  <Slides>19</Slides>
  <Notes>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19</vt:i4>
      </vt:variant>
    </vt:vector>
  </HeadingPairs>
  <TitlesOfParts>
    <vt:vector size="33" baseType="lpstr">
      <vt:lpstr>微软雅黑</vt:lpstr>
      <vt:lpstr>SimSun</vt:lpstr>
      <vt:lpstr>#9Slide07 HoneyCream</vt:lpstr>
      <vt:lpstr>#9Slide07 TALUHLA</vt:lpstr>
      <vt:lpstr>Arial</vt:lpstr>
      <vt:lpstr>Cabin Bold</vt:lpstr>
      <vt:lpstr>Calibri</vt:lpstr>
      <vt:lpstr>Cambria</vt:lpstr>
      <vt:lpstr>Gaegu Light Bold</vt:lpstr>
      <vt:lpstr>SVN-Newton</vt:lpstr>
      <vt:lpstr>SVN-Ready</vt:lpstr>
      <vt:lpstr>Times New Roman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22</cp:revision>
  <dcterms:created xsi:type="dcterms:W3CDTF">2024-11-19T07:24:47Z</dcterms:created>
  <dcterms:modified xsi:type="dcterms:W3CDTF">2026-03-08T14:14:56Z</dcterms:modified>
</cp:coreProperties>
</file>