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2D8E2-3C18-4B1A-82B2-11F5C0305128}" type="datetimeFigureOut">
              <a:rPr lang="vi-VN" smtClean="0"/>
              <a:t>08/03/2026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534C0-EEC2-4BE2-A683-757C26BB9354}" type="slidenum">
              <a:rPr lang="vi-VN" smtClean="0"/>
              <a:t>‹#›</a:t>
            </a:fld>
            <a:endParaRPr lang="vi-VN"/>
          </a:p>
        </p:txBody>
      </p:sp>
    </p:spTree>
    <p:extLst>
      <p:ext uri="{BB962C8B-B14F-4D97-AF65-F5344CB8AC3E}">
        <p14:creationId xmlns:p14="http://schemas.microsoft.com/office/powerpoint/2010/main" val="3702418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chữ</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chơi</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586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hũ</a:t>
            </a:r>
            <a:r>
              <a:rPr lang="en-US" dirty="0"/>
              <a:t> </a:t>
            </a:r>
            <a:r>
              <a:rPr lang="en-US" dirty="0" err="1"/>
              <a:t>mật</a:t>
            </a:r>
            <a:r>
              <a:rPr lang="en-US" dirty="0"/>
              <a:t> </a:t>
            </a:r>
            <a:r>
              <a:rPr lang="en-US" dirty="0" err="1"/>
              <a:t>để</a:t>
            </a:r>
            <a:r>
              <a:rPr lang="en-US" dirty="0"/>
              <a:t> quay </a:t>
            </a:r>
            <a:r>
              <a:rPr lang="en-US" dirty="0" err="1"/>
              <a:t>lại</a:t>
            </a:r>
            <a:r>
              <a:rPr lang="en-US" dirty="0"/>
              <a:t> </a:t>
            </a:r>
            <a:r>
              <a:rPr lang="en-US" dirty="0" err="1"/>
              <a:t>nhé</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D384-C784-484B-B16A-0DDA83310D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9396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24988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121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797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08/03/2026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8917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08/03/2026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53706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08/03/2026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1868951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16483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E2B1CE4-0569-4998-9691-BE581D81F8A8}" type="datetimeFigureOut">
              <a:rPr lang="vi-VN" smtClean="0"/>
              <a:t>08/03/2026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77831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E2B1CE4-0569-4998-9691-BE581D81F8A8}" type="datetimeFigureOut">
              <a:rPr lang="vi-VN" smtClean="0"/>
              <a:t>08/03/2026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188557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E2B1CE4-0569-4998-9691-BE581D81F8A8}" type="datetimeFigureOut">
              <a:rPr lang="vi-VN" smtClean="0"/>
              <a:t>08/03/2026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221366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E2B1CE4-0569-4998-9691-BE581D81F8A8}" type="datetimeFigureOut">
              <a:rPr lang="vi-VN" smtClean="0"/>
              <a:t>08/03/2026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268653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E2B1CE4-0569-4998-9691-BE581D81F8A8}" type="datetimeFigureOut">
              <a:rPr lang="vi-VN" smtClean="0"/>
              <a:t>08/03/2026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416353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B1CE4-0569-4998-9691-BE581D81F8A8}" type="datetimeFigureOut">
              <a:rPr lang="vi-VN" smtClean="0"/>
              <a:t>08/03/2026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71900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2B1CE4-0569-4998-9691-BE581D81F8A8}" type="datetimeFigureOut">
              <a:rPr lang="vi-VN" smtClean="0"/>
              <a:t>08/03/2026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391411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2B1CE4-0569-4998-9691-BE581D81F8A8}" type="datetimeFigureOut">
              <a:rPr lang="vi-VN" smtClean="0"/>
              <a:t>08/03/2026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229116-ABC5-4058-8C7B-D27443A69053}" type="slidenum">
              <a:rPr lang="vi-VN" smtClean="0"/>
              <a:t>‹#›</a:t>
            </a:fld>
            <a:endParaRPr lang="vi-VN"/>
          </a:p>
        </p:txBody>
      </p:sp>
    </p:spTree>
    <p:extLst>
      <p:ext uri="{BB962C8B-B14F-4D97-AF65-F5344CB8AC3E}">
        <p14:creationId xmlns:p14="http://schemas.microsoft.com/office/powerpoint/2010/main" val="254266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B1CE4-0569-4998-9691-BE581D81F8A8}" type="datetimeFigureOut">
              <a:rPr lang="vi-VN" smtClean="0"/>
              <a:t>08/03/2026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29116-ABC5-4058-8C7B-D27443A69053}" type="slidenum">
              <a:rPr lang="vi-VN" smtClean="0"/>
              <a:t>‹#›</a:t>
            </a:fld>
            <a:endParaRPr lang="vi-VN"/>
          </a:p>
        </p:txBody>
      </p:sp>
    </p:spTree>
    <p:extLst>
      <p:ext uri="{BB962C8B-B14F-4D97-AF65-F5344CB8AC3E}">
        <p14:creationId xmlns:p14="http://schemas.microsoft.com/office/powerpoint/2010/main" val="380543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4.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2"/>
          <a:stretch>
            <a:fillRect/>
          </a:stretch>
        </p:blipFill>
        <p:spPr>
          <a:xfrm>
            <a:off x="-635" y="-635"/>
            <a:ext cx="12192635" cy="6858635"/>
          </a:xfrm>
          <a:prstGeom prst="rect">
            <a:avLst/>
          </a:prstGeom>
        </p:spPr>
      </p:pic>
      <p:pic>
        <p:nvPicPr>
          <p:cNvPr id="6" name="图片 5" descr="16"/>
          <p:cNvPicPr>
            <a:picLocks noChangeAspect="1"/>
          </p:cNvPicPr>
          <p:nvPr/>
        </p:nvPicPr>
        <p:blipFill>
          <a:blip r:embed="rId3"/>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5"/>
          <a:stretch>
            <a:fillRect/>
          </a:stretch>
        </p:blipFill>
        <p:spPr>
          <a:xfrm>
            <a:off x="1229360" y="1187996"/>
            <a:ext cx="7784944" cy="3011268"/>
          </a:xfrm>
          <a:prstGeom prst="rect">
            <a:avLst/>
          </a:prstGeom>
        </p:spPr>
      </p:pic>
    </p:spTree>
    <p:extLst>
      <p:ext uri="{BB962C8B-B14F-4D97-AF65-F5344CB8AC3E}">
        <p14:creationId xmlns:p14="http://schemas.microsoft.com/office/powerpoint/2010/main" val="18422383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E9F08621-260F-F7BC-C6A5-762FC868380B}"/>
              </a:ext>
            </a:extLst>
          </p:cNvPr>
          <p:cNvPicPr>
            <a:picLocks noChangeAspect="1"/>
          </p:cNvPicPr>
          <p:nvPr/>
        </p:nvPicPr>
        <p:blipFill>
          <a:blip r:embed="rId3"/>
          <a:stretch>
            <a:fillRect/>
          </a:stretch>
        </p:blipFill>
        <p:spPr>
          <a:xfrm>
            <a:off x="962977" y="277177"/>
            <a:ext cx="3743325" cy="1304925"/>
          </a:xfrm>
          <a:prstGeom prst="rect">
            <a:avLst/>
          </a:prstGeom>
        </p:spPr>
      </p:pic>
      <p:pic>
        <p:nvPicPr>
          <p:cNvPr id="7" name="Picture 6">
            <a:extLst>
              <a:ext uri="{FF2B5EF4-FFF2-40B4-BE49-F238E27FC236}">
                <a16:creationId xmlns:a16="http://schemas.microsoft.com/office/drawing/2014/main" id="{DEC45E7F-91AE-90AC-8335-D21DDDA7B934}"/>
              </a:ext>
            </a:extLst>
          </p:cNvPr>
          <p:cNvPicPr>
            <a:picLocks noChangeAspect="1"/>
          </p:cNvPicPr>
          <p:nvPr/>
        </p:nvPicPr>
        <p:blipFill>
          <a:blip r:embed="rId4"/>
          <a:stretch>
            <a:fillRect/>
          </a:stretch>
        </p:blipFill>
        <p:spPr>
          <a:xfrm>
            <a:off x="1038225" y="1761807"/>
            <a:ext cx="3714750" cy="1343025"/>
          </a:xfrm>
          <a:prstGeom prst="rect">
            <a:avLst/>
          </a:prstGeom>
        </p:spPr>
      </p:pic>
      <p:pic>
        <p:nvPicPr>
          <p:cNvPr id="9" name="Picture 8">
            <a:extLst>
              <a:ext uri="{FF2B5EF4-FFF2-40B4-BE49-F238E27FC236}">
                <a16:creationId xmlns:a16="http://schemas.microsoft.com/office/drawing/2014/main" id="{9558F3CB-A221-65D2-0A74-E38DB631E0BF}"/>
              </a:ext>
            </a:extLst>
          </p:cNvPr>
          <p:cNvPicPr>
            <a:picLocks noChangeAspect="1"/>
          </p:cNvPicPr>
          <p:nvPr/>
        </p:nvPicPr>
        <p:blipFill>
          <a:blip r:embed="rId5"/>
          <a:stretch>
            <a:fillRect/>
          </a:stretch>
        </p:blipFill>
        <p:spPr>
          <a:xfrm>
            <a:off x="946150" y="3367087"/>
            <a:ext cx="3695700" cy="1343025"/>
          </a:xfrm>
          <a:prstGeom prst="rect">
            <a:avLst/>
          </a:prstGeom>
        </p:spPr>
      </p:pic>
      <p:pic>
        <p:nvPicPr>
          <p:cNvPr id="12" name="Picture 11">
            <a:extLst>
              <a:ext uri="{FF2B5EF4-FFF2-40B4-BE49-F238E27FC236}">
                <a16:creationId xmlns:a16="http://schemas.microsoft.com/office/drawing/2014/main" id="{6626154B-CCC3-40AA-DC1F-CBE19EB7434C}"/>
              </a:ext>
            </a:extLst>
          </p:cNvPr>
          <p:cNvPicPr>
            <a:picLocks noChangeAspect="1"/>
          </p:cNvPicPr>
          <p:nvPr/>
        </p:nvPicPr>
        <p:blipFill>
          <a:blip r:embed="rId6"/>
          <a:stretch>
            <a:fillRect/>
          </a:stretch>
        </p:blipFill>
        <p:spPr>
          <a:xfrm>
            <a:off x="1033145" y="4974590"/>
            <a:ext cx="3562350" cy="1257300"/>
          </a:xfrm>
          <a:prstGeom prst="rect">
            <a:avLst/>
          </a:prstGeom>
        </p:spPr>
      </p:pic>
      <p:pic>
        <p:nvPicPr>
          <p:cNvPr id="15" name="Picture 14">
            <a:extLst>
              <a:ext uri="{FF2B5EF4-FFF2-40B4-BE49-F238E27FC236}">
                <a16:creationId xmlns:a16="http://schemas.microsoft.com/office/drawing/2014/main" id="{7A355FA8-F0DF-83BF-B015-ADC2D5472C31}"/>
              </a:ext>
            </a:extLst>
          </p:cNvPr>
          <p:cNvPicPr>
            <a:picLocks noChangeAspect="1"/>
          </p:cNvPicPr>
          <p:nvPr/>
        </p:nvPicPr>
        <p:blipFill>
          <a:blip r:embed="rId7"/>
          <a:stretch>
            <a:fillRect/>
          </a:stretch>
        </p:blipFill>
        <p:spPr>
          <a:xfrm>
            <a:off x="6408737" y="275590"/>
            <a:ext cx="3743325" cy="1409700"/>
          </a:xfrm>
          <a:prstGeom prst="rect">
            <a:avLst/>
          </a:prstGeom>
        </p:spPr>
      </p:pic>
      <p:pic>
        <p:nvPicPr>
          <p:cNvPr id="17" name="Picture 16">
            <a:extLst>
              <a:ext uri="{FF2B5EF4-FFF2-40B4-BE49-F238E27FC236}">
                <a16:creationId xmlns:a16="http://schemas.microsoft.com/office/drawing/2014/main" id="{8EA1030D-93DC-91EA-3B82-F49A61E68801}"/>
              </a:ext>
            </a:extLst>
          </p:cNvPr>
          <p:cNvPicPr>
            <a:picLocks noChangeAspect="1"/>
          </p:cNvPicPr>
          <p:nvPr/>
        </p:nvPicPr>
        <p:blipFill>
          <a:blip r:embed="rId8"/>
          <a:stretch>
            <a:fillRect/>
          </a:stretch>
        </p:blipFill>
        <p:spPr>
          <a:xfrm>
            <a:off x="6291580" y="1911032"/>
            <a:ext cx="4038600" cy="1247775"/>
          </a:xfrm>
          <a:prstGeom prst="rect">
            <a:avLst/>
          </a:prstGeom>
        </p:spPr>
      </p:pic>
      <p:pic>
        <p:nvPicPr>
          <p:cNvPr id="19" name="Picture 18">
            <a:extLst>
              <a:ext uri="{FF2B5EF4-FFF2-40B4-BE49-F238E27FC236}">
                <a16:creationId xmlns:a16="http://schemas.microsoft.com/office/drawing/2014/main" id="{7A4DDC34-3044-4E6E-ADA1-23CBEFECA77D}"/>
              </a:ext>
            </a:extLst>
          </p:cNvPr>
          <p:cNvPicPr>
            <a:picLocks noChangeAspect="1"/>
          </p:cNvPicPr>
          <p:nvPr/>
        </p:nvPicPr>
        <p:blipFill>
          <a:blip r:embed="rId9"/>
          <a:stretch>
            <a:fillRect/>
          </a:stretch>
        </p:blipFill>
        <p:spPr>
          <a:xfrm>
            <a:off x="6484302" y="3464242"/>
            <a:ext cx="3571875" cy="1209675"/>
          </a:xfrm>
          <a:prstGeom prst="rect">
            <a:avLst/>
          </a:prstGeom>
        </p:spPr>
      </p:pic>
      <p:pic>
        <p:nvPicPr>
          <p:cNvPr id="21" name="Picture 20">
            <a:extLst>
              <a:ext uri="{FF2B5EF4-FFF2-40B4-BE49-F238E27FC236}">
                <a16:creationId xmlns:a16="http://schemas.microsoft.com/office/drawing/2014/main" id="{109215F5-F75E-9DA9-5B4A-D71C03C496F9}"/>
              </a:ext>
            </a:extLst>
          </p:cNvPr>
          <p:cNvPicPr>
            <a:picLocks noChangeAspect="1"/>
          </p:cNvPicPr>
          <p:nvPr/>
        </p:nvPicPr>
        <p:blipFill>
          <a:blip r:embed="rId10"/>
          <a:stretch>
            <a:fillRect/>
          </a:stretch>
        </p:blipFill>
        <p:spPr>
          <a:xfrm>
            <a:off x="6272847" y="5022532"/>
            <a:ext cx="3933825" cy="1323975"/>
          </a:xfrm>
          <a:prstGeom prst="rect">
            <a:avLst/>
          </a:prstGeom>
        </p:spPr>
      </p:pic>
      <p:pic>
        <p:nvPicPr>
          <p:cNvPr id="22" name="Picture 21">
            <a:extLst>
              <a:ext uri="{FF2B5EF4-FFF2-40B4-BE49-F238E27FC236}">
                <a16:creationId xmlns:a16="http://schemas.microsoft.com/office/drawing/2014/main" id="{50071526-4A68-F22F-85AE-067C5F6977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360847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077218"/>
          </a:xfrm>
          <a:prstGeom prst="rect">
            <a:avLst/>
          </a:prstGeom>
          <a:noFill/>
        </p:spPr>
        <p:txBody>
          <a:bodyPr wrap="square">
            <a:spAutoFit/>
          </a:bodyPr>
          <a:lstStyle/>
          <a:p>
            <a:pPr lvl="0" algn="ctr">
              <a:defRPr/>
            </a:pPr>
            <a:r>
              <a:rPr lang="en-US" sz="3200" dirty="0">
                <a:solidFill>
                  <a:srgbClr val="C42549"/>
                </a:solidFill>
                <a:latin typeface="Cambria" panose="02040503050406030204" pitchFamily="18" charset="0"/>
                <a:ea typeface="Cambria" panose="02040503050406030204" pitchFamily="18" charset="0"/>
                <a:cs typeface="Calibri" panose="020F0502020204030204" pitchFamily="34" charset="0"/>
              </a:rPr>
              <a:t>3. </a:t>
            </a:r>
            <a:r>
              <a:rPr lang="vi-VN" sz="3200" dirty="0">
                <a:solidFill>
                  <a:srgbClr val="C42549"/>
                </a:solidFill>
                <a:latin typeface="Cambria" panose="02040503050406030204" pitchFamily="18" charset="0"/>
                <a:ea typeface="Cambria" panose="02040503050406030204" pitchFamily="18" charset="0"/>
                <a:cs typeface="Calibri" panose="020F0502020204030204" pitchFamily="34" charset="0"/>
              </a:rPr>
              <a:t>Em có nhận xét gì về cách lập và thực hiện kế hoạch cá nhân của các bạn trong những trường hợp dưới đây?</a:t>
            </a:r>
            <a:endParaRPr kumimoji="0" lang="en-US" sz="32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D2EB464F-A059-25B0-DF48-737655570582}"/>
              </a:ext>
            </a:extLst>
          </p:cNvPr>
          <p:cNvPicPr>
            <a:picLocks noChangeAspect="1"/>
          </p:cNvPicPr>
          <p:nvPr/>
        </p:nvPicPr>
        <p:blipFill>
          <a:blip r:embed="rId3"/>
          <a:stretch>
            <a:fillRect/>
          </a:stretch>
        </p:blipFill>
        <p:spPr>
          <a:xfrm>
            <a:off x="300990" y="1554798"/>
            <a:ext cx="6120130" cy="1679304"/>
          </a:xfrm>
          <a:prstGeom prst="rect">
            <a:avLst/>
          </a:prstGeom>
        </p:spPr>
      </p:pic>
      <p:pic>
        <p:nvPicPr>
          <p:cNvPr id="9" name="Picture 8">
            <a:extLst>
              <a:ext uri="{FF2B5EF4-FFF2-40B4-BE49-F238E27FC236}">
                <a16:creationId xmlns:a16="http://schemas.microsoft.com/office/drawing/2014/main" id="{971C6B35-F51B-8D06-B979-453F16957137}"/>
              </a:ext>
            </a:extLst>
          </p:cNvPr>
          <p:cNvPicPr>
            <a:picLocks noChangeAspect="1"/>
          </p:cNvPicPr>
          <p:nvPr/>
        </p:nvPicPr>
        <p:blipFill>
          <a:blip r:embed="rId4"/>
          <a:stretch>
            <a:fillRect/>
          </a:stretch>
        </p:blipFill>
        <p:spPr>
          <a:xfrm>
            <a:off x="248603" y="3544570"/>
            <a:ext cx="6172518" cy="1515275"/>
          </a:xfrm>
          <a:prstGeom prst="rect">
            <a:avLst/>
          </a:prstGeom>
        </p:spPr>
      </p:pic>
      <p:pic>
        <p:nvPicPr>
          <p:cNvPr id="12" name="Picture 11">
            <a:extLst>
              <a:ext uri="{FF2B5EF4-FFF2-40B4-BE49-F238E27FC236}">
                <a16:creationId xmlns:a16="http://schemas.microsoft.com/office/drawing/2014/main" id="{713ED931-1A89-9410-C4FE-452D0FC65417}"/>
              </a:ext>
            </a:extLst>
          </p:cNvPr>
          <p:cNvPicPr>
            <a:picLocks noChangeAspect="1"/>
          </p:cNvPicPr>
          <p:nvPr/>
        </p:nvPicPr>
        <p:blipFill>
          <a:blip r:embed="rId5"/>
          <a:stretch>
            <a:fillRect/>
          </a:stretch>
        </p:blipFill>
        <p:spPr>
          <a:xfrm>
            <a:off x="6624320" y="1736090"/>
            <a:ext cx="5049202" cy="1322070"/>
          </a:xfrm>
          <a:prstGeom prst="rect">
            <a:avLst/>
          </a:prstGeom>
        </p:spPr>
      </p:pic>
      <p:pic>
        <p:nvPicPr>
          <p:cNvPr id="15" name="Picture 14">
            <a:extLst>
              <a:ext uri="{FF2B5EF4-FFF2-40B4-BE49-F238E27FC236}">
                <a16:creationId xmlns:a16="http://schemas.microsoft.com/office/drawing/2014/main" id="{1E1E2A47-386A-BFFC-FBF3-23C1A5139069}"/>
              </a:ext>
            </a:extLst>
          </p:cNvPr>
          <p:cNvPicPr>
            <a:picLocks noChangeAspect="1"/>
          </p:cNvPicPr>
          <p:nvPr/>
        </p:nvPicPr>
        <p:blipFill>
          <a:blip r:embed="rId6"/>
          <a:stretch>
            <a:fillRect/>
          </a:stretch>
        </p:blipFill>
        <p:spPr>
          <a:xfrm>
            <a:off x="6550600" y="3688080"/>
            <a:ext cx="5133718" cy="1249680"/>
          </a:xfrm>
          <a:prstGeom prst="rect">
            <a:avLst/>
          </a:prstGeom>
        </p:spPr>
      </p:pic>
    </p:spTree>
    <p:extLst>
      <p:ext uri="{BB962C8B-B14F-4D97-AF65-F5344CB8AC3E}">
        <p14:creationId xmlns:p14="http://schemas.microsoft.com/office/powerpoint/2010/main" val="381433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5D8E622-1000-0A97-D5AD-ED223C1E39E2}"/>
              </a:ext>
            </a:extLst>
          </p:cNvPr>
          <p:cNvPicPr>
            <a:picLocks noChangeAspect="1"/>
          </p:cNvPicPr>
          <p:nvPr/>
        </p:nvPicPr>
        <p:blipFill>
          <a:blip r:embed="rId4"/>
          <a:stretch>
            <a:fillRect/>
          </a:stretch>
        </p:blipFill>
        <p:spPr>
          <a:xfrm>
            <a:off x="2353310" y="437197"/>
            <a:ext cx="7654290" cy="2100263"/>
          </a:xfrm>
          <a:prstGeom prst="rect">
            <a:avLst/>
          </a:prstGeom>
        </p:spPr>
      </p:pic>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564387"/>
            <a:chOff x="2149370" y="463293"/>
            <a:chExt cx="7813780" cy="1323439"/>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23439"/>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200329"/>
            </a:xfrm>
            <a:prstGeom prst="rect">
              <a:avLst/>
            </a:prstGeom>
            <a:noFill/>
          </p:spPr>
          <p:txBody>
            <a:bodyPr wrap="square" rtlCol="0">
              <a:spAutoFit/>
            </a:bodyPr>
            <a:lstStyle/>
            <a:p>
              <a:pPr marL="0" marR="0" algn="just">
                <a:spcBef>
                  <a:spcPts val="0"/>
                </a:spcBef>
                <a:spcAft>
                  <a:spcPts val="0"/>
                </a:spcAft>
              </a:pPr>
              <a:r>
                <a:rPr lang="vi-VN" sz="3600" dirty="0">
                  <a:latin typeface="Cambria" panose="02040503050406030204" pitchFamily="18" charset="0"/>
                  <a:ea typeface="Cambria" panose="02040503050406030204" pitchFamily="18" charset="0"/>
                </a:rPr>
                <a:t>Cách lập và thực hiện kế hoạch của Hiếu là chưa hợp lí. Bạn cần xác định số lượng việc cần làm vừa đủ, phù hợp với thực tế của bản thân.</a:t>
              </a:r>
              <a:endParaRPr lang="en-US" sz="36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9978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6145"/>
            <a:chOff x="2149370" y="463293"/>
            <a:chExt cx="7813780" cy="1370794"/>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3183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Quỳnh là đúng. Bạn đã xác định được mục tiêu và tích cực thực hiện các công việc đúng với mốc thời gian phù hợp với khả năng của bản thân.</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C949ABA-9956-D3F2-AF1D-E51C774507C9}"/>
              </a:ext>
            </a:extLst>
          </p:cNvPr>
          <p:cNvPicPr>
            <a:picLocks noChangeAspect="1"/>
          </p:cNvPicPr>
          <p:nvPr/>
        </p:nvPicPr>
        <p:blipFill>
          <a:blip r:embed="rId4"/>
          <a:stretch>
            <a:fillRect/>
          </a:stretch>
        </p:blipFill>
        <p:spPr>
          <a:xfrm>
            <a:off x="2758122" y="608330"/>
            <a:ext cx="8011477" cy="1966716"/>
          </a:xfrm>
          <a:prstGeom prst="rect">
            <a:avLst/>
          </a:prstGeom>
        </p:spPr>
      </p:pic>
    </p:spTree>
    <p:extLst>
      <p:ext uri="{BB962C8B-B14F-4D97-AF65-F5344CB8AC3E}">
        <p14:creationId xmlns:p14="http://schemas.microsoft.com/office/powerpoint/2010/main" val="2322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202719" y="3257293"/>
            <a:ext cx="7993573" cy="198526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9053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Cách lập và thực hiện kế hoạch của Mạnh là đúng, vì bạn đã biết điều chỉnh kế hoạch khi có sự thay đổi.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6D61D7D-725E-E76B-6331-E840E6B67CF6}"/>
              </a:ext>
            </a:extLst>
          </p:cNvPr>
          <p:cNvPicPr>
            <a:picLocks noChangeAspect="1"/>
          </p:cNvPicPr>
          <p:nvPr/>
        </p:nvPicPr>
        <p:blipFill>
          <a:blip r:embed="rId4"/>
          <a:stretch>
            <a:fillRect/>
          </a:stretch>
        </p:blipFill>
        <p:spPr>
          <a:xfrm>
            <a:off x="2987040" y="689610"/>
            <a:ext cx="7487920" cy="1960618"/>
          </a:xfrm>
          <a:prstGeom prst="rect">
            <a:avLst/>
          </a:prstGeom>
        </p:spPr>
      </p:pic>
    </p:spTree>
    <p:extLst>
      <p:ext uri="{BB962C8B-B14F-4D97-AF65-F5344CB8AC3E}">
        <p14:creationId xmlns:p14="http://schemas.microsoft.com/office/powerpoint/2010/main" val="337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Freeform 13">
            <a:extLst>
              <a:ext uri="{FF2B5EF4-FFF2-40B4-BE49-F238E27FC236}">
                <a16:creationId xmlns:a16="http://schemas.microsoft.com/office/drawing/2014/main" id="{B4652B11-426D-A548-E666-52725308E7C4}"/>
              </a:ext>
            </a:extLst>
          </p:cNvPr>
          <p:cNvSpPr/>
          <p:nvPr/>
        </p:nvSpPr>
        <p:spPr>
          <a:xfrm>
            <a:off x="122705" y="2461768"/>
            <a:ext cx="2549376" cy="4396232"/>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29184EC1-FF82-045F-0FC9-F17175A67369}"/>
              </a:ext>
            </a:extLst>
          </p:cNvPr>
          <p:cNvGrpSpPr/>
          <p:nvPr/>
        </p:nvGrpSpPr>
        <p:grpSpPr>
          <a:xfrm>
            <a:off x="3172239" y="3094733"/>
            <a:ext cx="7993573" cy="2655827"/>
            <a:chOff x="2149370" y="463293"/>
            <a:chExt cx="7813780" cy="1370630"/>
          </a:xfrm>
        </p:grpSpPr>
        <p:sp>
          <p:nvSpPr>
            <p:cNvPr id="10" name="Rectangle: Rounded Corners 9">
              <a:extLst>
                <a:ext uri="{FF2B5EF4-FFF2-40B4-BE49-F238E27FC236}">
                  <a16:creationId xmlns:a16="http://schemas.microsoft.com/office/drawing/2014/main" id="{C91E24F5-EB60-76CC-03E2-F709AC49B705}"/>
                </a:ext>
              </a:extLst>
            </p:cNvPr>
            <p:cNvSpPr/>
            <p:nvPr/>
          </p:nvSpPr>
          <p:spPr>
            <a:xfrm>
              <a:off x="2149370" y="463293"/>
              <a:ext cx="7813780" cy="1370630"/>
            </a:xfrm>
            <a:prstGeom prst="roundRect">
              <a:avLst/>
            </a:prstGeom>
            <a:solidFill>
              <a:srgbClr val="FBD1D1"/>
            </a:solidFill>
            <a:ln w="38100">
              <a:solidFill>
                <a:srgbClr val="F253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8C30C58-C10B-90EC-6A6C-5A85B187DDDB}"/>
                </a:ext>
              </a:extLst>
            </p:cNvPr>
            <p:cNvSpPr txBox="1"/>
            <p:nvPr/>
          </p:nvSpPr>
          <p:spPr>
            <a:xfrm>
              <a:off x="2377858" y="515727"/>
              <a:ext cx="7505867" cy="1191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Cách lập và thực hiện kế hoạch của Hà là chưa đúng, vì thứ Bảy và Chủ nhật cũng có những công việc cần làm trong học tập và sinh hoạt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98DAC46F-AA03-0DBB-79EF-7780E5CAA9ED}"/>
              </a:ext>
            </a:extLst>
          </p:cNvPr>
          <p:cNvPicPr>
            <a:picLocks noChangeAspect="1"/>
          </p:cNvPicPr>
          <p:nvPr/>
        </p:nvPicPr>
        <p:blipFill>
          <a:blip r:embed="rId4"/>
          <a:stretch>
            <a:fillRect/>
          </a:stretch>
        </p:blipFill>
        <p:spPr>
          <a:xfrm>
            <a:off x="3136840" y="579119"/>
            <a:ext cx="7480360" cy="1820913"/>
          </a:xfrm>
          <a:prstGeom prst="rect">
            <a:avLst/>
          </a:prstGeom>
        </p:spPr>
      </p:pic>
    </p:spTree>
    <p:extLst>
      <p:ext uri="{BB962C8B-B14F-4D97-AF65-F5344CB8AC3E}">
        <p14:creationId xmlns:p14="http://schemas.microsoft.com/office/powerpoint/2010/main" val="331240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707886"/>
          </a:xfrm>
          <a:prstGeom prst="rect">
            <a:avLst/>
          </a:prstGeom>
          <a:noFill/>
        </p:spPr>
        <p:txBody>
          <a:bodyPr wrap="square">
            <a:spAutoFit/>
          </a:bodyPr>
          <a:lstStyle/>
          <a:p>
            <a:pPr lvl="0" algn="ctr">
              <a:defRPr/>
            </a:pP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4.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Nhận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xét</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C42549"/>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C42549"/>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9545CDB6-0984-E79D-F2E1-C6EB03D75A5D}"/>
              </a:ext>
            </a:extLst>
          </p:cNvPr>
          <p:cNvPicPr>
            <a:picLocks noChangeAspect="1"/>
          </p:cNvPicPr>
          <p:nvPr/>
        </p:nvPicPr>
        <p:blipFill>
          <a:blip r:embed="rId3"/>
          <a:stretch>
            <a:fillRect/>
          </a:stretch>
        </p:blipFill>
        <p:spPr>
          <a:xfrm>
            <a:off x="2333446" y="1117600"/>
            <a:ext cx="7596366" cy="5291137"/>
          </a:xfrm>
          <a:prstGeom prst="rect">
            <a:avLst/>
          </a:prstGeom>
        </p:spPr>
      </p:pic>
    </p:spTree>
    <p:extLst>
      <p:ext uri="{BB962C8B-B14F-4D97-AF65-F5344CB8AC3E}">
        <p14:creationId xmlns:p14="http://schemas.microsoft.com/office/powerpoint/2010/main" val="139003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740693-9118-23DE-2BB9-115B9DF675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75A5ED35-682F-5505-3FAF-3FCC705F58D3}"/>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có nhận xét gì về bảng kế hoạch cá nhân của bạn Phương Anh?</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Speech Bubble: Rectangle with Corners Rounded 5">
            <a:extLst>
              <a:ext uri="{FF2B5EF4-FFF2-40B4-BE49-F238E27FC236}">
                <a16:creationId xmlns:a16="http://schemas.microsoft.com/office/drawing/2014/main" id="{FA3BB41C-CA8A-E24E-33B9-D8E4FF5D3D5F}"/>
              </a:ext>
            </a:extLst>
          </p:cNvPr>
          <p:cNvSpPr/>
          <p:nvPr/>
        </p:nvSpPr>
        <p:spPr>
          <a:xfrm>
            <a:off x="3563934" y="3276600"/>
            <a:ext cx="7876952" cy="1813560"/>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Nếu là Phương Anh, em sẽ điều chỉnh bảng kế hoạch đó như thế nào? Vì sao?</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653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4050212"/>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830583"/>
            </a:xfrm>
            <a:prstGeom prst="rect">
              <a:avLst/>
            </a:prstGeom>
            <a:noFill/>
          </p:spPr>
          <p:txBody>
            <a:bodyPr wrap="square" rtlCol="0">
              <a:spAutoFit/>
            </a:bodyPr>
            <a:lstStyle/>
            <a:p>
              <a:pPr marR="0" algn="just">
                <a:spcBef>
                  <a:spcPts val="0"/>
                </a:spcBef>
                <a:spcAft>
                  <a:spcPts val="0"/>
                </a:spcAft>
              </a:pPr>
              <a:r>
                <a:rPr lang="vi-VN" sz="3200" b="1" dirty="0">
                  <a:latin typeface="Cambria" panose="02040503050406030204" pitchFamily="18" charset="0"/>
                  <a:ea typeface="Cambria" panose="02040503050406030204" pitchFamily="18" charset="0"/>
                </a:rPr>
                <a:t>Bảng kế hoạch cá nhân của bạn Phương Anh đã có được những nội dung sau:</a:t>
              </a:r>
              <a:endParaRPr lang="en-US" sz="3200" b="1"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Xác định mục tiêu cụ thể: Xây dựng thói quen rèn luyện sức khoẻ trong dịp hè;</a:t>
              </a:r>
              <a:endParaRPr lang="en-US" sz="3200" dirty="0">
                <a:latin typeface="Cambria" panose="02040503050406030204" pitchFamily="18" charset="0"/>
                <a:ea typeface="Cambria" panose="02040503050406030204" pitchFamily="18" charset="0"/>
              </a:endParaRPr>
            </a:p>
            <a:p>
              <a:pPr marR="0" algn="just">
                <a:spcBef>
                  <a:spcPts val="0"/>
                </a:spcBef>
                <a:spcAft>
                  <a:spcPts val="0"/>
                </a:spcAft>
              </a:pPr>
              <a:r>
                <a:rPr lang="vi-VN" sz="3200" dirty="0">
                  <a:latin typeface="Cambria" panose="02040503050406030204" pitchFamily="18" charset="0"/>
                  <a:ea typeface="Cambria" panose="02040503050406030204" pitchFamily="18" charset="0"/>
                </a:rPr>
                <a:t>+ Đưa ra kế hoạch hành động cụ thể: Tập thể dục 30 phút buổi sáng và chơi cầu lông với các bạn trong xóm vào buổi chiều.</a:t>
              </a:r>
              <a:endParaRPr lang="en-US" sz="32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329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87479412-3E46-7788-5BDA-79C91CBFF546}"/>
              </a:ext>
            </a:extLst>
          </p:cNvPr>
          <p:cNvPicPr>
            <a:picLocks noChangeAspect="1"/>
          </p:cNvPicPr>
          <p:nvPr/>
        </p:nvPicPr>
        <p:blipFill>
          <a:blip r:embed="rId3"/>
          <a:stretch>
            <a:fillRect/>
          </a:stretch>
        </p:blipFill>
        <p:spPr>
          <a:xfrm>
            <a:off x="508000" y="1828799"/>
            <a:ext cx="2692400" cy="4436233"/>
          </a:xfrm>
          <a:prstGeom prst="rect">
            <a:avLst/>
          </a:prstGeom>
        </p:spPr>
      </p:pic>
      <p:grpSp>
        <p:nvGrpSpPr>
          <p:cNvPr id="9" name="Group 8">
            <a:extLst>
              <a:ext uri="{FF2B5EF4-FFF2-40B4-BE49-F238E27FC236}">
                <a16:creationId xmlns:a16="http://schemas.microsoft.com/office/drawing/2014/main" id="{8EC8C13F-C9CB-C210-2EBB-81E446A4219B}"/>
              </a:ext>
            </a:extLst>
          </p:cNvPr>
          <p:cNvGrpSpPr/>
          <p:nvPr/>
        </p:nvGrpSpPr>
        <p:grpSpPr>
          <a:xfrm>
            <a:off x="3525518" y="989149"/>
            <a:ext cx="8128001" cy="3420291"/>
            <a:chOff x="2178197" y="524848"/>
            <a:chExt cx="6917443" cy="2094758"/>
          </a:xfrm>
        </p:grpSpPr>
        <p:sp>
          <p:nvSpPr>
            <p:cNvPr id="10" name="Rectangle: Rounded Corners 9">
              <a:extLst>
                <a:ext uri="{FF2B5EF4-FFF2-40B4-BE49-F238E27FC236}">
                  <a16:creationId xmlns:a16="http://schemas.microsoft.com/office/drawing/2014/main" id="{EF7D8F70-1D2D-8478-4B8C-C24BC91AA4E2}"/>
                </a:ext>
              </a:extLst>
            </p:cNvPr>
            <p:cNvSpPr/>
            <p:nvPr/>
          </p:nvSpPr>
          <p:spPr>
            <a:xfrm>
              <a:off x="2178197" y="524848"/>
              <a:ext cx="6917443" cy="2094758"/>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4EC5C31-D1FC-E43B-9E9F-4C1088DDADE5}"/>
                </a:ext>
              </a:extLst>
            </p:cNvPr>
            <p:cNvSpPr txBox="1"/>
            <p:nvPr/>
          </p:nvSpPr>
          <p:spPr>
            <a:xfrm>
              <a:off x="2359782" y="609299"/>
              <a:ext cx="6545401" cy="16236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Tuy nhiên, Bảng kế hoạch cá nhân của bạn còn thiếu nội dung xác định: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Xác định điểm mạnh, điểm yếu của bản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Đưa ra biện pháp khắc phục điểm yếu của bản thân.</a:t>
              </a:r>
              <a:endParaRPr kumimoji="0" lang="en-US" sz="33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9517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9B30BE-B8B1-42B1-A8C3-9565EBB87DC2}"/>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rId7" action="ppaction://hlinksldjump"/>
            <a:extLst>
              <a:ext uri="{FF2B5EF4-FFF2-40B4-BE49-F238E27FC236}">
                <a16:creationId xmlns:a16="http://schemas.microsoft.com/office/drawing/2014/main" id="{EB5B81DF-143D-4E16-9C7A-131315FA76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23" name="Picture 22">
            <a:extLst>
              <a:ext uri="{FF2B5EF4-FFF2-40B4-BE49-F238E27FC236}">
                <a16:creationId xmlns:a16="http://schemas.microsoft.com/office/drawing/2014/main" id="{8F8AEE6C-BB0D-4281-8E21-DE1E158E2944}"/>
              </a:ext>
            </a:extLst>
          </p:cNvPr>
          <p:cNvPicPr>
            <a:picLocks noChangeAspect="1"/>
          </p:cNvPicPr>
          <p:nvPr/>
        </p:nvPicPr>
        <p:blipFill>
          <a:blip r:embed="rId9"/>
          <a:stretch>
            <a:fillRect/>
          </a:stretch>
        </p:blipFill>
        <p:spPr>
          <a:xfrm>
            <a:off x="2374942" y="1685809"/>
            <a:ext cx="7584081" cy="285927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17" name="Picture 16">
            <a:extLst>
              <a:ext uri="{FF2B5EF4-FFF2-40B4-BE49-F238E27FC236}">
                <a16:creationId xmlns:a16="http://schemas.microsoft.com/office/drawing/2014/main" id="{050C6E35-B19E-4B8D-92D8-3D0CBF38CC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590" y="2965279"/>
            <a:ext cx="3179481" cy="3778514"/>
          </a:xfrm>
          <a:prstGeom prst="rect">
            <a:avLst/>
          </a:prstGeom>
        </p:spPr>
      </p:pic>
    </p:spTree>
    <p:extLst>
      <p:ext uri="{BB962C8B-B14F-4D97-AF65-F5344CB8AC3E}">
        <p14:creationId xmlns:p14="http://schemas.microsoft.com/office/powerpoint/2010/main" val="146426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646331"/>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5.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Xử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lí</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C42549"/>
                </a:solidFill>
                <a:latin typeface="Cambria" panose="02040503050406030204" pitchFamily="18" charset="0"/>
                <a:ea typeface="Cambria" panose="02040503050406030204" pitchFamily="18" charset="0"/>
                <a:cs typeface="Calibri" panose="020F0502020204030204" pitchFamily="34" charset="0"/>
              </a:rPr>
              <a:t>huống</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516E6DE3-26AC-8DD7-76C1-3474D148BC63}"/>
              </a:ext>
            </a:extLst>
          </p:cNvPr>
          <p:cNvPicPr>
            <a:picLocks noChangeAspect="1"/>
          </p:cNvPicPr>
          <p:nvPr/>
        </p:nvPicPr>
        <p:blipFill>
          <a:blip r:embed="rId3"/>
          <a:stretch>
            <a:fillRect/>
          </a:stretch>
        </p:blipFill>
        <p:spPr>
          <a:xfrm>
            <a:off x="2286000" y="931776"/>
            <a:ext cx="7644447" cy="5722706"/>
          </a:xfrm>
          <a:prstGeom prst="rect">
            <a:avLst/>
          </a:prstGeom>
        </p:spPr>
      </p:pic>
    </p:spTree>
    <p:extLst>
      <p:ext uri="{BB962C8B-B14F-4D97-AF65-F5344CB8AC3E}">
        <p14:creationId xmlns:p14="http://schemas.microsoft.com/office/powerpoint/2010/main" val="29364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683827"/>
            <a:chOff x="442193" y="1257300"/>
            <a:chExt cx="4495800" cy="5613857"/>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651189"/>
              <a:ext cx="4342360" cy="3219968"/>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Để lập kế hoạch rèn luyện, bạn Loan cần xác định điểm mạnh, điểm yếu của bản thân để có biện pháp rèn luyện như tăng cường thời gian luyện viết chữ; học hỏi biện pháp viết chữ nhanh; rèn luyện độ dẻo dai của các ngón tay,..</a:t>
              </a:r>
            </a:p>
          </p:txBody>
        </p:sp>
      </p:grpSp>
      <p:pic>
        <p:nvPicPr>
          <p:cNvPr id="9" name="Picture 8">
            <a:extLst>
              <a:ext uri="{FF2B5EF4-FFF2-40B4-BE49-F238E27FC236}">
                <a16:creationId xmlns:a16="http://schemas.microsoft.com/office/drawing/2014/main" id="{7C335A34-4DD1-43F6-67D4-7C5A12942FB5}"/>
              </a:ext>
            </a:extLst>
          </p:cNvPr>
          <p:cNvPicPr>
            <a:picLocks noChangeAspect="1"/>
          </p:cNvPicPr>
          <p:nvPr/>
        </p:nvPicPr>
        <p:blipFill>
          <a:blip r:embed="rId6"/>
          <a:stretch>
            <a:fillRect/>
          </a:stretch>
        </p:blipFill>
        <p:spPr>
          <a:xfrm>
            <a:off x="469265" y="1754823"/>
            <a:ext cx="6235203" cy="1486218"/>
          </a:xfrm>
          <a:prstGeom prst="rect">
            <a:avLst/>
          </a:prstGeom>
        </p:spPr>
      </p:pic>
      <p:pic>
        <p:nvPicPr>
          <p:cNvPr id="11" name="Picture 10">
            <a:extLst>
              <a:ext uri="{FF2B5EF4-FFF2-40B4-BE49-F238E27FC236}">
                <a16:creationId xmlns:a16="http://schemas.microsoft.com/office/drawing/2014/main" id="{E56D7843-4250-4A5B-8B5F-6255B94BB3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25991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Để lập kế hoạch thay đổi thói quen ăn uống, sinh hoạt, Minh cần đưa ra mục tiêu vừa sức, xác định điểm mạnh, điểm yếu của cá nhân, hạn chế dần số lần ăn thức ăn nhanh trong tuần, tập ăn dần rau từ ít đến nhiều.</a:t>
              </a:r>
            </a:p>
          </p:txBody>
        </p:sp>
      </p:grpSp>
      <p:pic>
        <p:nvPicPr>
          <p:cNvPr id="8" name="Picture 7">
            <a:extLst>
              <a:ext uri="{FF2B5EF4-FFF2-40B4-BE49-F238E27FC236}">
                <a16:creationId xmlns:a16="http://schemas.microsoft.com/office/drawing/2014/main" id="{474A31B8-CC64-B440-559B-56D3764756BE}"/>
              </a:ext>
            </a:extLst>
          </p:cNvPr>
          <p:cNvPicPr>
            <a:picLocks noChangeAspect="1"/>
          </p:cNvPicPr>
          <p:nvPr/>
        </p:nvPicPr>
        <p:blipFill>
          <a:blip r:embed="rId6"/>
          <a:stretch>
            <a:fillRect/>
          </a:stretch>
        </p:blipFill>
        <p:spPr>
          <a:xfrm>
            <a:off x="438831" y="1707696"/>
            <a:ext cx="5972856" cy="1591870"/>
          </a:xfrm>
          <a:prstGeom prst="rect">
            <a:avLst/>
          </a:prstGeom>
        </p:spPr>
      </p:pic>
    </p:spTree>
    <p:extLst>
      <p:ext uri="{BB962C8B-B14F-4D97-AF65-F5344CB8AC3E}">
        <p14:creationId xmlns:p14="http://schemas.microsoft.com/office/powerpoint/2010/main" val="12991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A238389C-395E-CDF9-C6A2-A739BC94F71F}"/>
              </a:ext>
            </a:extLst>
          </p:cNvPr>
          <p:cNvPicPr>
            <a:picLocks noChangeAspect="1"/>
          </p:cNvPicPr>
          <p:nvPr/>
        </p:nvPicPr>
        <p:blipFill>
          <a:blip r:embed="rId4"/>
          <a:stretch>
            <a:fillRect/>
          </a:stretch>
        </p:blipFill>
        <p:spPr>
          <a:xfrm>
            <a:off x="2564648" y="354666"/>
            <a:ext cx="5614903" cy="1024217"/>
          </a:xfrm>
          <a:prstGeom prst="rect">
            <a:avLst/>
          </a:prstGeom>
        </p:spPr>
      </p:pic>
      <p:grpSp>
        <p:nvGrpSpPr>
          <p:cNvPr id="3" name="Group 2">
            <a:extLst>
              <a:ext uri="{FF2B5EF4-FFF2-40B4-BE49-F238E27FC236}">
                <a16:creationId xmlns:a16="http://schemas.microsoft.com/office/drawing/2014/main" id="{96356CF2-A7F8-A7F3-748C-95DECCBEDD18}"/>
              </a:ext>
            </a:extLst>
          </p:cNvPr>
          <p:cNvGrpSpPr/>
          <p:nvPr/>
        </p:nvGrpSpPr>
        <p:grpSpPr>
          <a:xfrm>
            <a:off x="6683829" y="359229"/>
            <a:ext cx="5184321" cy="6396446"/>
            <a:chOff x="442193" y="1257300"/>
            <a:chExt cx="4495800" cy="5372481"/>
          </a:xfrm>
        </p:grpSpPr>
        <p:pic>
          <p:nvPicPr>
            <p:cNvPr id="6" name="Picture 5" descr="A picture containing text&#10;&#10;Description automatically generated">
              <a:extLst>
                <a:ext uri="{FF2B5EF4-FFF2-40B4-BE49-F238E27FC236}">
                  <a16:creationId xmlns:a16="http://schemas.microsoft.com/office/drawing/2014/main" id="{7C881201-96A9-75A8-0783-F3FFEF7BC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0DB904BC-E717-1559-206D-BFAAC599F2D7}"/>
                </a:ext>
              </a:extLst>
            </p:cNvPr>
            <p:cNvSpPr txBox="1"/>
            <p:nvPr/>
          </p:nvSpPr>
          <p:spPr>
            <a:xfrm>
              <a:off x="446328" y="3788336"/>
              <a:ext cx="4342360" cy="26109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Bạn Ngọc trên cơ sở xác định mục tiêu giúp bố việc nhà và chăm sóc em tốt cần có kế hoạch thực hiện cụ thể gắn với việc sắp xếp thời gian thật hợp lí; lên danh sách các việc cần làm trong ngày phù hợp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1F769F29-DDA1-7330-96E0-0DD205A00D3C}"/>
              </a:ext>
            </a:extLst>
          </p:cNvPr>
          <p:cNvPicPr>
            <a:picLocks noChangeAspect="1"/>
          </p:cNvPicPr>
          <p:nvPr/>
        </p:nvPicPr>
        <p:blipFill>
          <a:blip r:embed="rId6"/>
          <a:stretch>
            <a:fillRect/>
          </a:stretch>
        </p:blipFill>
        <p:spPr>
          <a:xfrm>
            <a:off x="407534" y="1666195"/>
            <a:ext cx="6570209" cy="1593000"/>
          </a:xfrm>
          <a:prstGeom prst="rect">
            <a:avLst/>
          </a:prstGeom>
        </p:spPr>
      </p:pic>
    </p:spTree>
    <p:extLst>
      <p:ext uri="{BB962C8B-B14F-4D97-AF65-F5344CB8AC3E}">
        <p14:creationId xmlns:p14="http://schemas.microsoft.com/office/powerpoint/2010/main" val="16005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097C0-25BB-3D39-CCEB-E38496739905}"/>
              </a:ext>
            </a:extLst>
          </p:cNvPr>
          <p:cNvPicPr>
            <a:picLocks noChangeAspect="1"/>
          </p:cNvPicPr>
          <p:nvPr/>
        </p:nvPicPr>
        <p:blipFill rotWithShape="1">
          <a:blip r:embed="rId4"/>
          <a:srcRect l="1639" b="1217"/>
          <a:stretch/>
        </p:blipFill>
        <p:spPr>
          <a:xfrm>
            <a:off x="0" y="-477520"/>
            <a:ext cx="12398589" cy="7335520"/>
          </a:xfrm>
          <a:prstGeom prst="rect">
            <a:avLst/>
          </a:prstGeom>
        </p:spPr>
      </p:pic>
      <p:grpSp>
        <p:nvGrpSpPr>
          <p:cNvPr id="3" name="Group 2">
            <a:extLst>
              <a:ext uri="{FF2B5EF4-FFF2-40B4-BE49-F238E27FC236}">
                <a16:creationId xmlns:a16="http://schemas.microsoft.com/office/drawing/2014/main" id="{474B9D40-BE30-A401-9AD7-6AA1C531D7F2}"/>
              </a:ext>
            </a:extLst>
          </p:cNvPr>
          <p:cNvGrpSpPr/>
          <p:nvPr/>
        </p:nvGrpSpPr>
        <p:grpSpPr>
          <a:xfrm>
            <a:off x="788706" y="-101310"/>
            <a:ext cx="10151165" cy="2133310"/>
            <a:chOff x="2540186" y="100039"/>
            <a:chExt cx="7084166" cy="3114239"/>
          </a:xfrm>
        </p:grpSpPr>
        <p:pic>
          <p:nvPicPr>
            <p:cNvPr id="4" name="Picture 3">
              <a:extLst>
                <a:ext uri="{FF2B5EF4-FFF2-40B4-BE49-F238E27FC236}">
                  <a16:creationId xmlns:a16="http://schemas.microsoft.com/office/drawing/2014/main" id="{944FF538-4244-B49E-44F2-C74728FAAE37}"/>
                </a:ext>
              </a:extLst>
            </p:cNvPr>
            <p:cNvPicPr>
              <a:picLocks noChangeAspect="1"/>
            </p:cNvPicPr>
            <p:nvPr/>
          </p:nvPicPr>
          <p:blipFill>
            <a:blip r:embed="rId5"/>
            <a:stretch>
              <a:fillRect/>
            </a:stretch>
          </p:blipFill>
          <p:spPr>
            <a:xfrm>
              <a:off x="2540186" y="389465"/>
              <a:ext cx="7084166" cy="2824813"/>
            </a:xfrm>
            <a:prstGeom prst="rect">
              <a:avLst/>
            </a:prstGeom>
          </p:spPr>
        </p:pic>
        <p:sp>
          <p:nvSpPr>
            <p:cNvPr id="5" name="TextBox 4">
              <a:extLst>
                <a:ext uri="{FF2B5EF4-FFF2-40B4-BE49-F238E27FC236}">
                  <a16:creationId xmlns:a16="http://schemas.microsoft.com/office/drawing/2014/main" id="{88D90330-7780-9FD1-079B-8A0A2A8A836A}"/>
                </a:ext>
              </a:extLst>
            </p:cNvPr>
            <p:cNvSpPr txBox="1"/>
            <p:nvPr/>
          </p:nvSpPr>
          <p:spPr>
            <a:xfrm>
              <a:off x="5448361" y="100039"/>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70FA72-54B8-24AC-19E1-6E9341D7F2C2}"/>
                </a:ext>
              </a:extLst>
            </p:cNvPr>
            <p:cNvSpPr txBox="1"/>
            <p:nvPr/>
          </p:nvSpPr>
          <p:spPr>
            <a:xfrm>
              <a:off x="2716945" y="1161603"/>
              <a:ext cx="6597086" cy="883657"/>
            </a:xfrm>
            <a:prstGeom prst="rect">
              <a:avLst/>
            </a:prstGeom>
            <a:noFill/>
          </p:spPr>
          <p:txBody>
            <a:bodyPr wrap="square" rtlCol="0">
              <a:spAutoFit/>
            </a:bodyPr>
            <a:lstStyle/>
            <a:p>
              <a:pPr marR="0" lvl="0" algn="ctr">
                <a:lnSpc>
                  <a:spcPct val="120000"/>
                </a:lnSpc>
                <a:spcBef>
                  <a:spcPts val="0"/>
                </a:spcBef>
                <a:spcAft>
                  <a:spcPts val="0"/>
                </a:spcAft>
              </a:pPr>
              <a:r>
                <a:rPr lang="nl-NL" sz="4800" b="1" dirty="0">
                  <a:effectLst/>
                  <a:latin typeface="Cambria" panose="02040503050406030204" pitchFamily="18" charset="0"/>
                  <a:ea typeface="Cambria" panose="02040503050406030204" pitchFamily="18" charset="0"/>
                </a:rPr>
                <a:t>Kể tên các loại kế hoạch cá nhân.</a:t>
              </a:r>
              <a:endParaRPr lang="en-US" sz="4800" b="1" dirty="0">
                <a:effectLst/>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B2E96BB-394C-C727-1457-31CD6BDCBEEE}"/>
              </a:ext>
            </a:extLst>
          </p:cNvPr>
          <p:cNvPicPr>
            <a:picLocks noChangeAspect="1"/>
          </p:cNvPicPr>
          <p:nvPr/>
        </p:nvPicPr>
        <p:blipFill>
          <a:blip r:embed="rId6"/>
          <a:stretch>
            <a:fillRect/>
          </a:stretch>
        </p:blipFill>
        <p:spPr>
          <a:xfrm>
            <a:off x="1112145" y="3262297"/>
            <a:ext cx="2530059" cy="5627096"/>
          </a:xfrm>
          <a:prstGeom prst="rect">
            <a:avLst/>
          </a:prstGeom>
        </p:spPr>
      </p:pic>
      <p:grpSp>
        <p:nvGrpSpPr>
          <p:cNvPr id="15" name="Group 14">
            <a:extLst>
              <a:ext uri="{FF2B5EF4-FFF2-40B4-BE49-F238E27FC236}">
                <a16:creationId xmlns:a16="http://schemas.microsoft.com/office/drawing/2014/main" id="{0C622D6D-3079-B6AE-1BCB-888568B1FCE9}"/>
              </a:ext>
            </a:extLst>
          </p:cNvPr>
          <p:cNvGrpSpPr/>
          <p:nvPr/>
        </p:nvGrpSpPr>
        <p:grpSpPr>
          <a:xfrm>
            <a:off x="3972559" y="2580640"/>
            <a:ext cx="7406642" cy="2235200"/>
            <a:chOff x="2178197" y="524848"/>
            <a:chExt cx="6917443" cy="2308324"/>
          </a:xfrm>
        </p:grpSpPr>
        <p:sp>
          <p:nvSpPr>
            <p:cNvPr id="16" name="Rectangle: Rounded Corners 15">
              <a:extLst>
                <a:ext uri="{FF2B5EF4-FFF2-40B4-BE49-F238E27FC236}">
                  <a16:creationId xmlns:a16="http://schemas.microsoft.com/office/drawing/2014/main" id="{B285C1D0-46AF-7ACB-4138-BCDC29BBAAB9}"/>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TextBox 16">
              <a:extLst>
                <a:ext uri="{FF2B5EF4-FFF2-40B4-BE49-F238E27FC236}">
                  <a16:creationId xmlns:a16="http://schemas.microsoft.com/office/drawing/2014/main" id="{FE62EA4D-12DF-D396-B6EB-587F6BCCF3C9}"/>
                </a:ext>
              </a:extLst>
            </p:cNvPr>
            <p:cNvSpPr txBox="1"/>
            <p:nvPr/>
          </p:nvSpPr>
          <p:spPr>
            <a:xfrm>
              <a:off x="2453378" y="662095"/>
              <a:ext cx="6319638" cy="13985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600" dirty="0">
                  <a:solidFill>
                    <a:srgbClr val="FF0000"/>
                  </a:solidFill>
                  <a:latin typeface="Cambria" panose="02040503050406030204" pitchFamily="18" charset="0"/>
                  <a:ea typeface="Cambria" panose="02040503050406030204" pitchFamily="18" charset="0"/>
                </a:rPr>
                <a:t>K</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ế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nhân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hoạch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trong</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nhiều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23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4"/>
          <a:srcRect l="1639" b="1217"/>
          <a:stretch/>
        </p:blipFill>
        <p:spPr>
          <a:xfrm>
            <a:off x="0" y="-447040"/>
            <a:ext cx="12398589" cy="73050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788706" y="-141951"/>
            <a:ext cx="10151165" cy="3006526"/>
            <a:chOff x="2540186" y="60007"/>
            <a:chExt cx="7084166" cy="2961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5"/>
            <a:stretch>
              <a:fillRect/>
            </a:stretch>
          </p:blipFill>
          <p:spPr>
            <a:xfrm>
              <a:off x="2540186" y="196653"/>
              <a:ext cx="7084166" cy="2824813"/>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84547" y="60007"/>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716945" y="1161603"/>
              <a:ext cx="6597086" cy="982754"/>
            </a:xfrm>
            <a:prstGeom prst="rect">
              <a:avLst/>
            </a:prstGeom>
            <a:noFill/>
          </p:spPr>
          <p:txBody>
            <a:bodyPr wrap="square" rtlCol="0">
              <a:spAutoFit/>
            </a:bodyPr>
            <a:lstStyle/>
            <a:p>
              <a:pPr marR="0" lvl="0" algn="ctr">
                <a:lnSpc>
                  <a:spcPct val="120000"/>
                </a:lnSpc>
                <a:spcBef>
                  <a:spcPts val="0"/>
                </a:spcBef>
                <a:spcAft>
                  <a:spcPts val="0"/>
                </a:spcAft>
              </a:pPr>
              <a:r>
                <a:rPr lang="nl-NL" sz="5400" b="1" dirty="0">
                  <a:effectLst/>
                  <a:latin typeface="Cambria" panose="02040503050406030204" pitchFamily="18" charset="0"/>
                  <a:ea typeface="Cambria" panose="02040503050406030204" pitchFamily="18" charset="0"/>
                </a:rPr>
                <a:t>Vai trò của kế hoạch cá nhân.</a:t>
              </a:r>
              <a:endParaRPr lang="en-US" sz="5400" b="1" dirty="0">
                <a:effectLst/>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6"/>
          <a:stretch>
            <a:fillRect/>
          </a:stretch>
        </p:blipFill>
        <p:spPr>
          <a:xfrm>
            <a:off x="573665" y="3384217"/>
            <a:ext cx="2530059" cy="5627096"/>
          </a:xfrm>
          <a:prstGeom prst="rect">
            <a:avLst/>
          </a:prstGeom>
        </p:spPr>
      </p:pic>
      <p:grpSp>
        <p:nvGrpSpPr>
          <p:cNvPr id="2" name="Group 1">
            <a:extLst>
              <a:ext uri="{FF2B5EF4-FFF2-40B4-BE49-F238E27FC236}">
                <a16:creationId xmlns:a16="http://schemas.microsoft.com/office/drawing/2014/main" id="{5509DEC6-35FF-E134-857B-E4CAB5BFBE61}"/>
              </a:ext>
            </a:extLst>
          </p:cNvPr>
          <p:cNvGrpSpPr/>
          <p:nvPr/>
        </p:nvGrpSpPr>
        <p:grpSpPr>
          <a:xfrm>
            <a:off x="4013199" y="3393440"/>
            <a:ext cx="7406642" cy="2895600"/>
            <a:chOff x="2178197" y="524848"/>
            <a:chExt cx="6917443" cy="2308324"/>
          </a:xfrm>
        </p:grpSpPr>
        <p:sp>
          <p:nvSpPr>
            <p:cNvPr id="3" name="Rectangle: Rounded Corners 2">
              <a:extLst>
                <a:ext uri="{FF2B5EF4-FFF2-40B4-BE49-F238E27FC236}">
                  <a16:creationId xmlns:a16="http://schemas.microsoft.com/office/drawing/2014/main" id="{EAC60079-C8D4-19E7-75C8-9F39FA66C422}"/>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0AFFCA8-E696-E82E-94AA-598F56D9DE33}"/>
                </a:ext>
              </a:extLst>
            </p:cNvPr>
            <p:cNvSpPr txBox="1"/>
            <p:nvPr/>
          </p:nvSpPr>
          <p:spPr>
            <a:xfrm>
              <a:off x="2443889" y="767387"/>
              <a:ext cx="6319638" cy="1791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2800" b="1" dirty="0">
                  <a:solidFill>
                    <a:srgbClr val="FF0000"/>
                  </a:solidFill>
                  <a:latin typeface="Cambria" panose="02040503050406030204" pitchFamily="18" charset="0"/>
                  <a:ea typeface="Cambria" panose="02040503050406030204" pitchFamily="18" charset="0"/>
                </a:rPr>
                <a:t>Vai </a:t>
              </a:r>
              <a:r>
                <a:rPr lang="en-US" sz="2800" b="1" dirty="0" err="1">
                  <a:solidFill>
                    <a:srgbClr val="FF0000"/>
                  </a:solidFill>
                  <a:latin typeface="Cambria" panose="02040503050406030204" pitchFamily="18" charset="0"/>
                  <a:ea typeface="Cambria" panose="02040503050406030204" pitchFamily="18" charset="0"/>
                </a:rPr>
                <a:t>trò</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lập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hoạch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nhân</a:t>
              </a:r>
              <a:r>
                <a:rPr lang="vi-VN" sz="2800" b="1"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a:t>
              </a:r>
              <a:r>
                <a:rPr lang="en-US" sz="2800" dirty="0" err="1">
                  <a:solidFill>
                    <a:srgbClr val="FF0000"/>
                  </a:solidFill>
                  <a:latin typeface="Cambria" panose="02040503050406030204" pitchFamily="18" charset="0"/>
                  <a:ea typeface="Cambria" panose="02040503050406030204" pitchFamily="18" charset="0"/>
                </a:rPr>
                <a:t>i</a:t>
              </a:r>
              <a:r>
                <a:rPr lang="vi-VN" sz="2800" dirty="0">
                  <a:solidFill>
                    <a:srgbClr val="FF0000"/>
                  </a:solidFill>
                  <a:latin typeface="Cambria" panose="02040503050406030204" pitchFamily="18" charset="0"/>
                  <a:ea typeface="Cambria" panose="02040503050406030204" pitchFamily="18" charset="0"/>
                </a:rPr>
                <a:t> công việc của mình.</a:t>
              </a:r>
            </a:p>
          </p:txBody>
        </p:sp>
      </p:grpSp>
    </p:spTree>
    <p:extLst>
      <p:ext uri="{BB962C8B-B14F-4D97-AF65-F5344CB8AC3E}">
        <p14:creationId xmlns:p14="http://schemas.microsoft.com/office/powerpoint/2010/main" val="404642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F5C9FD0-78CD-40B6-A314-1F0A40E68506}"/>
              </a:ext>
            </a:extLst>
          </p:cNvPr>
          <p:cNvPicPr>
            <a:picLocks noChangeAspect="1"/>
          </p:cNvPicPr>
          <p:nvPr/>
        </p:nvPicPr>
        <p:blipFill rotWithShape="1">
          <a:blip r:embed="rId5"/>
          <a:srcRect l="1639" b="1217"/>
          <a:stretch/>
        </p:blipFill>
        <p:spPr>
          <a:xfrm>
            <a:off x="0" y="-497840"/>
            <a:ext cx="12398589" cy="7355840"/>
          </a:xfrm>
          <a:prstGeom prst="rect">
            <a:avLst/>
          </a:prstGeom>
        </p:spPr>
      </p:pic>
      <p:grpSp>
        <p:nvGrpSpPr>
          <p:cNvPr id="29" name="Group 28">
            <a:extLst>
              <a:ext uri="{FF2B5EF4-FFF2-40B4-BE49-F238E27FC236}">
                <a16:creationId xmlns:a16="http://schemas.microsoft.com/office/drawing/2014/main" id="{C18C1FC0-05E3-47E2-A05C-14F16C6585AB}"/>
              </a:ext>
            </a:extLst>
          </p:cNvPr>
          <p:cNvGrpSpPr/>
          <p:nvPr/>
        </p:nvGrpSpPr>
        <p:grpSpPr>
          <a:xfrm>
            <a:off x="2349796" y="20609"/>
            <a:ext cx="8665534" cy="1838670"/>
            <a:chOff x="2553917" y="220131"/>
            <a:chExt cx="7084166" cy="2282459"/>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2"/>
              <a:ext cx="7084166" cy="2254818"/>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3</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553917" y="1328920"/>
              <a:ext cx="6845533" cy="725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latin typeface="Cambria" panose="02040503050406030204" pitchFamily="18" charset="0"/>
                  <a:ea typeface="Cambria" panose="02040503050406030204" pitchFamily="18" charset="0"/>
                </a:rPr>
                <a:t>Nêu c</a:t>
              </a:r>
              <a:r>
                <a:rPr lang="nl-NL" sz="3200" b="1" dirty="0">
                  <a:effectLst/>
                  <a:latin typeface="Cambria" panose="02040503050406030204" pitchFamily="18" charset="0"/>
                  <a:ea typeface="Cambria" panose="02040503050406030204" pitchFamily="18" charset="0"/>
                </a:rPr>
                <a:t>ác bước để lập kế hoạch cá nhân</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6" name="Picture 45">
            <a:extLst>
              <a:ext uri="{FF2B5EF4-FFF2-40B4-BE49-F238E27FC236}">
                <a16:creationId xmlns:a16="http://schemas.microsoft.com/office/drawing/2014/main" id="{ED1A25A6-672E-4FF0-8597-D123341BDF47}"/>
              </a:ext>
            </a:extLst>
          </p:cNvPr>
          <p:cNvPicPr>
            <a:picLocks noChangeAspect="1"/>
          </p:cNvPicPr>
          <p:nvPr/>
        </p:nvPicPr>
        <p:blipFill>
          <a:blip r:embed="rId7"/>
          <a:stretch>
            <a:fillRect/>
          </a:stretch>
        </p:blipFill>
        <p:spPr>
          <a:xfrm>
            <a:off x="372708" y="3421344"/>
            <a:ext cx="2530059" cy="5627096"/>
          </a:xfrm>
          <a:prstGeom prst="rect">
            <a:avLst/>
          </a:prstGeom>
        </p:spPr>
      </p:pic>
      <p:pic>
        <p:nvPicPr>
          <p:cNvPr id="3" name="Picture 2">
            <a:hlinkClick r:id="rId8" action="ppaction://hlinksldjump"/>
            <a:extLst>
              <a:ext uri="{FF2B5EF4-FFF2-40B4-BE49-F238E27FC236}">
                <a16:creationId xmlns:a16="http://schemas.microsoft.com/office/drawing/2014/main" id="{A821C9E7-630F-45EE-8C73-EA430E8623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96944" y="5856660"/>
            <a:ext cx="995056" cy="1001340"/>
          </a:xfrm>
          <a:prstGeom prst="rect">
            <a:avLst/>
          </a:prstGeom>
        </p:spPr>
      </p:pic>
      <p:grpSp>
        <p:nvGrpSpPr>
          <p:cNvPr id="2" name="Group 1">
            <a:extLst>
              <a:ext uri="{FF2B5EF4-FFF2-40B4-BE49-F238E27FC236}">
                <a16:creationId xmlns:a16="http://schemas.microsoft.com/office/drawing/2014/main" id="{268E30CD-432B-7C55-EA12-53B82288E764}"/>
              </a:ext>
            </a:extLst>
          </p:cNvPr>
          <p:cNvGrpSpPr/>
          <p:nvPr/>
        </p:nvGrpSpPr>
        <p:grpSpPr>
          <a:xfrm>
            <a:off x="3708399" y="2367280"/>
            <a:ext cx="7406642" cy="3576320"/>
            <a:chOff x="2178197" y="524848"/>
            <a:chExt cx="6917443" cy="2308324"/>
          </a:xfrm>
        </p:grpSpPr>
        <p:sp>
          <p:nvSpPr>
            <p:cNvPr id="4" name="Rectangle: Rounded Corners 3">
              <a:extLst>
                <a:ext uri="{FF2B5EF4-FFF2-40B4-BE49-F238E27FC236}">
                  <a16:creationId xmlns:a16="http://schemas.microsoft.com/office/drawing/2014/main" id="{AFA63A63-ED70-03BF-55A0-808DC3EB50B4}"/>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8CBD7F8-E28E-59EC-6961-BEFDB2F28F02}"/>
                </a:ext>
              </a:extLst>
            </p:cNvPr>
            <p:cNvSpPr txBox="1"/>
            <p:nvPr/>
          </p:nvSpPr>
          <p:spPr>
            <a:xfrm>
              <a:off x="2576734" y="754271"/>
              <a:ext cx="6357594" cy="196666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1. Xác định mục tiêu.</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2. Xác định thời gian tiến hành.</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3. Tìm ưu điểm, nhược điểm của bản thân.</a:t>
              </a:r>
            </a:p>
            <a:p>
              <a:pPr marL="0" marR="0" lvl="0" indent="0" algn="just"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Cambria" panose="02040503050406030204" pitchFamily="18" charset="0"/>
                  <a:ea typeface="Cambria" panose="02040503050406030204" pitchFamily="18" charset="0"/>
                </a:rPr>
                <a:t> 4. Xác định các công việc cụ thể để thực hiện kế hoạch</a:t>
              </a:r>
            </a:p>
          </p:txBody>
        </p:sp>
      </p:grpSp>
    </p:spTree>
    <p:extLst>
      <p:ext uri="{BB962C8B-B14F-4D97-AF65-F5344CB8AC3E}">
        <p14:creationId xmlns:p14="http://schemas.microsoft.com/office/powerpoint/2010/main" val="1865868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1273A4-FE89-4D27-9C34-ED48AB2C7785}"/>
              </a:ext>
            </a:extLst>
          </p:cNvPr>
          <p:cNvPicPr>
            <a:picLocks noChangeAspect="1"/>
          </p:cNvPicPr>
          <p:nvPr/>
        </p:nvPicPr>
        <p:blipFill>
          <a:blip r:embed="rId4"/>
          <a:stretch>
            <a:fillRect/>
          </a:stretch>
        </p:blipFill>
        <p:spPr>
          <a:xfrm>
            <a:off x="-53005" y="-108488"/>
            <a:ext cx="12439973" cy="6960767"/>
          </a:xfrm>
          <a:prstGeom prst="rect">
            <a:avLst/>
          </a:prstGeom>
        </p:spPr>
      </p:pic>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42750">
            <a:off x="9085312" y="631123"/>
            <a:ext cx="2109779" cy="1088416"/>
          </a:xfrm>
          <a:prstGeom prst="rect">
            <a:avLst/>
          </a:prstGeom>
        </p:spPr>
      </p:pic>
      <p:grpSp>
        <p:nvGrpSpPr>
          <p:cNvPr id="22" name="Group 21">
            <a:extLst>
              <a:ext uri="{FF2B5EF4-FFF2-40B4-BE49-F238E27FC236}">
                <a16:creationId xmlns:a16="http://schemas.microsoft.com/office/drawing/2014/main" id="{C633A07D-DE34-4DD8-87CC-AE63E1759B80}"/>
              </a:ext>
            </a:extLst>
          </p:cNvPr>
          <p:cNvGrpSpPr/>
          <p:nvPr/>
        </p:nvGrpSpPr>
        <p:grpSpPr>
          <a:xfrm>
            <a:off x="274488" y="1852809"/>
            <a:ext cx="12490318" cy="1212977"/>
            <a:chOff x="2424332" y="2027326"/>
            <a:chExt cx="7507459" cy="1212977"/>
          </a:xfrm>
        </p:grpSpPr>
        <p:sp>
          <p:nvSpPr>
            <p:cNvPr id="20" name="TextBox 19">
              <a:extLst>
                <a:ext uri="{FF2B5EF4-FFF2-40B4-BE49-F238E27FC236}">
                  <a16:creationId xmlns:a16="http://schemas.microsoft.com/office/drawing/2014/main" id="{2CA9EDEE-8B38-4C4A-B95B-C6C29C3FEACC}"/>
                </a:ext>
              </a:extLst>
            </p:cNvPr>
            <p:cNvSpPr txBox="1"/>
            <p:nvPr/>
          </p:nvSpPr>
          <p:spPr>
            <a:xfrm>
              <a:off x="2424332" y="2027326"/>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w="165100">
                  <a:solidFill>
                    <a:prstClr val="white"/>
                  </a:solidFill>
                </a:ln>
                <a:solidFill>
                  <a:prstClr val="white"/>
                </a:solidFill>
                <a:effectLst>
                  <a:outerShdw blurRad="50800" dist="38100" dir="8100000" algn="tr" rotWithShape="0">
                    <a:prstClr val="black">
                      <a:alpha val="40000"/>
                    </a:prstClr>
                  </a:outerShdw>
                  <a:reflection blurRad="6350" stA="55000" endA="300" endPos="45500" dir="5400000" sy="-100000" algn="bl" rotWithShape="0"/>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F308FCDE-7044-4553-993E-8CD31F0986C5}"/>
                </a:ext>
              </a:extLst>
            </p:cNvPr>
            <p:cNvSpPr txBox="1"/>
            <p:nvPr/>
          </p:nvSpPr>
          <p:spPr>
            <a:xfrm>
              <a:off x="2424332" y="2039974"/>
              <a:ext cx="75074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UTM Cookies" panose="02040603050506020204" pitchFamily="18" charset="0"/>
                  <a:ea typeface="+mn-ea"/>
                  <a:cs typeface="+mn-cs"/>
                </a:rPr>
                <a:t>MANG MẬT VỀ CHO MẸ</a:t>
              </a:r>
              <a:endParaRPr kumimoji="0" lang="vi-VN" sz="7200" b="0" i="0" u="none" strike="noStrike" kern="1200" cap="none" spc="0" normalizeH="0" baseline="0" noProof="0" dirty="0">
                <a:ln>
                  <a:noFill/>
                </a:ln>
                <a:gradFill>
                  <a:gsLst>
                    <a:gs pos="99115">
                      <a:srgbClr val="F4B2B3"/>
                    </a:gs>
                    <a:gs pos="27000">
                      <a:srgbClr val="FBB107"/>
                    </a:gs>
                    <a:gs pos="62000">
                      <a:srgbClr val="F68788"/>
                    </a:gs>
                  </a:gsLst>
                  <a:lin ang="5400000" scaled="1"/>
                </a:gra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FF183298-CCD7-4FA5-A4F3-4A12CFDF85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4806" y="3005868"/>
            <a:ext cx="3264535" cy="3852132"/>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770719">
            <a:off x="5908288" y="420670"/>
            <a:ext cx="938436" cy="1902435"/>
          </a:xfrm>
          <a:prstGeom prst="rect">
            <a:avLst/>
          </a:prstGeom>
        </p:spPr>
      </p:pic>
    </p:spTree>
    <p:extLst>
      <p:ext uri="{BB962C8B-B14F-4D97-AF65-F5344CB8AC3E}">
        <p14:creationId xmlns:p14="http://schemas.microsoft.com/office/powerpoint/2010/main" val="357754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6.25E-7 -1.48148E-6 L -0.63307 -0.01805 " pathEditMode="relative" rAng="0" ptsTypes="AA">
                                      <p:cBhvr>
                                        <p:cTn id="11" dur="1700" fill="hold"/>
                                        <p:tgtEl>
                                          <p:spTgt spid="6"/>
                                        </p:tgtEl>
                                        <p:attrNameLst>
                                          <p:attrName>ppt_x</p:attrName>
                                          <p:attrName>ppt_y</p:attrName>
                                        </p:attrNameLst>
                                      </p:cBhvr>
                                      <p:rCtr x="-31654" y="-903"/>
                                    </p:animMotion>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picture containing text, stationary, envelope&#10;&#10;Description automatically generated">
            <a:extLst>
              <a:ext uri="{FF2B5EF4-FFF2-40B4-BE49-F238E27FC236}">
                <a16:creationId xmlns:a16="http://schemas.microsoft.com/office/drawing/2014/main" id="{D380EF0C-FF5F-42AB-9A2C-CD7B3B25C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2" y="0"/>
            <a:ext cx="12192001" cy="6920300"/>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39" y="5387848"/>
            <a:ext cx="344239" cy="35493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 y="1411196"/>
            <a:ext cx="3188484" cy="57977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8" y="-124125"/>
            <a:ext cx="1659447" cy="1659447"/>
          </a:xfrm>
          <a:prstGeom prst="rect">
            <a:avLst/>
          </a:prstGeom>
        </p:spPr>
      </p:pic>
      <p:pic>
        <p:nvPicPr>
          <p:cNvPr id="2" name="Picture 1">
            <a:extLst>
              <a:ext uri="{FF2B5EF4-FFF2-40B4-BE49-F238E27FC236}">
                <a16:creationId xmlns:a16="http://schemas.microsoft.com/office/drawing/2014/main" id="{40C81412-3511-E47F-6478-A82243A512DF}"/>
              </a:ext>
            </a:extLst>
          </p:cNvPr>
          <p:cNvPicPr>
            <a:picLocks noChangeAspect="1"/>
          </p:cNvPicPr>
          <p:nvPr/>
        </p:nvPicPr>
        <p:blipFill>
          <a:blip r:embed="rId6"/>
          <a:stretch>
            <a:fillRect/>
          </a:stretch>
        </p:blipFill>
        <p:spPr>
          <a:xfrm>
            <a:off x="5894735" y="3888185"/>
            <a:ext cx="2231329" cy="1072989"/>
          </a:xfrm>
          <a:prstGeom prst="rect">
            <a:avLst/>
          </a:prstGeom>
        </p:spPr>
      </p:pic>
      <p:pic>
        <p:nvPicPr>
          <p:cNvPr id="4" name="Picture 3">
            <a:extLst>
              <a:ext uri="{FF2B5EF4-FFF2-40B4-BE49-F238E27FC236}">
                <a16:creationId xmlns:a16="http://schemas.microsoft.com/office/drawing/2014/main" id="{8ED95A5A-E2FB-5993-B49D-71AD09417F59}"/>
              </a:ext>
            </a:extLst>
          </p:cNvPr>
          <p:cNvPicPr>
            <a:picLocks noChangeAspect="1"/>
          </p:cNvPicPr>
          <p:nvPr/>
        </p:nvPicPr>
        <p:blipFill>
          <a:blip r:embed="rId7"/>
          <a:stretch>
            <a:fillRect/>
          </a:stretch>
        </p:blipFill>
        <p:spPr>
          <a:xfrm>
            <a:off x="4801513" y="592295"/>
            <a:ext cx="2365453" cy="755970"/>
          </a:xfrm>
          <a:prstGeom prst="rect">
            <a:avLst/>
          </a:prstGeom>
        </p:spPr>
      </p:pic>
      <p:pic>
        <p:nvPicPr>
          <p:cNvPr id="5" name="Picture 4">
            <a:extLst>
              <a:ext uri="{FF2B5EF4-FFF2-40B4-BE49-F238E27FC236}">
                <a16:creationId xmlns:a16="http://schemas.microsoft.com/office/drawing/2014/main" id="{A7168C00-B28D-9166-89D2-7EAF78D46244}"/>
              </a:ext>
            </a:extLst>
          </p:cNvPr>
          <p:cNvPicPr>
            <a:picLocks noChangeAspect="1"/>
          </p:cNvPicPr>
          <p:nvPr/>
        </p:nvPicPr>
        <p:blipFill>
          <a:blip r:embed="rId8"/>
          <a:stretch>
            <a:fillRect/>
          </a:stretch>
        </p:blipFill>
        <p:spPr>
          <a:xfrm>
            <a:off x="2765267" y="1459882"/>
            <a:ext cx="6559865" cy="2536156"/>
          </a:xfrm>
          <a:prstGeom prst="rect">
            <a:avLst/>
          </a:prstGeom>
        </p:spPr>
      </p:pic>
      <p:pic>
        <p:nvPicPr>
          <p:cNvPr id="6" name="Picture 5">
            <a:extLst>
              <a:ext uri="{FF2B5EF4-FFF2-40B4-BE49-F238E27FC236}">
                <a16:creationId xmlns:a16="http://schemas.microsoft.com/office/drawing/2014/main" id="{2994C2D0-7E55-636B-897D-7449F2B460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8130" y="153525"/>
            <a:ext cx="1718343" cy="1718343"/>
          </a:xfrm>
          <a:prstGeom prst="rect">
            <a:avLst/>
          </a:prstGeom>
        </p:spPr>
      </p:pic>
    </p:spTree>
    <p:extLst>
      <p:ext uri="{BB962C8B-B14F-4D97-AF65-F5344CB8AC3E}">
        <p14:creationId xmlns:p14="http://schemas.microsoft.com/office/powerpoint/2010/main" val="1830152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2"/>
          <a:stretch>
            <a:fillRect/>
          </a:stretch>
        </p:blipFill>
        <p:spPr>
          <a:xfrm>
            <a:off x="-635" y="-635"/>
            <a:ext cx="12192635" cy="6858635"/>
          </a:xfrm>
          <a:prstGeom prst="rect">
            <a:avLst/>
          </a:prstGeom>
        </p:spPr>
      </p:pic>
      <p:pic>
        <p:nvPicPr>
          <p:cNvPr id="6" name="图片 5" descr="16"/>
          <p:cNvPicPr>
            <a:picLocks noChangeAspect="1"/>
          </p:cNvPicPr>
          <p:nvPr/>
        </p:nvPicPr>
        <p:blipFill>
          <a:blip r:embed="rId3"/>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7D75D6D5-430B-A534-5115-AA0EEBB72715}"/>
              </a:ext>
            </a:extLst>
          </p:cNvPr>
          <p:cNvPicPr>
            <a:picLocks noChangeAspect="1"/>
          </p:cNvPicPr>
          <p:nvPr/>
        </p:nvPicPr>
        <p:blipFill>
          <a:blip r:embed="rId5"/>
          <a:stretch>
            <a:fillRect/>
          </a:stretch>
        </p:blipFill>
        <p:spPr>
          <a:xfrm>
            <a:off x="1095878" y="1132705"/>
            <a:ext cx="8340051" cy="3109229"/>
          </a:xfrm>
          <a:prstGeom prst="rect">
            <a:avLst/>
          </a:prstGeom>
        </p:spPr>
      </p:pic>
    </p:spTree>
    <p:extLst>
      <p:ext uri="{BB962C8B-B14F-4D97-AF65-F5344CB8AC3E}">
        <p14:creationId xmlns:p14="http://schemas.microsoft.com/office/powerpoint/2010/main" val="39518998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5AFD2637-0342-4858-90C9-A292E88513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a:extLst>
              <a:ext uri="{FF2B5EF4-FFF2-40B4-BE49-F238E27FC236}">
                <a16:creationId xmlns:a16="http://schemas.microsoft.com/office/drawing/2014/main" id="{01A37C18-1A7F-470C-8BD9-9050118948D2}"/>
              </a:ext>
            </a:extLst>
          </p:cNvPr>
          <p:cNvSpPr/>
          <p:nvPr/>
        </p:nvSpPr>
        <p:spPr>
          <a:xfrm>
            <a:off x="231006" y="254000"/>
            <a:ext cx="11646569" cy="6406682"/>
          </a:xfrm>
          <a:prstGeom prst="roundRect">
            <a:avLst>
              <a:gd name="adj" fmla="val 894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7968872-34E5-4F0D-94DC-3D1D937D9104}"/>
              </a:ext>
            </a:extLst>
          </p:cNvPr>
          <p:cNvSpPr txBox="1"/>
          <p:nvPr/>
        </p:nvSpPr>
        <p:spPr>
          <a:xfrm>
            <a:off x="984001" y="267003"/>
            <a:ext cx="10129652" cy="1200329"/>
          </a:xfrm>
          <a:prstGeom prst="rect">
            <a:avLst/>
          </a:prstGeom>
          <a:noFill/>
        </p:spPr>
        <p:txBody>
          <a:bodyPr wrap="square">
            <a:spAutoFit/>
          </a:bodyPr>
          <a:lstStyle/>
          <a:p>
            <a:pPr lvl="0" algn="ctr">
              <a:defRPr/>
            </a:pPr>
            <a:r>
              <a:rPr lang="en-US" sz="3600" dirty="0">
                <a:solidFill>
                  <a:srgbClr val="C42549"/>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srgbClr val="C42549"/>
                </a:solidFill>
                <a:latin typeface="Cambria" panose="02040503050406030204" pitchFamily="18" charset="0"/>
                <a:ea typeface="Cambria" panose="02040503050406030204" pitchFamily="18" charset="0"/>
                <a:cs typeface="Calibri" panose="020F0502020204030204" pitchFamily="34" charset="0"/>
              </a:rPr>
              <a:t>Lựa chọn các việc cần làm và sắp xếp theo thứ tự các bước lập kế hoạch cá nhân.</a:t>
            </a:r>
            <a:endParaRPr kumimoji="0" lang="en-US" sz="3600" b="1" i="0" u="none" strike="noStrike" kern="1200" cap="none" spc="0" normalizeH="0" baseline="0" noProof="0" dirty="0">
              <a:ln>
                <a:noFill/>
              </a:ln>
              <a:solidFill>
                <a:srgbClr val="C4254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99FF37A-09D9-EAFF-B7FD-43DFAAAC4FDF}"/>
              </a:ext>
            </a:extLst>
          </p:cNvPr>
          <p:cNvPicPr>
            <a:picLocks noChangeAspect="1"/>
          </p:cNvPicPr>
          <p:nvPr/>
        </p:nvPicPr>
        <p:blipFill>
          <a:blip r:embed="rId3"/>
          <a:stretch>
            <a:fillRect/>
          </a:stretch>
        </p:blipFill>
        <p:spPr>
          <a:xfrm>
            <a:off x="2753360" y="1442751"/>
            <a:ext cx="6558846" cy="4988529"/>
          </a:xfrm>
          <a:prstGeom prst="rect">
            <a:avLst/>
          </a:prstGeom>
        </p:spPr>
      </p:pic>
    </p:spTree>
    <p:extLst>
      <p:ext uri="{BB962C8B-B14F-4D97-AF65-F5344CB8AC3E}">
        <p14:creationId xmlns:p14="http://schemas.microsoft.com/office/powerpoint/2010/main" val="9381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686</Words>
  <Application>Microsoft Office PowerPoint</Application>
  <PresentationFormat>Widescreen</PresentationFormat>
  <Paragraphs>40</Paragraphs>
  <Slides>23</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vt:lpstr>
      <vt:lpstr>等线</vt:lpstr>
      <vt:lpstr>Times New Roman</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2</cp:revision>
  <dcterms:created xsi:type="dcterms:W3CDTF">2025-02-07T06:42:14Z</dcterms:created>
  <dcterms:modified xsi:type="dcterms:W3CDTF">2026-03-08T14:36:44Z</dcterms:modified>
</cp:coreProperties>
</file>