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75" r:id="rId2"/>
    <p:sldId id="4419" r:id="rId3"/>
    <p:sldId id="261" r:id="rId4"/>
    <p:sldId id="4411" r:id="rId5"/>
    <p:sldId id="257" r:id="rId6"/>
    <p:sldId id="276" r:id="rId7"/>
    <p:sldId id="262" r:id="rId8"/>
    <p:sldId id="263" r:id="rId9"/>
    <p:sldId id="264" r:id="rId10"/>
    <p:sldId id="4412" r:id="rId11"/>
    <p:sldId id="281" r:id="rId12"/>
    <p:sldId id="4413" r:id="rId13"/>
    <p:sldId id="4418" r:id="rId14"/>
    <p:sldId id="280" r:id="rId15"/>
    <p:sldId id="4415" r:id="rId16"/>
    <p:sldId id="4416" r:id="rId17"/>
    <p:sldId id="4417"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050"/>
    <a:srgbClr val="A82067"/>
    <a:srgbClr val="C8FCE6"/>
    <a:srgbClr val="F5A54D"/>
    <a:srgbClr val="EA8030"/>
    <a:srgbClr val="33CCCC"/>
    <a:srgbClr val="006699"/>
    <a:srgbClr val="66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59" autoAdjust="0"/>
    <p:restoredTop sz="94660"/>
  </p:normalViewPr>
  <p:slideViewPr>
    <p:cSldViewPr snapToGrid="0">
      <p:cViewPr varScale="1">
        <p:scale>
          <a:sx n="63" d="100"/>
          <a:sy n="63" d="100"/>
        </p:scale>
        <p:origin x="704" y="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1F21E3-6E13-4B4E-AE63-29875BA8E1D6}" type="datetimeFigureOut">
              <a:rPr lang="en-US" smtClean="0"/>
              <a:t>3/20/2026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7D78A2-239F-4296-BFB6-A51A39C7B691}" type="slidenum">
              <a:rPr lang="en-US" smtClean="0"/>
              <a:t>‹#›</a:t>
            </a:fld>
            <a:endParaRPr lang="en-US"/>
          </a:p>
        </p:txBody>
      </p:sp>
    </p:spTree>
    <p:extLst>
      <p:ext uri="{BB962C8B-B14F-4D97-AF65-F5344CB8AC3E}">
        <p14:creationId xmlns:p14="http://schemas.microsoft.com/office/powerpoint/2010/main" val="1270775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字魂107号-萌趣欢乐体" panose="00000500000000000000" pitchFamily="2" charset="-122"/>
                <a:cs typeface="+mn-cs"/>
              </a:rPr>
              <a:t>2026/3/20</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字魂107号-萌趣欢乐体" panose="00000500000000000000" pitchFamily="2"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Tree>
  </p:cSld>
  <p:clrMapOvr>
    <a:masterClrMapping/>
  </p:clrMapOvr>
  <p:transition>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9" name="图片 8"/>
          <p:cNvPicPr>
            <a:picLocks noChangeAspect="1"/>
          </p:cNvPicPr>
          <p:nvPr userDrawn="1"/>
        </p:nvPicPr>
        <p:blipFill rotWithShape="1">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200000"/>
                    </a14:imgEffect>
                  </a14:imgLayer>
                </a14:imgProps>
              </a:ext>
              <a:ext uri="{28A0092B-C50C-407E-A947-70E740481C1C}">
                <a14:useLocalDpi xmlns:a14="http://schemas.microsoft.com/office/drawing/2010/main" val="0"/>
              </a:ext>
            </a:extLst>
          </a:blip>
          <a:srcRect l="6527" t="8760" r="9459" b="11091"/>
          <a:stretch>
            <a:fillRect/>
          </a:stretch>
        </p:blipFill>
        <p:spPr>
          <a:xfrm rot="16200000">
            <a:off x="2307321" y="-2412662"/>
            <a:ext cx="6801855" cy="11627176"/>
          </a:xfrm>
          <a:prstGeom prst="rect">
            <a:avLst/>
          </a:prstGeom>
        </p:spPr>
      </p:pic>
    </p:spTree>
  </p:cSld>
  <p:clrMapOvr>
    <a:masterClrMapping/>
  </p:clrMapOvr>
  <p:transition>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内容与标题">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9" name="图片 8"/>
          <p:cNvPicPr>
            <a:picLocks noChangeAspect="1"/>
          </p:cNvPicPr>
          <p:nvPr userDrawn="1"/>
        </p:nvPicPr>
        <p:blipFill rotWithShape="1">
          <a:blip r:embed="rId2" cstate="print">
            <a:extLst>
              <a:ext uri="{28A0092B-C50C-407E-A947-70E740481C1C}">
                <a14:useLocalDpi xmlns:a14="http://schemas.microsoft.com/office/drawing/2010/main" val="0"/>
              </a:ext>
            </a:extLst>
          </a:blip>
          <a:srcRect l="6527" t="8760" r="9459" b="11091"/>
          <a:stretch>
            <a:fillRect/>
          </a:stretch>
        </p:blipFill>
        <p:spPr>
          <a:xfrm rot="16200000">
            <a:off x="2307321" y="-2412662"/>
            <a:ext cx="6801855" cy="11627176"/>
          </a:xfrm>
          <a:prstGeom prst="rect">
            <a:avLst/>
          </a:prstGeom>
        </p:spPr>
      </p:pic>
    </p:spTree>
  </p:cSld>
  <p:clrMapOvr>
    <a:masterClrMapping/>
  </p:clrMapOvr>
  <p:transition>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3" name="矩形 7"/>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10"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rot="8225332">
            <a:off x="4009141" y="4943575"/>
            <a:ext cx="2380088" cy="2515867"/>
          </a:xfrm>
          <a:prstGeom prst="rect">
            <a:avLst/>
          </a:prstGeom>
        </p:spPr>
      </p:pic>
      <p:pic>
        <p:nvPicPr>
          <p:cNvPr id="9"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a:off x="-58767" y="5084252"/>
            <a:ext cx="2380088" cy="2515867"/>
          </a:xfrm>
          <a:prstGeom prst="rect">
            <a:avLst/>
          </a:prstGeom>
        </p:spPr>
      </p:pic>
      <p:pic>
        <p:nvPicPr>
          <p:cNvPr id="6"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rot="8225332">
            <a:off x="10187202" y="4703251"/>
            <a:ext cx="2380088" cy="2515867"/>
          </a:xfrm>
          <a:prstGeom prst="rect">
            <a:avLst/>
          </a:prstGeom>
        </p:spPr>
      </p:pic>
      <p:sp>
        <p:nvSpPr>
          <p:cNvPr id="5" name="Rectangle 4"/>
          <p:cNvSpPr/>
          <p:nvPr userDrawn="1"/>
        </p:nvSpPr>
        <p:spPr>
          <a:xfrm>
            <a:off x="316523" y="263769"/>
            <a:ext cx="11641015" cy="6330462"/>
          </a:xfrm>
          <a:prstGeom prst="rect">
            <a:avLst/>
          </a:prstGeom>
          <a:solidFill>
            <a:schemeClr val="bg1"/>
          </a:solidFill>
          <a:ln>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3814" y="-706568"/>
            <a:ext cx="1940673" cy="1940673"/>
          </a:xfrm>
          <a:prstGeom prst="rect">
            <a:avLst/>
          </a:prstGeom>
        </p:spPr>
      </p:pic>
      <p:pic>
        <p:nvPicPr>
          <p:cNvPr id="8" name="图片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843122" y="-44488"/>
            <a:ext cx="1466109" cy="1466109"/>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C2F235F6-600D-DED1-DFB1-96ACA7516D80}"/>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720976" y="349957"/>
            <a:ext cx="1626327" cy="1626327"/>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ransition>
    <p:wipe/>
  </p:transition>
  <p:txStyles>
    <p:titleStyle>
      <a:lvl1pPr algn="l" defTabSz="914400" rtl="0" eaLnBrk="1" latinLnBrk="0" hangingPunct="1">
        <a:lnSpc>
          <a:spcPct val="90000"/>
        </a:lnSpc>
        <a:spcBef>
          <a:spcPct val="0"/>
        </a:spcBef>
        <a:buNone/>
        <a:defRPr sz="4400" kern="1200">
          <a:solidFill>
            <a:schemeClr val="tx1"/>
          </a:solidFill>
          <a:latin typeface="+mj-lt"/>
          <a:ea typeface="字魂107号-萌趣欢乐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字魂107号-萌趣欢乐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字魂107号-萌趣欢乐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字魂107号-萌趣欢乐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107号-萌趣欢乐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107号-萌趣欢乐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6.png"/><Relationship Id="rId4" Type="http://schemas.openxmlformats.org/officeDocument/2006/relationships/image" Target="../media/image7.png"/><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6527" t="8760" r="9459" b="11091"/>
          <a:stretch>
            <a:fillRect/>
          </a:stretch>
        </p:blipFill>
        <p:spPr>
          <a:xfrm rot="16200000">
            <a:off x="2307321" y="-2412662"/>
            <a:ext cx="6801855" cy="11627176"/>
          </a:xfrm>
          <a:prstGeom prst="rect">
            <a:avLst/>
          </a:prstGeom>
        </p:spPr>
      </p:pic>
      <p:pic>
        <p:nvPicPr>
          <p:cNvPr id="14" name="图片 13"/>
          <p:cNvPicPr>
            <a:picLocks noChangeAspect="1"/>
          </p:cNvPicPr>
          <p:nvPr/>
        </p:nvPicPr>
        <p:blipFill rotWithShape="1">
          <a:blip r:embed="rId3" cstate="print">
            <a:extLst>
              <a:ext uri="{28A0092B-C50C-407E-A947-70E740481C1C}">
                <a14:useLocalDpi xmlns:a14="http://schemas.microsoft.com/office/drawing/2010/main" val="0"/>
              </a:ext>
            </a:extLst>
          </a:blip>
          <a:srcRect b="29635"/>
          <a:stretch>
            <a:fillRect/>
          </a:stretch>
        </p:blipFill>
        <p:spPr>
          <a:xfrm>
            <a:off x="516513" y="3766655"/>
            <a:ext cx="2380088" cy="2515867"/>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l="65661" t="10530" r="3335" b="60062"/>
          <a:stretch>
            <a:fillRect/>
          </a:stretch>
        </p:blipFill>
        <p:spPr>
          <a:xfrm>
            <a:off x="9789588" y="-48127"/>
            <a:ext cx="2434496" cy="3464021"/>
          </a:xfrm>
          <a:prstGeom prst="rect">
            <a:avLst/>
          </a:prstGeom>
        </p:spPr>
      </p:pic>
      <p:pic>
        <p:nvPicPr>
          <p:cNvPr id="11" name="图片 10"/>
          <p:cNvPicPr>
            <a:picLocks noChangeAspect="1"/>
          </p:cNvPicPr>
          <p:nvPr/>
        </p:nvPicPr>
        <p:blipFill rotWithShape="1">
          <a:blip r:embed="rId5" cstate="print">
            <a:extLst>
              <a:ext uri="{28A0092B-C50C-407E-A947-70E740481C1C}">
                <a14:useLocalDpi xmlns:a14="http://schemas.microsoft.com/office/drawing/2010/main" val="0"/>
              </a:ext>
            </a:extLst>
          </a:blip>
          <a:srcRect l="1872" t="61676" b="8620"/>
          <a:stretch>
            <a:fillRect/>
          </a:stretch>
        </p:blipFill>
        <p:spPr>
          <a:xfrm>
            <a:off x="-24063" y="5197641"/>
            <a:ext cx="12216062" cy="1636295"/>
          </a:xfrm>
          <a:prstGeom prst="rect">
            <a:avLst/>
          </a:prstGeom>
          <a:effectLst>
            <a:outerShdw blurRad="50800" dist="38100" dir="16200000" rotWithShape="0">
              <a:prstClr val="black">
                <a:alpha val="40000"/>
              </a:prstClr>
            </a:outerShdw>
          </a:effectLst>
        </p:spPr>
      </p:pic>
      <p:pic>
        <p:nvPicPr>
          <p:cNvPr id="1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33932" y="-371606"/>
            <a:ext cx="1940673" cy="1940673"/>
          </a:xfrm>
          <a:prstGeom prst="rect">
            <a:avLst/>
          </a:prstGeom>
        </p:spPr>
      </p:pic>
      <p:pic>
        <p:nvPicPr>
          <p:cNvPr id="27" name="图片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78214" y="-54329"/>
            <a:ext cx="1466109" cy="1466109"/>
          </a:xfrm>
          <a:prstGeom prst="rect">
            <a:avLst/>
          </a:prstGeom>
        </p:spPr>
      </p:pic>
      <p:pic>
        <p:nvPicPr>
          <p:cNvPr id="4" name="Picture 3">
            <a:extLst>
              <a:ext uri="{FF2B5EF4-FFF2-40B4-BE49-F238E27FC236}">
                <a16:creationId xmlns:a16="http://schemas.microsoft.com/office/drawing/2014/main" id="{2A14CC4D-E094-008F-FC81-9E6FEB99423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53150" y="883679"/>
            <a:ext cx="7200000" cy="5547841"/>
          </a:xfrm>
          <a:prstGeom prst="rect">
            <a:avLst/>
          </a:prstGeom>
        </p:spPr>
      </p:pic>
    </p:spTree>
    <p:extLst>
      <p:ext uri="{BB962C8B-B14F-4D97-AF65-F5344CB8AC3E}">
        <p14:creationId xmlns:p14="http://schemas.microsoft.com/office/powerpoint/2010/main" val="686045647"/>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53" presetClass="entr" presetSubtype="16"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 calcmode="lin" valueType="num">
                                      <p:cBhvr>
                                        <p:cTn id="10" dur="500" fill="hold"/>
                                        <p:tgtEl>
                                          <p:spTgt spid="27"/>
                                        </p:tgtEl>
                                        <p:attrNameLst>
                                          <p:attrName>ppt_w</p:attrName>
                                        </p:attrNameLst>
                                      </p:cBhvr>
                                      <p:tavLst>
                                        <p:tav tm="0">
                                          <p:val>
                                            <p:fltVal val="0"/>
                                          </p:val>
                                        </p:tav>
                                        <p:tav tm="100000">
                                          <p:val>
                                            <p:strVal val="#ppt_w"/>
                                          </p:val>
                                        </p:tav>
                                      </p:tavLst>
                                    </p:anim>
                                    <p:anim calcmode="lin" valueType="num">
                                      <p:cBhvr>
                                        <p:cTn id="11" dur="500" fill="hold"/>
                                        <p:tgtEl>
                                          <p:spTgt spid="27"/>
                                        </p:tgtEl>
                                        <p:attrNameLst>
                                          <p:attrName>ppt_h</p:attrName>
                                        </p:attrNameLst>
                                      </p:cBhvr>
                                      <p:tavLst>
                                        <p:tav tm="0">
                                          <p:val>
                                            <p:fltVal val="0"/>
                                          </p:val>
                                        </p:tav>
                                        <p:tav tm="100000">
                                          <p:val>
                                            <p:strVal val="#ppt_h"/>
                                          </p:val>
                                        </p:tav>
                                      </p:tavLst>
                                    </p:anim>
                                    <p:animEffect transition="in" filter="fade">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55363" y="248190"/>
            <a:ext cx="10260311" cy="1077218"/>
          </a:xfrm>
          <a:prstGeom prst="rect">
            <a:avLst/>
          </a:prstGeom>
          <a:noFill/>
        </p:spPr>
        <p:txBody>
          <a:bodyPr wrap="square" rtlCol="0">
            <a:spAutoFit/>
          </a:bodyPr>
          <a:lstStyle/>
          <a:p>
            <a:pPr lvl="0" algn="just"/>
            <a:r>
              <a:rPr lang="en-US" sz="3200" b="1" dirty="0">
                <a:solidFill>
                  <a:srgbClr val="002060"/>
                </a:solidFill>
                <a:latin typeface="Cambria" panose="02040503050406030204" pitchFamily="18" charset="0"/>
                <a:ea typeface="Cambria" panose="02040503050406030204" pitchFamily="18" charset="0"/>
              </a:rPr>
              <a:t>2. </a:t>
            </a:r>
            <a:r>
              <a:rPr lang="en-US" sz="3200" b="1" dirty="0" err="1">
                <a:solidFill>
                  <a:srgbClr val="002060"/>
                </a:solidFill>
                <a:latin typeface="Cambria" panose="02040503050406030204" pitchFamily="18" charset="0"/>
                <a:ea typeface="Cambria" panose="02040503050406030204" pitchFamily="18" charset="0"/>
              </a:rPr>
              <a:t>Chọn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từ</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ngữ</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thay</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cho</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bông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hoa</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để</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liên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kết</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các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câu</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trong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đoạn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văn</a:t>
            </a:r>
            <a:r>
              <a:rPr lang="en-US" sz="3200" b="1" dirty="0">
                <a:solidFill>
                  <a:srgbClr val="002060"/>
                </a:solidFill>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A2C451E7-1DC5-E9C4-73DB-58A5CF2DF197}"/>
              </a:ext>
            </a:extLst>
          </p:cNvPr>
          <p:cNvPicPr>
            <a:picLocks noChangeAspect="1"/>
          </p:cNvPicPr>
          <p:nvPr/>
        </p:nvPicPr>
        <p:blipFill>
          <a:blip r:embed="rId2"/>
          <a:stretch>
            <a:fillRect/>
          </a:stretch>
        </p:blipFill>
        <p:spPr>
          <a:xfrm>
            <a:off x="909637" y="1408747"/>
            <a:ext cx="10510203" cy="961644"/>
          </a:xfrm>
          <a:prstGeom prst="rect">
            <a:avLst/>
          </a:prstGeom>
        </p:spPr>
      </p:pic>
      <p:pic>
        <p:nvPicPr>
          <p:cNvPr id="7" name="Picture 6">
            <a:extLst>
              <a:ext uri="{FF2B5EF4-FFF2-40B4-BE49-F238E27FC236}">
                <a16:creationId xmlns:a16="http://schemas.microsoft.com/office/drawing/2014/main" id="{D745E520-C987-0C5E-7C72-209464F61962}"/>
              </a:ext>
            </a:extLst>
          </p:cNvPr>
          <p:cNvPicPr>
            <a:picLocks noChangeAspect="1"/>
          </p:cNvPicPr>
          <p:nvPr/>
        </p:nvPicPr>
        <p:blipFill>
          <a:blip r:embed="rId3"/>
          <a:stretch>
            <a:fillRect/>
          </a:stretch>
        </p:blipFill>
        <p:spPr>
          <a:xfrm>
            <a:off x="1178560" y="2570932"/>
            <a:ext cx="10514012" cy="3786370"/>
          </a:xfrm>
          <a:prstGeom prst="rect">
            <a:avLst/>
          </a:prstGeom>
        </p:spPr>
      </p:pic>
    </p:spTree>
    <p:extLst>
      <p:ext uri="{BB962C8B-B14F-4D97-AF65-F5344CB8AC3E}">
        <p14:creationId xmlns:p14="http://schemas.microsoft.com/office/powerpoint/2010/main" val="2050296238"/>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CDC3309-9BE5-F96E-4E97-B9AF44BD5198}"/>
              </a:ext>
            </a:extLst>
          </p:cNvPr>
          <p:cNvSpPr txBox="1"/>
          <p:nvPr/>
        </p:nvSpPr>
        <p:spPr>
          <a:xfrm>
            <a:off x="822960" y="965200"/>
            <a:ext cx="10596880" cy="5078313"/>
          </a:xfrm>
          <a:prstGeom prst="rect">
            <a:avLst/>
          </a:prstGeom>
          <a:noFill/>
        </p:spPr>
        <p:txBody>
          <a:bodyPr wrap="square" rtlCol="0">
            <a:spAutoFit/>
          </a:bodyPr>
          <a:lstStyle/>
          <a:p>
            <a:pPr algn="just"/>
            <a:r>
              <a:rPr lang="vi-VN" sz="3600" b="0" i="0" baseline="30000" dirty="0">
                <a:solidFill>
                  <a:srgbClr val="000000"/>
                </a:solidFill>
                <a:effectLst/>
                <a:latin typeface="Cambria" panose="02040503050406030204" pitchFamily="18" charset="0"/>
                <a:ea typeface="Cambria" panose="02040503050406030204" pitchFamily="18" charset="0"/>
              </a:rPr>
              <a:t>(1) </a:t>
            </a:r>
            <a:r>
              <a:rPr lang="vi-VN" sz="3600" b="0" i="0" dirty="0">
                <a:solidFill>
                  <a:srgbClr val="000000"/>
                </a:solidFill>
                <a:effectLst/>
                <a:latin typeface="Cambria" panose="02040503050406030204" pitchFamily="18" charset="0"/>
                <a:ea typeface="Cambria" panose="02040503050406030204" pitchFamily="18" charset="0"/>
              </a:rPr>
              <a:t>Ngày xửa ngày xưa ở một nhà kia có hai anh em, cha mẹ mất sớm.</a:t>
            </a:r>
            <a:r>
              <a:rPr lang="vi-VN" sz="3600" b="0" i="0" baseline="30000" dirty="0">
                <a:solidFill>
                  <a:srgbClr val="000000"/>
                </a:solidFill>
                <a:effectLst/>
                <a:latin typeface="Cambria" panose="02040503050406030204" pitchFamily="18" charset="0"/>
                <a:ea typeface="Cambria" panose="02040503050406030204" pitchFamily="18" charset="0"/>
              </a:rPr>
              <a:t> (2)</a:t>
            </a:r>
            <a:r>
              <a:rPr lang="vi-VN" sz="3600" b="0" i="0" dirty="0">
                <a:solidFill>
                  <a:srgbClr val="000000"/>
                </a:solidFill>
                <a:effectLst/>
                <a:latin typeface="Cambria" panose="02040503050406030204" pitchFamily="18" charset="0"/>
                <a:ea typeface="Cambria" panose="02040503050406030204" pitchFamily="18" charset="0"/>
              </a:rPr>
              <a:t> </a:t>
            </a:r>
            <a:r>
              <a:rPr lang="vi-VN" sz="3600" b="1" i="0" dirty="0">
                <a:solidFill>
                  <a:srgbClr val="000000"/>
                </a:solidFill>
                <a:effectLst/>
                <a:latin typeface="Cambria" panose="02040503050406030204" pitchFamily="18" charset="0"/>
                <a:ea typeface="Cambria" panose="02040503050406030204" pitchFamily="18" charset="0"/>
              </a:rPr>
              <a:t>Hai anh em</a:t>
            </a:r>
            <a:r>
              <a:rPr lang="vi-VN" sz="3600" b="0" i="0" dirty="0">
                <a:solidFill>
                  <a:srgbClr val="000000"/>
                </a:solidFill>
                <a:effectLst/>
                <a:latin typeface="Cambria" panose="02040503050406030204" pitchFamily="18" charset="0"/>
                <a:ea typeface="Cambria" panose="02040503050406030204" pitchFamily="18" charset="0"/>
              </a:rPr>
              <a:t> chăm lo làm lụng nên trong nhà cũng đủ ăn. </a:t>
            </a:r>
            <a:r>
              <a:rPr lang="vi-VN" sz="3600" b="0" i="0" baseline="30000" dirty="0">
                <a:solidFill>
                  <a:srgbClr val="000000"/>
                </a:solidFill>
                <a:effectLst/>
                <a:latin typeface="Cambria" panose="02040503050406030204" pitchFamily="18" charset="0"/>
                <a:ea typeface="Cambria" panose="02040503050406030204" pitchFamily="18" charset="0"/>
              </a:rPr>
              <a:t>(3) </a:t>
            </a:r>
            <a:r>
              <a:rPr lang="vi-VN" sz="3600" b="1" i="0" dirty="0">
                <a:solidFill>
                  <a:srgbClr val="000000"/>
                </a:solidFill>
                <a:effectLst/>
                <a:latin typeface="Cambria" panose="02040503050406030204" pitchFamily="18" charset="0"/>
                <a:ea typeface="Cambria" panose="02040503050406030204" pitchFamily="18" charset="0"/>
              </a:rPr>
              <a:t>Nhưng</a:t>
            </a:r>
            <a:r>
              <a:rPr lang="vi-VN" sz="3600" b="0" i="0" dirty="0">
                <a:solidFill>
                  <a:srgbClr val="000000"/>
                </a:solidFill>
                <a:effectLst/>
                <a:latin typeface="Cambria" panose="02040503050406030204" pitchFamily="18" charset="0"/>
                <a:ea typeface="Cambria" panose="02040503050406030204" pitchFamily="18" charset="0"/>
              </a:rPr>
              <a:t> từ khi có vợ, người anh sinh ra lười biếng, bao nhiêu công việc khó nhọc đều trút cho vợ chồng người em. </a:t>
            </a:r>
            <a:r>
              <a:rPr lang="vi-VN" sz="3600" b="0" i="0" baseline="30000" dirty="0">
                <a:solidFill>
                  <a:srgbClr val="000000"/>
                </a:solidFill>
                <a:effectLst/>
                <a:latin typeface="Cambria" panose="02040503050406030204" pitchFamily="18" charset="0"/>
                <a:ea typeface="Cambria" panose="02040503050406030204" pitchFamily="18" charset="0"/>
              </a:rPr>
              <a:t>(2) </a:t>
            </a:r>
            <a:r>
              <a:rPr lang="vi-VN" sz="3600" b="1" i="0" dirty="0">
                <a:solidFill>
                  <a:srgbClr val="000000"/>
                </a:solidFill>
                <a:effectLst/>
                <a:latin typeface="Cambria" panose="02040503050406030204" pitchFamily="18" charset="0"/>
                <a:ea typeface="Cambria" panose="02040503050406030204" pitchFamily="18" charset="0"/>
              </a:rPr>
              <a:t>Hai vợ chồng người em</a:t>
            </a:r>
            <a:r>
              <a:rPr lang="vi-VN" sz="3600" b="0" i="0" baseline="30000" dirty="0">
                <a:solidFill>
                  <a:srgbClr val="000000"/>
                </a:solidFill>
                <a:effectLst/>
                <a:latin typeface="Cambria" panose="02040503050406030204" pitchFamily="18" charset="0"/>
                <a:ea typeface="Cambria" panose="02040503050406030204" pitchFamily="18" charset="0"/>
              </a:rPr>
              <a:t>  </a:t>
            </a:r>
            <a:r>
              <a:rPr lang="vi-VN" sz="3600" b="0" i="0" dirty="0">
                <a:solidFill>
                  <a:srgbClr val="000000"/>
                </a:solidFill>
                <a:effectLst/>
                <a:latin typeface="Cambria" panose="02040503050406030204" pitchFamily="18" charset="0"/>
                <a:ea typeface="Cambria" panose="02040503050406030204" pitchFamily="18" charset="0"/>
              </a:rPr>
              <a:t>thức khuya, dậy sớm, cố gắng làm lụng. </a:t>
            </a:r>
            <a:r>
              <a:rPr lang="vi-VN" sz="3600" b="0" i="0" baseline="30000" dirty="0">
                <a:solidFill>
                  <a:srgbClr val="000000"/>
                </a:solidFill>
                <a:effectLst/>
                <a:latin typeface="Cambria" panose="02040503050406030204" pitchFamily="18" charset="0"/>
                <a:ea typeface="Cambria" panose="02040503050406030204" pitchFamily="18" charset="0"/>
              </a:rPr>
              <a:t>(5) </a:t>
            </a:r>
            <a:r>
              <a:rPr lang="vi-VN" sz="3600" b="0" i="0" dirty="0">
                <a:solidFill>
                  <a:srgbClr val="000000"/>
                </a:solidFill>
                <a:effectLst/>
                <a:latin typeface="Cambria" panose="02040503050406030204" pitchFamily="18" charset="0"/>
                <a:ea typeface="Cambria" panose="02040503050406030204" pitchFamily="18" charset="0"/>
              </a:rPr>
              <a:t>Thấy thế, </a:t>
            </a:r>
            <a:r>
              <a:rPr lang="vi-VN" sz="3600" b="1" i="0" dirty="0">
                <a:solidFill>
                  <a:srgbClr val="000000"/>
                </a:solidFill>
                <a:effectLst/>
                <a:latin typeface="Cambria" panose="02040503050406030204" pitchFamily="18" charset="0"/>
                <a:ea typeface="Cambria" panose="02040503050406030204" pitchFamily="18" charset="0"/>
              </a:rPr>
              <a:t>người anh</a:t>
            </a:r>
            <a:r>
              <a:rPr lang="vi-VN" sz="3600" b="0" i="0" dirty="0">
                <a:solidFill>
                  <a:srgbClr val="000000"/>
                </a:solidFill>
                <a:effectLst/>
                <a:latin typeface="Cambria" panose="02040503050406030204" pitchFamily="18" charset="0"/>
                <a:ea typeface="Cambria" panose="02040503050406030204" pitchFamily="18" charset="0"/>
              </a:rPr>
              <a:t> sợ em tranh công, liền bàn với vợ cho hai vợ chồng người em ra ở riêng.</a:t>
            </a:r>
          </a:p>
          <a:p>
            <a:pPr algn="r"/>
            <a:r>
              <a:rPr lang="vi-VN" sz="3600" b="0" i="0" dirty="0">
                <a:solidFill>
                  <a:srgbClr val="000000"/>
                </a:solidFill>
                <a:effectLst/>
                <a:latin typeface="Cambria" panose="02040503050406030204" pitchFamily="18" charset="0"/>
                <a:ea typeface="Cambria" panose="02040503050406030204" pitchFamily="18" charset="0"/>
              </a:rPr>
              <a:t>(Truyện </a:t>
            </a:r>
            <a:r>
              <a:rPr lang="vi-VN" sz="3600" b="0" i="1" dirty="0">
                <a:solidFill>
                  <a:srgbClr val="000000"/>
                </a:solidFill>
                <a:effectLst/>
                <a:latin typeface="Cambria" panose="02040503050406030204" pitchFamily="18" charset="0"/>
                <a:ea typeface="Cambria" panose="02040503050406030204" pitchFamily="18" charset="0"/>
              </a:rPr>
              <a:t>Cây khế</a:t>
            </a:r>
            <a:r>
              <a:rPr lang="vi-VN" sz="3600" b="0" i="0" dirty="0">
                <a:solidFill>
                  <a:srgbClr val="000000"/>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624398319"/>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9CE0D6-DA59-0F13-46CB-154EDD61D22D}"/>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13716" y="2208111"/>
            <a:ext cx="5332755" cy="5247431"/>
          </a:xfrm>
          <a:prstGeom prst="rect">
            <a:avLst/>
          </a:prstGeom>
        </p:spPr>
      </p:pic>
      <p:grpSp>
        <p:nvGrpSpPr>
          <p:cNvPr id="5" name="Group 4">
            <a:extLst>
              <a:ext uri="{FF2B5EF4-FFF2-40B4-BE49-F238E27FC236}">
                <a16:creationId xmlns:a16="http://schemas.microsoft.com/office/drawing/2014/main" id="{F172BB5B-16CD-B2F4-1F2E-E1F1B802C27E}"/>
              </a:ext>
            </a:extLst>
          </p:cNvPr>
          <p:cNvGrpSpPr/>
          <p:nvPr/>
        </p:nvGrpSpPr>
        <p:grpSpPr>
          <a:xfrm>
            <a:off x="2273874" y="233679"/>
            <a:ext cx="8841166" cy="2841289"/>
            <a:chOff x="1122333" y="3266422"/>
            <a:chExt cx="5177983" cy="904379"/>
          </a:xfrm>
        </p:grpSpPr>
        <p:sp>
          <p:nvSpPr>
            <p:cNvPr id="6" name="Speech Bubble: Rectangle with Corners Rounded 5">
              <a:extLst>
                <a:ext uri="{FF2B5EF4-FFF2-40B4-BE49-F238E27FC236}">
                  <a16:creationId xmlns:a16="http://schemas.microsoft.com/office/drawing/2014/main" id="{E6A0520B-D00F-095F-8120-376529684EA2}"/>
                </a:ext>
              </a:extLst>
            </p:cNvPr>
            <p:cNvSpPr/>
            <p:nvPr/>
          </p:nvSpPr>
          <p:spPr>
            <a:xfrm>
              <a:off x="1122333" y="3266422"/>
              <a:ext cx="5177983" cy="662484"/>
            </a:xfrm>
            <a:prstGeom prst="wedgeRoundRectCallout">
              <a:avLst>
                <a:gd name="adj1" fmla="val -44151"/>
                <a:gd name="adj2" fmla="val 94043"/>
                <a:gd name="adj3" fmla="val 16667"/>
              </a:avLst>
            </a:prstGeom>
            <a:solidFill>
              <a:srgbClr val="FEE9E4"/>
            </a:solidFill>
            <a:ln w="19050">
              <a:solidFill>
                <a:srgbClr val="242D2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37号-波纹乖乖体"/>
                <a:cs typeface="+mn-cs"/>
              </a:endParaRPr>
            </a:p>
          </p:txBody>
        </p:sp>
        <p:sp>
          <p:nvSpPr>
            <p:cNvPr id="8" name="TextBox 7">
              <a:extLst>
                <a:ext uri="{FF2B5EF4-FFF2-40B4-BE49-F238E27FC236}">
                  <a16:creationId xmlns:a16="http://schemas.microsoft.com/office/drawing/2014/main" id="{69D9F7A6-38CC-35B7-E783-F1EC40C67D28}"/>
                </a:ext>
              </a:extLst>
            </p:cNvPr>
            <p:cNvSpPr txBox="1"/>
            <p:nvPr/>
          </p:nvSpPr>
          <p:spPr>
            <a:xfrm>
              <a:off x="1218166" y="3282639"/>
              <a:ext cx="4986316" cy="8881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cs typeface="+mn-cs"/>
                </a:rPr>
                <a:t>Viết đoạn văn (4 – 5 câu) giới thiệu về một phương tiện đi lại của người dân ở vùng sông nước, trong đó có sử dụng từ ngữ nối để liên kết câu.</a:t>
              </a:r>
              <a:endPar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cs typeface="+mn-cs"/>
              </a:endParaRPr>
            </a:p>
          </p:txBody>
        </p:sp>
      </p:grpSp>
    </p:spTree>
    <p:extLst>
      <p:ext uri="{BB962C8B-B14F-4D97-AF65-F5344CB8AC3E}">
        <p14:creationId xmlns:p14="http://schemas.microsoft.com/office/powerpoint/2010/main" val="1984321956"/>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iết kế chưa có tên (44)">
            <a:hlinkClick r:id="" action="ppaction://media"/>
            <a:extLst>
              <a:ext uri="{FF2B5EF4-FFF2-40B4-BE49-F238E27FC236}">
                <a16:creationId xmlns:a16="http://schemas.microsoft.com/office/drawing/2014/main" id="{F5DCF2DA-19FC-0201-3D2B-6C0DFADD24D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097912139"/>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9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6527" t="8760" r="9459" b="11091"/>
          <a:stretch>
            <a:fillRect/>
          </a:stretch>
        </p:blipFill>
        <p:spPr>
          <a:xfrm rot="16200000">
            <a:off x="2307321" y="-2412662"/>
            <a:ext cx="6801855" cy="11627176"/>
          </a:xfrm>
          <a:prstGeom prst="rect">
            <a:avLst/>
          </a:prstGeom>
        </p:spPr>
      </p:pic>
      <p:pic>
        <p:nvPicPr>
          <p:cNvPr id="14" name="图片 13"/>
          <p:cNvPicPr>
            <a:picLocks noChangeAspect="1"/>
          </p:cNvPicPr>
          <p:nvPr/>
        </p:nvPicPr>
        <p:blipFill rotWithShape="1">
          <a:blip r:embed="rId3" cstate="print">
            <a:extLst>
              <a:ext uri="{28A0092B-C50C-407E-A947-70E740481C1C}">
                <a14:useLocalDpi xmlns:a14="http://schemas.microsoft.com/office/drawing/2010/main" val="0"/>
              </a:ext>
            </a:extLst>
          </a:blip>
          <a:srcRect b="29635"/>
          <a:stretch>
            <a:fillRect/>
          </a:stretch>
        </p:blipFill>
        <p:spPr>
          <a:xfrm>
            <a:off x="516513" y="3766655"/>
            <a:ext cx="2380088" cy="2515867"/>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l="65661" t="10530" r="3335" b="60062"/>
          <a:stretch>
            <a:fillRect/>
          </a:stretch>
        </p:blipFill>
        <p:spPr>
          <a:xfrm>
            <a:off x="9789588" y="-48127"/>
            <a:ext cx="2434496" cy="3464021"/>
          </a:xfrm>
          <a:prstGeom prst="rect">
            <a:avLst/>
          </a:prstGeom>
        </p:spPr>
      </p:pic>
      <p:pic>
        <p:nvPicPr>
          <p:cNvPr id="11" name="图片 10"/>
          <p:cNvPicPr>
            <a:picLocks noChangeAspect="1"/>
          </p:cNvPicPr>
          <p:nvPr/>
        </p:nvPicPr>
        <p:blipFill rotWithShape="1">
          <a:blip r:embed="rId5" cstate="print">
            <a:extLst>
              <a:ext uri="{28A0092B-C50C-407E-A947-70E740481C1C}">
                <a14:useLocalDpi xmlns:a14="http://schemas.microsoft.com/office/drawing/2010/main" val="0"/>
              </a:ext>
            </a:extLst>
          </a:blip>
          <a:srcRect l="1872" t="61676" b="8620"/>
          <a:stretch>
            <a:fillRect/>
          </a:stretch>
        </p:blipFill>
        <p:spPr>
          <a:xfrm>
            <a:off x="-24063" y="5197641"/>
            <a:ext cx="12216062" cy="1636295"/>
          </a:xfrm>
          <a:prstGeom prst="rect">
            <a:avLst/>
          </a:prstGeom>
          <a:effectLst>
            <a:outerShdw blurRad="50800" dist="38100" dir="16200000" rotWithShape="0">
              <a:prstClr val="black">
                <a:alpha val="40000"/>
              </a:prstClr>
            </a:outerShdw>
          </a:effectLst>
        </p:spPr>
      </p:pic>
      <p:pic>
        <p:nvPicPr>
          <p:cNvPr id="1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33932" y="-371606"/>
            <a:ext cx="1940673" cy="1940673"/>
          </a:xfrm>
          <a:prstGeom prst="rect">
            <a:avLst/>
          </a:prstGeom>
        </p:spPr>
      </p:pic>
      <p:pic>
        <p:nvPicPr>
          <p:cNvPr id="27" name="图片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78214" y="-54329"/>
            <a:ext cx="1466109" cy="1466109"/>
          </a:xfrm>
          <a:prstGeom prst="rect">
            <a:avLst/>
          </a:prstGeom>
        </p:spPr>
      </p:pic>
      <p:pic>
        <p:nvPicPr>
          <p:cNvPr id="4" name="Picture 3">
            <a:extLst>
              <a:ext uri="{FF2B5EF4-FFF2-40B4-BE49-F238E27FC236}">
                <a16:creationId xmlns:a16="http://schemas.microsoft.com/office/drawing/2014/main" id="{49EE2328-B88F-0544-F72D-BBDB65A72B9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41898" y="533149"/>
            <a:ext cx="7193903" cy="5791702"/>
          </a:xfrm>
          <a:prstGeom prst="rect">
            <a:avLst/>
          </a:prstGeom>
        </p:spPr>
      </p:pic>
    </p:spTree>
    <p:extLst>
      <p:ext uri="{BB962C8B-B14F-4D97-AF65-F5344CB8AC3E}">
        <p14:creationId xmlns:p14="http://schemas.microsoft.com/office/powerpoint/2010/main" val="3695478186"/>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53" presetClass="entr" presetSubtype="16"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 calcmode="lin" valueType="num">
                                      <p:cBhvr>
                                        <p:cTn id="10" dur="500" fill="hold"/>
                                        <p:tgtEl>
                                          <p:spTgt spid="27"/>
                                        </p:tgtEl>
                                        <p:attrNameLst>
                                          <p:attrName>ppt_w</p:attrName>
                                        </p:attrNameLst>
                                      </p:cBhvr>
                                      <p:tavLst>
                                        <p:tav tm="0">
                                          <p:val>
                                            <p:fltVal val="0"/>
                                          </p:val>
                                        </p:tav>
                                        <p:tav tm="100000">
                                          <p:val>
                                            <p:strVal val="#ppt_w"/>
                                          </p:val>
                                        </p:tav>
                                      </p:tavLst>
                                    </p:anim>
                                    <p:anim calcmode="lin" valueType="num">
                                      <p:cBhvr>
                                        <p:cTn id="11" dur="500" fill="hold"/>
                                        <p:tgtEl>
                                          <p:spTgt spid="27"/>
                                        </p:tgtEl>
                                        <p:attrNameLst>
                                          <p:attrName>ppt_h</p:attrName>
                                        </p:attrNameLst>
                                      </p:cBhvr>
                                      <p:tavLst>
                                        <p:tav tm="0">
                                          <p:val>
                                            <p:fltVal val="0"/>
                                          </p:val>
                                        </p:tav>
                                        <p:tav tm="100000">
                                          <p:val>
                                            <p:strVal val="#ppt_h"/>
                                          </p:val>
                                        </p:tav>
                                      </p:tavLst>
                                    </p:anim>
                                    <p:animEffect transition="in" filter="fade">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9">
            <a:extLst>
              <a:ext uri="{FF2B5EF4-FFF2-40B4-BE49-F238E27FC236}">
                <a16:creationId xmlns:a16="http://schemas.microsoft.com/office/drawing/2014/main" id="{AFAAA6EB-1F70-67CD-25EA-FE41BD2B5AB2}"/>
              </a:ext>
            </a:extLst>
          </p:cNvPr>
          <p:cNvSpPr/>
          <p:nvPr/>
        </p:nvSpPr>
        <p:spPr>
          <a:xfrm>
            <a:off x="3592285" y="2285999"/>
            <a:ext cx="4517572" cy="4243913"/>
          </a:xfrm>
          <a:custGeom>
            <a:avLst/>
            <a:gdLst/>
            <a:ahLst/>
            <a:cxnLst/>
            <a:rect l="l" t="t" r="r" b="b"/>
            <a:pathLst>
              <a:path w="2612615" h="2599551">
                <a:moveTo>
                  <a:pt x="0" y="0"/>
                </a:moveTo>
                <a:lnTo>
                  <a:pt x="2612615" y="0"/>
                </a:lnTo>
                <a:lnTo>
                  <a:pt x="2612615" y="2599552"/>
                </a:lnTo>
                <a:lnTo>
                  <a:pt x="0" y="2599552"/>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9B46208E-43BF-7731-6ACE-DFF4E58B1161}"/>
              </a:ext>
            </a:extLst>
          </p:cNvPr>
          <p:cNvPicPr>
            <a:picLocks noChangeAspect="1"/>
          </p:cNvPicPr>
          <p:nvPr/>
        </p:nvPicPr>
        <p:blipFill>
          <a:blip r:embed="rId3"/>
          <a:stretch>
            <a:fillRect/>
          </a:stretch>
        </p:blipFill>
        <p:spPr>
          <a:xfrm>
            <a:off x="282547" y="619513"/>
            <a:ext cx="11126164" cy="2353260"/>
          </a:xfrm>
          <a:prstGeom prst="rect">
            <a:avLst/>
          </a:prstGeom>
        </p:spPr>
      </p:pic>
    </p:spTree>
    <p:extLst>
      <p:ext uri="{BB962C8B-B14F-4D97-AF65-F5344CB8AC3E}">
        <p14:creationId xmlns:p14="http://schemas.microsoft.com/office/powerpoint/2010/main" val="1254839969"/>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nodeType="clickEffect">
                                  <p:stCondLst>
                                    <p:cond delay="0"/>
                                  </p:stCondLst>
                                  <p:endCondLst>
                                    <p:cond evt="onNext" delay="0">
                                      <p:tgtEl>
                                        <p:sldTgt/>
                                      </p:tgtEl>
                                    </p:cond>
                                  </p:end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F711D41-3A92-0569-FB20-86CA66FCB431}"/>
              </a:ext>
            </a:extLst>
          </p:cNvPr>
          <p:cNvGrpSpPr/>
          <p:nvPr/>
        </p:nvGrpSpPr>
        <p:grpSpPr>
          <a:xfrm>
            <a:off x="131175" y="113127"/>
            <a:ext cx="2336800" cy="1981200"/>
            <a:chOff x="196763" y="169690"/>
            <a:chExt cx="3505200" cy="2971800"/>
          </a:xfrm>
        </p:grpSpPr>
        <p:sp>
          <p:nvSpPr>
            <p:cNvPr id="7" name="Freeform 10">
              <a:extLst>
                <a:ext uri="{FF2B5EF4-FFF2-40B4-BE49-F238E27FC236}">
                  <a16:creationId xmlns:a16="http://schemas.microsoft.com/office/drawing/2014/main" id="{58D03C14-C78B-5919-81C4-09129F77A376}"/>
                </a:ext>
              </a:extLst>
            </p:cNvPr>
            <p:cNvSpPr/>
            <p:nvPr/>
          </p:nvSpPr>
          <p:spPr>
            <a:xfrm rot="20994778">
              <a:off x="196763" y="169690"/>
              <a:ext cx="3505200" cy="2971800"/>
            </a:xfrm>
            <a:custGeom>
              <a:avLst/>
              <a:gdLst/>
              <a:ahLst/>
              <a:cxnLst/>
              <a:rect l="l" t="t" r="r" b="b"/>
              <a:pathLst>
                <a:path w="2185817" h="2057400">
                  <a:moveTo>
                    <a:pt x="0" y="0"/>
                  </a:moveTo>
                  <a:lnTo>
                    <a:pt x="2185817" y="0"/>
                  </a:lnTo>
                  <a:lnTo>
                    <a:pt x="2185817" y="2057400"/>
                  </a:lnTo>
                  <a:lnTo>
                    <a:pt x="0" y="20574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8" name="TextBox 7">
              <a:extLst>
                <a:ext uri="{FF2B5EF4-FFF2-40B4-BE49-F238E27FC236}">
                  <a16:creationId xmlns:a16="http://schemas.microsoft.com/office/drawing/2014/main" id="{1ACB2B1E-A7BC-8681-FBB9-4EAC9CCCA954}"/>
                </a:ext>
              </a:extLst>
            </p:cNvPr>
            <p:cNvSpPr txBox="1"/>
            <p:nvPr/>
          </p:nvSpPr>
          <p:spPr>
            <a:xfrm rot="20989747">
              <a:off x="1187479" y="1848564"/>
              <a:ext cx="1753365" cy="969497"/>
            </a:xfrm>
            <a:prstGeom prst="rect">
              <a:avLst/>
            </a:prstGeom>
            <a:noFill/>
          </p:spPr>
          <p:txBody>
            <a:bodyPr wrap="none" rtlCol="0">
              <a:spAutoFit/>
            </a:bodyPr>
            <a:lstStyle/>
            <a:p>
              <a:pPr defTabSz="609630">
                <a:defRPr/>
              </a:pPr>
              <a:r>
                <a:rPr lang="en-US" sz="3600" dirty="0" err="1">
                  <a:solidFill>
                    <a:srgbClr val="C00000"/>
                  </a:solidFill>
                  <a:latin typeface="#9Slide03 IcielUni Sans Heavy" panose="00000500000000000000" pitchFamily="2" charset="-93"/>
                </a:rPr>
                <a:t>Câu</a:t>
              </a:r>
              <a:r>
                <a:rPr lang="en-US" sz="3600" dirty="0">
                  <a:solidFill>
                    <a:srgbClr val="C00000"/>
                  </a:solidFill>
                  <a:latin typeface="#9Slide03 IcielUni Sans Heavy" panose="00000500000000000000" pitchFamily="2" charset="-93"/>
                </a:rPr>
                <a:t> 1</a:t>
              </a:r>
              <a:endParaRPr lang="vi-VN" sz="3600" dirty="0">
                <a:solidFill>
                  <a:srgbClr val="C00000"/>
                </a:solidFill>
                <a:latin typeface="#9Slide03 IcielUni Sans Heavy" panose="00000500000000000000" pitchFamily="2" charset="-93"/>
              </a:endParaRPr>
            </a:p>
          </p:txBody>
        </p:sp>
      </p:grpSp>
      <p:sp>
        <p:nvSpPr>
          <p:cNvPr id="9" name="Rectangle: Rounded Corners 8">
            <a:extLst>
              <a:ext uri="{FF2B5EF4-FFF2-40B4-BE49-F238E27FC236}">
                <a16:creationId xmlns:a16="http://schemas.microsoft.com/office/drawing/2014/main" id="{7CFA926B-AE6A-601F-5AEE-CB9203BE03DB}"/>
              </a:ext>
            </a:extLst>
          </p:cNvPr>
          <p:cNvSpPr/>
          <p:nvPr/>
        </p:nvSpPr>
        <p:spPr>
          <a:xfrm>
            <a:off x="2692400" y="634999"/>
            <a:ext cx="8585200" cy="1727201"/>
          </a:xfrm>
          <a:prstGeom prst="roundRect">
            <a:avLst/>
          </a:prstGeom>
          <a:solidFill>
            <a:srgbClr val="FED6C9"/>
          </a:solidFill>
          <a:ln w="381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609630">
              <a:defRPr/>
            </a:pP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Các câu sau liên kết bằng cách lặp từ ngữ.</a:t>
            </a:r>
          </a:p>
          <a:p>
            <a:pPr defTabSz="609630">
              <a:defRPr/>
            </a:pPr>
            <a:r>
              <a:rPr lang="vi-VN" sz="3200" i="1" dirty="0">
                <a:solidFill>
                  <a:prstClr val="black"/>
                </a:solidFill>
                <a:latin typeface="Calibri" panose="020F0502020204030204" pitchFamily="34" charset="0"/>
                <a:ea typeface="Calibri" panose="020F0502020204030204" pitchFamily="34" charset="0"/>
                <a:cs typeface="Calibri" panose="020F0502020204030204" pitchFamily="34" charset="0"/>
              </a:rPr>
              <a:t> Lớp Minh có thêm học sinh mới. Đó là một bạn gái có cái tên rất ngộ: Thi Ca.</a:t>
            </a:r>
          </a:p>
        </p:txBody>
      </p:sp>
      <p:sp>
        <p:nvSpPr>
          <p:cNvPr id="10" name="TextBox 9">
            <a:extLst>
              <a:ext uri="{FF2B5EF4-FFF2-40B4-BE49-F238E27FC236}">
                <a16:creationId xmlns:a16="http://schemas.microsoft.com/office/drawing/2014/main" id="{35C91BD1-3C3A-FD25-7A45-4FC754CD9AF5}"/>
              </a:ext>
            </a:extLst>
          </p:cNvPr>
          <p:cNvSpPr txBox="1"/>
          <p:nvPr/>
        </p:nvSpPr>
        <p:spPr>
          <a:xfrm>
            <a:off x="2993572" y="2830286"/>
            <a:ext cx="7053943" cy="830997"/>
          </a:xfrm>
          <a:prstGeom prst="rect">
            <a:avLst/>
          </a:prstGeom>
          <a:noFill/>
        </p:spPr>
        <p:txBody>
          <a:bodyPr wrap="square" rtlCol="0">
            <a:spAutoFit/>
          </a:bodyPr>
          <a:lstStyle/>
          <a:p>
            <a:r>
              <a:rPr lang="en-US" sz="4800" dirty="0"/>
              <a:t>A. </a:t>
            </a:r>
            <a:r>
              <a:rPr lang="en-US" sz="4800" dirty="0" err="1"/>
              <a:t>Đúng</a:t>
            </a:r>
            <a:r>
              <a:rPr lang="en-US" sz="4800" dirty="0"/>
              <a:t>                   B. Sai </a:t>
            </a:r>
          </a:p>
        </p:txBody>
      </p:sp>
      <p:sp>
        <p:nvSpPr>
          <p:cNvPr id="11" name="Oval 10">
            <a:extLst>
              <a:ext uri="{FF2B5EF4-FFF2-40B4-BE49-F238E27FC236}">
                <a16:creationId xmlns:a16="http://schemas.microsoft.com/office/drawing/2014/main" id="{E6CE5798-B05C-EC48-3B2A-1B24AE3B13DD}"/>
              </a:ext>
            </a:extLst>
          </p:cNvPr>
          <p:cNvSpPr/>
          <p:nvPr/>
        </p:nvSpPr>
        <p:spPr>
          <a:xfrm>
            <a:off x="7391400" y="2862943"/>
            <a:ext cx="849086" cy="805543"/>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2546064"/>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par>
                                <p:cTn id="12" presetID="22" presetClass="entr" presetSubtype="4"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F711D41-3A92-0569-FB20-86CA66FCB431}"/>
              </a:ext>
            </a:extLst>
          </p:cNvPr>
          <p:cNvGrpSpPr/>
          <p:nvPr/>
        </p:nvGrpSpPr>
        <p:grpSpPr>
          <a:xfrm>
            <a:off x="131175" y="113127"/>
            <a:ext cx="2336800" cy="1981200"/>
            <a:chOff x="196763" y="169690"/>
            <a:chExt cx="3505200" cy="2971800"/>
          </a:xfrm>
        </p:grpSpPr>
        <p:sp>
          <p:nvSpPr>
            <p:cNvPr id="7" name="Freeform 10">
              <a:extLst>
                <a:ext uri="{FF2B5EF4-FFF2-40B4-BE49-F238E27FC236}">
                  <a16:creationId xmlns:a16="http://schemas.microsoft.com/office/drawing/2014/main" id="{58D03C14-C78B-5919-81C4-09129F77A376}"/>
                </a:ext>
              </a:extLst>
            </p:cNvPr>
            <p:cNvSpPr/>
            <p:nvPr/>
          </p:nvSpPr>
          <p:spPr>
            <a:xfrm rot="20994778">
              <a:off x="196763" y="169690"/>
              <a:ext cx="3505200" cy="2971800"/>
            </a:xfrm>
            <a:custGeom>
              <a:avLst/>
              <a:gdLst/>
              <a:ahLst/>
              <a:cxnLst/>
              <a:rect l="l" t="t" r="r" b="b"/>
              <a:pathLst>
                <a:path w="2185817" h="2057400">
                  <a:moveTo>
                    <a:pt x="0" y="0"/>
                  </a:moveTo>
                  <a:lnTo>
                    <a:pt x="2185817" y="0"/>
                  </a:lnTo>
                  <a:lnTo>
                    <a:pt x="2185817" y="2057400"/>
                  </a:lnTo>
                  <a:lnTo>
                    <a:pt x="0" y="20574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1ACB2B1E-A7BC-8681-FBB9-4EAC9CCCA954}"/>
                </a:ext>
              </a:extLst>
            </p:cNvPr>
            <p:cNvSpPr txBox="1"/>
            <p:nvPr/>
          </p:nvSpPr>
          <p:spPr>
            <a:xfrm rot="20989747">
              <a:off x="1123760" y="1848564"/>
              <a:ext cx="1880804" cy="969497"/>
            </a:xfrm>
            <a:prstGeom prst="rect">
              <a:avLst/>
            </a:prstGeom>
            <a:noFill/>
          </p:spPr>
          <p:txBody>
            <a:bodyPr wrap="non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C00000"/>
                  </a:solidFill>
                  <a:effectLst/>
                  <a:uLnTx/>
                  <a:uFillTx/>
                  <a:latin typeface="#9Slide03 IcielUni Sans Heavy" panose="00000500000000000000" pitchFamily="2" charset="-93"/>
                  <a:ea typeface="+mn-ea"/>
                  <a:cs typeface="+mn-cs"/>
                </a:rPr>
                <a:t>Câu</a:t>
              </a:r>
              <a:r>
                <a:rPr kumimoji="0" lang="en-US" sz="3600" b="0" i="0" u="none" strike="noStrike" kern="1200" cap="none" spc="0" normalizeH="0" baseline="0" noProof="0" dirty="0">
                  <a:ln>
                    <a:noFill/>
                  </a:ln>
                  <a:solidFill>
                    <a:srgbClr val="C00000"/>
                  </a:solidFill>
                  <a:effectLst/>
                  <a:uLnTx/>
                  <a:uFillTx/>
                  <a:latin typeface="#9Slide03 IcielUni Sans Heavy" panose="00000500000000000000" pitchFamily="2" charset="-93"/>
                  <a:ea typeface="+mn-ea"/>
                  <a:cs typeface="+mn-cs"/>
                </a:rPr>
                <a:t> 2</a:t>
              </a:r>
              <a:endParaRPr kumimoji="0" lang="vi-VN" sz="3600" b="0" i="0" u="none" strike="noStrike" kern="1200" cap="none" spc="0" normalizeH="0" baseline="0" noProof="0" dirty="0">
                <a:ln>
                  <a:noFill/>
                </a:ln>
                <a:solidFill>
                  <a:srgbClr val="C00000"/>
                </a:solidFill>
                <a:effectLst/>
                <a:uLnTx/>
                <a:uFillTx/>
                <a:latin typeface="#9Slide03 IcielUni Sans Heavy" panose="00000500000000000000" pitchFamily="2" charset="-93"/>
                <a:ea typeface="+mn-ea"/>
                <a:cs typeface="+mn-cs"/>
              </a:endParaRPr>
            </a:p>
          </p:txBody>
        </p:sp>
      </p:grpSp>
      <p:sp>
        <p:nvSpPr>
          <p:cNvPr id="9" name="Rectangle: Rounded Corners 8">
            <a:extLst>
              <a:ext uri="{FF2B5EF4-FFF2-40B4-BE49-F238E27FC236}">
                <a16:creationId xmlns:a16="http://schemas.microsoft.com/office/drawing/2014/main" id="{7CFA926B-AE6A-601F-5AEE-CB9203BE03DB}"/>
              </a:ext>
            </a:extLst>
          </p:cNvPr>
          <p:cNvSpPr/>
          <p:nvPr/>
        </p:nvSpPr>
        <p:spPr>
          <a:xfrm>
            <a:off x="2692400" y="634999"/>
            <a:ext cx="8955314" cy="2206172"/>
          </a:xfrm>
          <a:prstGeom prst="roundRect">
            <a:avLst/>
          </a:prstGeom>
          <a:solidFill>
            <a:srgbClr val="FED6C9"/>
          </a:solidFill>
          <a:ln w="381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defTabSz="609630">
              <a:defRPr/>
            </a:pP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Các câu sau liên kết với nhau bằng cách nào? </a:t>
            </a:r>
          </a:p>
          <a:p>
            <a:pPr lvl="0" algn="just" defTabSz="609630">
              <a:defRPr/>
            </a:pPr>
            <a:r>
              <a:rPr lang="vi-VN" sz="3200" i="1" dirty="0">
                <a:solidFill>
                  <a:prstClr val="black"/>
                </a:solidFill>
                <a:latin typeface="Calibri" panose="020F0502020204030204" pitchFamily="34" charset="0"/>
                <a:ea typeface="Calibri" panose="020F0502020204030204" pitchFamily="34" charset="0"/>
                <a:cs typeface="Calibri" panose="020F0502020204030204" pitchFamily="34" charset="0"/>
              </a:rPr>
              <a:t>Cô giáo xếp Thi Ca ngồi ngay cạnh Minh. Minh tò mò ngó mái tóc xù lông nhím của bạn ấy, định bụng làm quen với “người hàng xóm mới” thật vui vẻ. </a:t>
            </a:r>
          </a:p>
        </p:txBody>
      </p:sp>
      <p:sp>
        <p:nvSpPr>
          <p:cNvPr id="2" name="TextBox 1">
            <a:extLst>
              <a:ext uri="{FF2B5EF4-FFF2-40B4-BE49-F238E27FC236}">
                <a16:creationId xmlns:a16="http://schemas.microsoft.com/office/drawing/2014/main" id="{930FFD44-A626-792A-211F-1DBBAA651A55}"/>
              </a:ext>
            </a:extLst>
          </p:cNvPr>
          <p:cNvSpPr txBox="1"/>
          <p:nvPr/>
        </p:nvSpPr>
        <p:spPr>
          <a:xfrm>
            <a:off x="696685" y="3341914"/>
            <a:ext cx="11157857" cy="2308324"/>
          </a:xfrm>
          <a:prstGeom prst="rect">
            <a:avLst/>
          </a:prstGeom>
          <a:noFill/>
        </p:spPr>
        <p:txBody>
          <a:bodyPr wrap="square" rtlCol="0">
            <a:spAutoFit/>
          </a:bodyPr>
          <a:lstStyle/>
          <a:p>
            <a:pPr marL="0" marR="0">
              <a:spcBef>
                <a:spcPts val="0"/>
              </a:spcBef>
              <a:spcAft>
                <a:spcPts val="0"/>
              </a:spcAft>
            </a:pPr>
            <a:r>
              <a:rPr lang="en-US" sz="3600" dirty="0">
                <a:effectLst/>
                <a:latin typeface="Cambria" panose="02040503050406030204" pitchFamily="18" charset="0"/>
                <a:ea typeface="Cambria" panose="02040503050406030204" pitchFamily="18" charset="0"/>
              </a:rPr>
              <a:t>A. Liên </a:t>
            </a:r>
            <a:r>
              <a:rPr lang="en-US" sz="3600" dirty="0" err="1">
                <a:effectLst/>
                <a:latin typeface="Cambria" panose="02040503050406030204" pitchFamily="18" charset="0"/>
                <a:ea typeface="Cambria" panose="02040503050406030204" pitchFamily="18" charset="0"/>
              </a:rPr>
              <a:t>kết</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câu</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bằng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cách</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lặp</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từ</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ngữ</a:t>
            </a:r>
            <a:r>
              <a:rPr lang="en-US" sz="3600" dirty="0">
                <a:effectLst/>
                <a:latin typeface="Cambria" panose="02040503050406030204" pitchFamily="18" charset="0"/>
                <a:ea typeface="Cambria" panose="02040503050406030204" pitchFamily="18" charset="0"/>
              </a:rPr>
              <a:t> </a:t>
            </a:r>
          </a:p>
          <a:p>
            <a:pPr marL="0" marR="0">
              <a:spcBef>
                <a:spcPts val="0"/>
              </a:spcBef>
              <a:spcAft>
                <a:spcPts val="0"/>
              </a:spcAft>
            </a:pPr>
            <a:r>
              <a:rPr lang="en-US" sz="3600" dirty="0">
                <a:effectLst/>
                <a:latin typeface="Cambria" panose="02040503050406030204" pitchFamily="18" charset="0"/>
                <a:ea typeface="Cambria" panose="02040503050406030204" pitchFamily="18" charset="0"/>
              </a:rPr>
              <a:t>B. Liên </a:t>
            </a:r>
            <a:r>
              <a:rPr lang="en-US" sz="3600" dirty="0" err="1">
                <a:effectLst/>
                <a:latin typeface="Cambria" panose="02040503050406030204" pitchFamily="18" charset="0"/>
                <a:ea typeface="Cambria" panose="02040503050406030204" pitchFamily="18" charset="0"/>
              </a:rPr>
              <a:t>kết</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câu</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bằng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từ</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ngữ</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nối</a:t>
            </a:r>
            <a:r>
              <a:rPr lang="en-US" sz="3600" dirty="0">
                <a:effectLst/>
                <a:latin typeface="Cambria" panose="02040503050406030204" pitchFamily="18" charset="0"/>
                <a:ea typeface="Cambria" panose="02040503050406030204" pitchFamily="18" charset="0"/>
              </a:rPr>
              <a:t> </a:t>
            </a:r>
          </a:p>
          <a:p>
            <a:pPr marL="0" marR="0">
              <a:spcBef>
                <a:spcPts val="0"/>
              </a:spcBef>
              <a:spcAft>
                <a:spcPts val="0"/>
              </a:spcAft>
            </a:pPr>
            <a:r>
              <a:rPr lang="en-US" sz="3600" dirty="0">
                <a:effectLst/>
                <a:latin typeface="Cambria" panose="02040503050406030204" pitchFamily="18" charset="0"/>
                <a:ea typeface="Cambria" panose="02040503050406030204" pitchFamily="18" charset="0"/>
              </a:rPr>
              <a:t>C. Liên </a:t>
            </a:r>
            <a:r>
              <a:rPr lang="en-US" sz="3600" dirty="0" err="1">
                <a:effectLst/>
                <a:latin typeface="Cambria" panose="02040503050406030204" pitchFamily="18" charset="0"/>
                <a:ea typeface="Cambria" panose="02040503050406030204" pitchFamily="18" charset="0"/>
              </a:rPr>
              <a:t>kết</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câu</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bằng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từ</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ngữ</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thay</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thế</a:t>
            </a:r>
            <a:r>
              <a:rPr lang="en-US" sz="3600" dirty="0">
                <a:effectLst/>
                <a:latin typeface="Cambria" panose="02040503050406030204" pitchFamily="18" charset="0"/>
                <a:ea typeface="Cambria" panose="02040503050406030204" pitchFamily="18" charset="0"/>
              </a:rPr>
              <a:t> </a:t>
            </a:r>
          </a:p>
          <a:p>
            <a:pPr marL="0" marR="0">
              <a:spcBef>
                <a:spcPts val="0"/>
              </a:spcBef>
              <a:spcAft>
                <a:spcPts val="0"/>
              </a:spcAft>
            </a:pPr>
            <a:r>
              <a:rPr lang="en-US" sz="3600" dirty="0">
                <a:effectLst/>
                <a:latin typeface="Cambria" panose="02040503050406030204" pitchFamily="18" charset="0"/>
                <a:ea typeface="Cambria" panose="02040503050406030204" pitchFamily="18" charset="0"/>
              </a:rPr>
              <a:t>D. Liên </a:t>
            </a:r>
            <a:r>
              <a:rPr lang="en-US" sz="3600" dirty="0" err="1">
                <a:effectLst/>
                <a:latin typeface="Cambria" panose="02040503050406030204" pitchFamily="18" charset="0"/>
                <a:ea typeface="Cambria" panose="02040503050406030204" pitchFamily="18" charset="0"/>
              </a:rPr>
              <a:t>kết</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câu</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bằng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cách</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lặp</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từ</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ngữ</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và</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thay</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thế</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từ</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ngữ</a:t>
            </a:r>
            <a:r>
              <a:rPr lang="en-US" sz="3600" dirty="0">
                <a:effectLst/>
                <a:latin typeface="Cambria" panose="02040503050406030204" pitchFamily="18" charset="0"/>
                <a:ea typeface="Cambria" panose="02040503050406030204" pitchFamily="18" charset="0"/>
              </a:rPr>
              <a:t>. </a:t>
            </a:r>
          </a:p>
        </p:txBody>
      </p:sp>
      <p:sp>
        <p:nvSpPr>
          <p:cNvPr id="3" name="Oval 2">
            <a:extLst>
              <a:ext uri="{FF2B5EF4-FFF2-40B4-BE49-F238E27FC236}">
                <a16:creationId xmlns:a16="http://schemas.microsoft.com/office/drawing/2014/main" id="{CD98F5BD-2F67-7EE4-BEEF-E3FB99941B1A}"/>
              </a:ext>
            </a:extLst>
          </p:cNvPr>
          <p:cNvSpPr/>
          <p:nvPr/>
        </p:nvSpPr>
        <p:spPr>
          <a:xfrm>
            <a:off x="598714" y="5040086"/>
            <a:ext cx="642258" cy="642257"/>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5024862"/>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7266945900307">
            <a:hlinkClick r:id="" action="ppaction://media"/>
            <a:extLst>
              <a:ext uri="{FF2B5EF4-FFF2-40B4-BE49-F238E27FC236}">
                <a16:creationId xmlns:a16="http://schemas.microsoft.com/office/drawing/2014/main" id="{BE2443E1-B6EB-51EA-B6AE-B430907A0F4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
            <a:ext cx="12113342" cy="6813755"/>
          </a:xfrm>
          <a:prstGeom prst="rect">
            <a:avLst/>
          </a:prstGeom>
        </p:spPr>
      </p:pic>
    </p:spTree>
    <p:extLst>
      <p:ext uri="{BB962C8B-B14F-4D97-AF65-F5344CB8AC3E}">
        <p14:creationId xmlns:p14="http://schemas.microsoft.com/office/powerpoint/2010/main" val="3439905387"/>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6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9D5DE9B-E896-49CE-4A46-0A46C80CB54D}"/>
              </a:ext>
            </a:extLst>
          </p:cNvPr>
          <p:cNvGrpSpPr/>
          <p:nvPr/>
        </p:nvGrpSpPr>
        <p:grpSpPr>
          <a:xfrm>
            <a:off x="2639634" y="942975"/>
            <a:ext cx="6880286" cy="1538131"/>
            <a:chOff x="1122333" y="3266422"/>
            <a:chExt cx="5177983" cy="662484"/>
          </a:xfrm>
        </p:grpSpPr>
        <p:sp>
          <p:nvSpPr>
            <p:cNvPr id="6" name="Speech Bubble: Rectangle with Corners Rounded 5">
              <a:extLst>
                <a:ext uri="{FF2B5EF4-FFF2-40B4-BE49-F238E27FC236}">
                  <a16:creationId xmlns:a16="http://schemas.microsoft.com/office/drawing/2014/main" id="{2C4B705E-674C-8D3A-EC1F-5CC7E78AD867}"/>
                </a:ext>
              </a:extLst>
            </p:cNvPr>
            <p:cNvSpPr/>
            <p:nvPr/>
          </p:nvSpPr>
          <p:spPr>
            <a:xfrm>
              <a:off x="1122333" y="3266422"/>
              <a:ext cx="5177983" cy="662484"/>
            </a:xfrm>
            <a:prstGeom prst="wedgeRoundRectCallout">
              <a:avLst>
                <a:gd name="adj1" fmla="val -44151"/>
                <a:gd name="adj2" fmla="val 94043"/>
                <a:gd name="adj3" fmla="val 16667"/>
              </a:avLst>
            </a:prstGeom>
            <a:solidFill>
              <a:srgbClr val="FEE9E4"/>
            </a:solidFill>
            <a:ln w="19050">
              <a:solidFill>
                <a:srgbClr val="242D2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37号-波纹乖乖体"/>
                <a:cs typeface="+mn-cs"/>
              </a:endParaRPr>
            </a:p>
          </p:txBody>
        </p:sp>
        <p:sp>
          <p:nvSpPr>
            <p:cNvPr id="7" name="TextBox 6">
              <a:extLst>
                <a:ext uri="{FF2B5EF4-FFF2-40B4-BE49-F238E27FC236}">
                  <a16:creationId xmlns:a16="http://schemas.microsoft.com/office/drawing/2014/main" id="{17B4AEAE-107B-4573-2A4F-50F4AAF10340}"/>
                </a:ext>
              </a:extLst>
            </p:cNvPr>
            <p:cNvSpPr txBox="1"/>
            <p:nvPr/>
          </p:nvSpPr>
          <p:spPr>
            <a:xfrm>
              <a:off x="1218166" y="3305276"/>
              <a:ext cx="4986316" cy="51699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cs typeface="+mn-cs"/>
                </a:rPr>
                <a:t>Có</a:t>
              </a:r>
              <a:r>
                <a:rPr kumimoji="0" lang="en-US" sz="36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cs typeface="+mn-cs"/>
                </a:rPr>
                <a:t> </a:t>
              </a:r>
              <a:r>
                <a:rPr kumimoji="0" lang="en-US" sz="36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cs typeface="+mn-cs"/>
                </a:rPr>
                <a:t>mấy</a:t>
              </a:r>
              <a:r>
                <a:rPr kumimoji="0" lang="en-US" sz="36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cs typeface="+mn-cs"/>
                </a:rPr>
                <a:t> </a:t>
              </a:r>
              <a:r>
                <a:rPr kumimoji="0" lang="en-US" sz="36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cs typeface="+mn-cs"/>
                </a:rPr>
                <a:t>cách</a:t>
              </a:r>
              <a:r>
                <a:rPr kumimoji="0" lang="en-US" sz="36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cs typeface="+mn-cs"/>
                </a:rPr>
                <a:t> </a:t>
              </a:r>
              <a:r>
                <a:rPr kumimoji="0" lang="en-US" sz="36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cs typeface="+mn-cs"/>
                </a:rPr>
                <a:t>liên</a:t>
              </a:r>
              <a:r>
                <a:rPr kumimoji="0" lang="en-US" sz="36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cs typeface="+mn-cs"/>
                </a:rPr>
                <a:t> </a:t>
              </a:r>
              <a:r>
                <a:rPr kumimoji="0" lang="en-US" sz="36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cs typeface="+mn-cs"/>
                </a:rPr>
                <a:t>kết</a:t>
              </a:r>
              <a:r>
                <a:rPr kumimoji="0" lang="en-US" sz="36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cs typeface="+mn-cs"/>
                </a:rPr>
                <a:t> </a:t>
              </a:r>
              <a:r>
                <a:rPr kumimoji="0" lang="en-US" sz="36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cs typeface="+mn-cs"/>
                </a:rPr>
                <a:t>câu</a:t>
              </a:r>
              <a:r>
                <a:rPr kumimoji="0" lang="en-US" sz="36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cs typeface="+mn-cs"/>
                </a:rPr>
                <a:t> </a:t>
              </a:r>
              <a:r>
                <a:rPr kumimoji="0" lang="en-US" sz="36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cs typeface="+mn-cs"/>
                </a:rPr>
                <a:t>trong</a:t>
              </a:r>
              <a:r>
                <a:rPr kumimoji="0" lang="en-US" sz="36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cs typeface="+mn-cs"/>
                </a:rPr>
                <a:t> </a:t>
              </a:r>
              <a:r>
                <a:rPr kumimoji="0" lang="en-US" sz="36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cs typeface="+mn-cs"/>
                </a:rPr>
                <a:t>đoạn</a:t>
              </a:r>
              <a:r>
                <a:rPr kumimoji="0" lang="en-US" sz="36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cs typeface="+mn-cs"/>
                </a:rPr>
                <a:t> </a:t>
              </a:r>
              <a:r>
                <a:rPr kumimoji="0" lang="en-US" sz="36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cs typeface="+mn-cs"/>
                </a:rPr>
                <a:t>văn</a:t>
              </a:r>
              <a:r>
                <a:rPr kumimoji="0" lang="en-US" sz="36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cs typeface="+mn-cs"/>
                </a:rPr>
                <a:t>, </a:t>
              </a:r>
              <a:r>
                <a:rPr kumimoji="0" lang="en-US" sz="36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cs typeface="+mn-cs"/>
                </a:rPr>
                <a:t>là</a:t>
              </a:r>
              <a:r>
                <a:rPr kumimoji="0" lang="en-US" sz="36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cs typeface="+mn-cs"/>
                </a:rPr>
                <a:t> </a:t>
              </a:r>
              <a:r>
                <a:rPr kumimoji="0" lang="en-US" sz="36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cs typeface="+mn-cs"/>
                </a:rPr>
                <a:t>những</a:t>
              </a:r>
              <a:r>
                <a:rPr kumimoji="0" lang="en-US" sz="36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cs typeface="+mn-cs"/>
                </a:rPr>
                <a:t> </a:t>
              </a:r>
              <a:r>
                <a:rPr kumimoji="0" lang="en-US" sz="36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cs typeface="+mn-cs"/>
                </a:rPr>
                <a:t>cách</a:t>
              </a:r>
              <a:r>
                <a:rPr kumimoji="0" lang="en-US" sz="36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cs typeface="+mn-cs"/>
                </a:rPr>
                <a:t> </a:t>
              </a:r>
              <a:r>
                <a:rPr kumimoji="0" lang="en-US" sz="36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cs typeface="+mn-cs"/>
                </a:rPr>
                <a:t>nào</a:t>
              </a:r>
              <a:r>
                <a:rPr kumimoji="0" lang="en-US" sz="36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cs typeface="+mn-cs"/>
                </a:rPr>
                <a:t>?</a:t>
              </a:r>
            </a:p>
          </p:txBody>
        </p:sp>
      </p:grpSp>
      <p:pic>
        <p:nvPicPr>
          <p:cNvPr id="8" name="Picture 7">
            <a:extLst>
              <a:ext uri="{FF2B5EF4-FFF2-40B4-BE49-F238E27FC236}">
                <a16:creationId xmlns:a16="http://schemas.microsoft.com/office/drawing/2014/main" id="{30BA3309-0EA5-D1B0-7D83-F7DCC732472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252" r="71731"/>
          <a:stretch/>
        </p:blipFill>
        <p:spPr>
          <a:xfrm>
            <a:off x="624970" y="2676525"/>
            <a:ext cx="2935396" cy="3721041"/>
          </a:xfrm>
          <a:prstGeom prst="rect">
            <a:avLst/>
          </a:prstGeom>
        </p:spPr>
      </p:pic>
      <p:sp>
        <p:nvSpPr>
          <p:cNvPr id="2" name="Rectangle: Rounded Corners 1">
            <a:extLst>
              <a:ext uri="{FF2B5EF4-FFF2-40B4-BE49-F238E27FC236}">
                <a16:creationId xmlns:a16="http://schemas.microsoft.com/office/drawing/2014/main" id="{929CAA9D-36EA-E7DB-7711-86EC79FE52B3}"/>
              </a:ext>
            </a:extLst>
          </p:cNvPr>
          <p:cNvSpPr/>
          <p:nvPr/>
        </p:nvSpPr>
        <p:spPr>
          <a:xfrm>
            <a:off x="3969385" y="3282950"/>
            <a:ext cx="7663815" cy="2142489"/>
          </a:xfrm>
          <a:prstGeom prst="roundRect">
            <a:avLst/>
          </a:prstGeom>
          <a:solidFill>
            <a:schemeClr val="accent4">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002060"/>
                </a:solidFill>
                <a:latin typeface="Cambria" panose="02040503050406030204" pitchFamily="18" charset="0"/>
                <a:ea typeface="Cambria" panose="02040503050406030204" pitchFamily="18" charset="0"/>
              </a:rPr>
              <a:t>Có 3 cách liên kết câu: liên kết câu bằng cách lặp từ ngữ, liên kết câu bằng từ ngữ nối, liên kết câu bằng từ ngữ thay thế. </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9D5DE9B-E896-49CE-4A46-0A46C80CB54D}"/>
              </a:ext>
            </a:extLst>
          </p:cNvPr>
          <p:cNvGrpSpPr/>
          <p:nvPr/>
        </p:nvGrpSpPr>
        <p:grpSpPr>
          <a:xfrm>
            <a:off x="2639634" y="396241"/>
            <a:ext cx="7855646" cy="1310639"/>
            <a:chOff x="1122333" y="3266422"/>
            <a:chExt cx="5177983" cy="662484"/>
          </a:xfrm>
        </p:grpSpPr>
        <p:sp>
          <p:nvSpPr>
            <p:cNvPr id="6" name="Speech Bubble: Rectangle with Corners Rounded 5">
              <a:extLst>
                <a:ext uri="{FF2B5EF4-FFF2-40B4-BE49-F238E27FC236}">
                  <a16:creationId xmlns:a16="http://schemas.microsoft.com/office/drawing/2014/main" id="{2C4B705E-674C-8D3A-EC1F-5CC7E78AD867}"/>
                </a:ext>
              </a:extLst>
            </p:cNvPr>
            <p:cNvSpPr/>
            <p:nvPr/>
          </p:nvSpPr>
          <p:spPr>
            <a:xfrm>
              <a:off x="1122333" y="3266422"/>
              <a:ext cx="5177983" cy="662484"/>
            </a:xfrm>
            <a:prstGeom prst="wedgeRoundRectCallout">
              <a:avLst>
                <a:gd name="adj1" fmla="val -44151"/>
                <a:gd name="adj2" fmla="val 94043"/>
                <a:gd name="adj3" fmla="val 16667"/>
              </a:avLst>
            </a:prstGeom>
            <a:solidFill>
              <a:srgbClr val="FEE9E4"/>
            </a:solidFill>
            <a:ln w="19050">
              <a:solidFill>
                <a:srgbClr val="242D2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37号-波纹乖乖体"/>
                <a:ea typeface="+mn-ea"/>
                <a:cs typeface="+mn-cs"/>
              </a:endParaRPr>
            </a:p>
          </p:txBody>
        </p:sp>
        <p:sp>
          <p:nvSpPr>
            <p:cNvPr id="7" name="TextBox 6">
              <a:extLst>
                <a:ext uri="{FF2B5EF4-FFF2-40B4-BE49-F238E27FC236}">
                  <a16:creationId xmlns:a16="http://schemas.microsoft.com/office/drawing/2014/main" id="{17B4AEAE-107B-4573-2A4F-50F4AAF10340}"/>
                </a:ext>
              </a:extLst>
            </p:cNvPr>
            <p:cNvSpPr txBox="1"/>
            <p:nvPr/>
          </p:nvSpPr>
          <p:spPr>
            <a:xfrm>
              <a:off x="1218166" y="3305276"/>
              <a:ext cx="4986316" cy="606726"/>
            </a:xfrm>
            <a:prstGeom prst="rect">
              <a:avLst/>
            </a:prstGeom>
            <a:noFill/>
          </p:spPr>
          <p:txBody>
            <a:bodyPr wrap="square" rtlCol="0">
              <a:spAutoFit/>
            </a:bodyPr>
            <a:lstStyle/>
            <a:p>
              <a:pPr marL="0" marR="0" algn="just">
                <a:spcBef>
                  <a:spcPts val="0"/>
                </a:spcBef>
                <a:spcAft>
                  <a:spcPts val="0"/>
                </a:spcAft>
              </a:pPr>
              <a:r>
                <a:rPr lang="en-US" sz="3600" b="1" kern="1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Các</a:t>
              </a:r>
              <a:r>
                <a:rPr lang="en-US" sz="3600" b="1" kern="1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b="1" kern="1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câu</a:t>
              </a:r>
              <a:r>
                <a:rPr lang="en-US" sz="3600" b="1" kern="1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b="1" kern="1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văn</a:t>
              </a:r>
              <a:r>
                <a:rPr lang="en-US" sz="3600" b="1" kern="1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b="1" kern="1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sau</a:t>
              </a:r>
              <a:r>
                <a:rPr lang="en-US" sz="3600" b="1" kern="1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b="1" kern="1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được</a:t>
              </a:r>
              <a:r>
                <a:rPr lang="en-US" sz="3600" b="1" kern="1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b="1" kern="1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liên</a:t>
              </a:r>
              <a:r>
                <a:rPr lang="en-US" sz="3600" b="1" kern="1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b="1" kern="1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kết</a:t>
              </a:r>
              <a:r>
                <a:rPr lang="en-US" sz="3600" b="1" kern="1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b="1" kern="1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bằng</a:t>
              </a:r>
              <a:r>
                <a:rPr lang="en-US" sz="3600" b="1" kern="1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b="1" kern="1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hình</a:t>
              </a:r>
              <a:r>
                <a:rPr lang="en-US" sz="3600" b="1" kern="1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b="1" kern="1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thức</a:t>
              </a:r>
              <a:r>
                <a:rPr lang="en-US" sz="3600" b="1" kern="1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b="1" kern="1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nào</a:t>
              </a:r>
              <a:r>
                <a:rPr lang="en-US" sz="3600" b="1" kern="1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endParaRPr lang="en-US" sz="3600" b="1" kern="100" dirty="0">
                <a:solidFill>
                  <a:srgbClr val="0F4761"/>
                </a:solidFill>
                <a:effectLst/>
                <a:latin typeface="Cambria" panose="02040503050406030204" pitchFamily="18" charset="0"/>
                <a:ea typeface="Cambria" panose="02040503050406030204" pitchFamily="18" charset="0"/>
                <a:cs typeface="Times New Roman" panose="02020603050405020304" pitchFamily="18" charset="0"/>
              </a:endParaRPr>
            </a:p>
          </p:txBody>
        </p:sp>
      </p:grpSp>
      <p:pic>
        <p:nvPicPr>
          <p:cNvPr id="8" name="Picture 7">
            <a:extLst>
              <a:ext uri="{FF2B5EF4-FFF2-40B4-BE49-F238E27FC236}">
                <a16:creationId xmlns:a16="http://schemas.microsoft.com/office/drawing/2014/main" id="{30BA3309-0EA5-D1B0-7D83-F7DCC732472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252" r="71731"/>
          <a:stretch/>
        </p:blipFill>
        <p:spPr>
          <a:xfrm>
            <a:off x="624970" y="2676525"/>
            <a:ext cx="2935396" cy="3721041"/>
          </a:xfrm>
          <a:prstGeom prst="rect">
            <a:avLst/>
          </a:prstGeom>
        </p:spPr>
      </p:pic>
      <p:sp>
        <p:nvSpPr>
          <p:cNvPr id="2" name="Rectangle: Rounded Corners 1">
            <a:extLst>
              <a:ext uri="{FF2B5EF4-FFF2-40B4-BE49-F238E27FC236}">
                <a16:creationId xmlns:a16="http://schemas.microsoft.com/office/drawing/2014/main" id="{929CAA9D-36EA-E7DB-7711-86EC79FE52B3}"/>
              </a:ext>
            </a:extLst>
          </p:cNvPr>
          <p:cNvSpPr/>
          <p:nvPr/>
        </p:nvSpPr>
        <p:spPr>
          <a:xfrm>
            <a:off x="3776345" y="2236470"/>
            <a:ext cx="7663815" cy="2233930"/>
          </a:xfrm>
          <a:prstGeom prst="roundRect">
            <a:avLst/>
          </a:prstGeom>
          <a:solidFill>
            <a:schemeClr val="accent4">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b="1" i="1" dirty="0" err="1">
                <a:solidFill>
                  <a:srgbClr val="002060"/>
                </a:solidFill>
                <a:latin typeface="Cambria" panose="02040503050406030204" pitchFamily="18" charset="0"/>
                <a:ea typeface="Cambria" panose="02040503050406030204" pitchFamily="18" charset="0"/>
              </a:rPr>
              <a:t>Quả</a:t>
            </a:r>
            <a:r>
              <a:rPr lang="en-US" sz="2800" b="1" i="1" dirty="0">
                <a:solidFill>
                  <a:srgbClr val="002060"/>
                </a:solidFill>
                <a:latin typeface="Cambria" panose="02040503050406030204" pitchFamily="18" charset="0"/>
                <a:ea typeface="Cambria" panose="02040503050406030204" pitchFamily="18" charset="0"/>
              </a:rPr>
              <a:t> sim </a:t>
            </a:r>
            <a:r>
              <a:rPr lang="en-US" sz="2800" b="1" i="1" dirty="0" err="1">
                <a:solidFill>
                  <a:srgbClr val="002060"/>
                </a:solidFill>
                <a:latin typeface="Cambria" panose="02040503050406030204" pitchFamily="18" charset="0"/>
                <a:ea typeface="Cambria" panose="02040503050406030204" pitchFamily="18" charset="0"/>
              </a:rPr>
              <a:t>giống</a:t>
            </a:r>
            <a:r>
              <a:rPr lang="en-US" sz="2800" b="1" i="1" dirty="0">
                <a:solidFill>
                  <a:srgbClr val="002060"/>
                </a:solidFill>
                <a:latin typeface="Cambria" panose="02040503050406030204" pitchFamily="18" charset="0"/>
                <a:ea typeface="Cambria" panose="02040503050406030204" pitchFamily="18" charset="0"/>
              </a:rPr>
              <a:t> </a:t>
            </a:r>
            <a:r>
              <a:rPr lang="en-US" sz="2800" b="1" i="1" dirty="0" err="1">
                <a:solidFill>
                  <a:srgbClr val="002060"/>
                </a:solidFill>
                <a:latin typeface="Cambria" panose="02040503050406030204" pitchFamily="18" charset="0"/>
                <a:ea typeface="Cambria" panose="02040503050406030204" pitchFamily="18" charset="0"/>
              </a:rPr>
              <a:t>hệt</a:t>
            </a:r>
            <a:r>
              <a:rPr lang="en-US" sz="2800" b="1" i="1" dirty="0">
                <a:solidFill>
                  <a:srgbClr val="002060"/>
                </a:solidFill>
                <a:latin typeface="Cambria" panose="02040503050406030204" pitchFamily="18" charset="0"/>
                <a:ea typeface="Cambria" panose="02040503050406030204" pitchFamily="18" charset="0"/>
              </a:rPr>
              <a:t> </a:t>
            </a:r>
            <a:r>
              <a:rPr lang="en-US" sz="2800" b="1" i="1" dirty="0" err="1">
                <a:solidFill>
                  <a:srgbClr val="002060"/>
                </a:solidFill>
                <a:latin typeface="Cambria" panose="02040503050406030204" pitchFamily="18" charset="0"/>
                <a:ea typeface="Cambria" panose="02040503050406030204" pitchFamily="18" charset="0"/>
              </a:rPr>
              <a:t>một</a:t>
            </a:r>
            <a:r>
              <a:rPr lang="en-US" sz="2800" b="1" i="1" dirty="0">
                <a:solidFill>
                  <a:srgbClr val="002060"/>
                </a:solidFill>
                <a:latin typeface="Cambria" panose="02040503050406030204" pitchFamily="18" charset="0"/>
                <a:ea typeface="Cambria" panose="02040503050406030204" pitchFamily="18" charset="0"/>
              </a:rPr>
              <a:t> con </a:t>
            </a:r>
            <a:r>
              <a:rPr lang="en-US" sz="2800" b="1" i="1" dirty="0" err="1">
                <a:solidFill>
                  <a:srgbClr val="002060"/>
                </a:solidFill>
                <a:latin typeface="Cambria" panose="02040503050406030204" pitchFamily="18" charset="0"/>
                <a:ea typeface="Cambria" panose="02040503050406030204" pitchFamily="18" charset="0"/>
              </a:rPr>
              <a:t>trâu</a:t>
            </a:r>
            <a:r>
              <a:rPr lang="en-US" sz="2800" b="1" i="1" dirty="0">
                <a:solidFill>
                  <a:srgbClr val="002060"/>
                </a:solidFill>
                <a:latin typeface="Cambria" panose="02040503050406030204" pitchFamily="18" charset="0"/>
                <a:ea typeface="Cambria" panose="02040503050406030204" pitchFamily="18" charset="0"/>
              </a:rPr>
              <a:t> </a:t>
            </a:r>
            <a:r>
              <a:rPr lang="en-US" sz="2800" b="1" i="1" dirty="0" err="1">
                <a:solidFill>
                  <a:srgbClr val="002060"/>
                </a:solidFill>
                <a:latin typeface="Cambria" panose="02040503050406030204" pitchFamily="18" charset="0"/>
                <a:ea typeface="Cambria" panose="02040503050406030204" pitchFamily="18" charset="0"/>
              </a:rPr>
              <a:t>mộng</a:t>
            </a:r>
            <a:r>
              <a:rPr lang="en-US" sz="2800" b="1" i="1" dirty="0">
                <a:solidFill>
                  <a:srgbClr val="002060"/>
                </a:solidFill>
                <a:latin typeface="Cambria" panose="02040503050406030204" pitchFamily="18" charset="0"/>
                <a:ea typeface="Cambria" panose="02040503050406030204" pitchFamily="18" charset="0"/>
              </a:rPr>
              <a:t> </a:t>
            </a:r>
            <a:r>
              <a:rPr lang="en-US" sz="2800" b="1" i="1" dirty="0" err="1">
                <a:solidFill>
                  <a:srgbClr val="002060"/>
                </a:solidFill>
                <a:latin typeface="Cambria" panose="02040503050406030204" pitchFamily="18" charset="0"/>
                <a:ea typeface="Cambria" panose="02040503050406030204" pitchFamily="18" charset="0"/>
              </a:rPr>
              <a:t>bé</a:t>
            </a:r>
            <a:r>
              <a:rPr lang="en-US" sz="2800" b="1" i="1" dirty="0">
                <a:solidFill>
                  <a:srgbClr val="002060"/>
                </a:solidFill>
                <a:latin typeface="Cambria" panose="02040503050406030204" pitchFamily="18" charset="0"/>
                <a:ea typeface="Cambria" panose="02040503050406030204" pitchFamily="18" charset="0"/>
              </a:rPr>
              <a:t> </a:t>
            </a:r>
            <a:r>
              <a:rPr lang="en-US" sz="2800" b="1" i="1" dirty="0" err="1">
                <a:solidFill>
                  <a:srgbClr val="002060"/>
                </a:solidFill>
                <a:latin typeface="Cambria" panose="02040503050406030204" pitchFamily="18" charset="0"/>
                <a:ea typeface="Cambria" panose="02040503050406030204" pitchFamily="18" charset="0"/>
              </a:rPr>
              <a:t>tí</a:t>
            </a:r>
            <a:r>
              <a:rPr lang="en-US" sz="2800" b="1" i="1" dirty="0">
                <a:solidFill>
                  <a:srgbClr val="002060"/>
                </a:solidFill>
                <a:latin typeface="Cambria" panose="02040503050406030204" pitchFamily="18" charset="0"/>
                <a:ea typeface="Cambria" panose="02040503050406030204" pitchFamily="18" charset="0"/>
              </a:rPr>
              <a:t> hon, </a:t>
            </a:r>
            <a:r>
              <a:rPr lang="en-US" sz="2800" b="1" i="1" dirty="0" err="1">
                <a:solidFill>
                  <a:srgbClr val="002060"/>
                </a:solidFill>
                <a:latin typeface="Cambria" panose="02040503050406030204" pitchFamily="18" charset="0"/>
                <a:ea typeface="Cambria" panose="02040503050406030204" pitchFamily="18" charset="0"/>
              </a:rPr>
              <a:t>béo</a:t>
            </a:r>
            <a:r>
              <a:rPr lang="en-US" sz="2800" b="1" i="1" dirty="0">
                <a:solidFill>
                  <a:srgbClr val="002060"/>
                </a:solidFill>
                <a:latin typeface="Cambria" panose="02040503050406030204" pitchFamily="18" charset="0"/>
                <a:ea typeface="Cambria" panose="02040503050406030204" pitchFamily="18" charset="0"/>
              </a:rPr>
              <a:t> </a:t>
            </a:r>
            <a:r>
              <a:rPr lang="en-US" sz="2800" b="1" i="1" dirty="0" err="1">
                <a:solidFill>
                  <a:srgbClr val="002060"/>
                </a:solidFill>
                <a:latin typeface="Cambria" panose="02040503050406030204" pitchFamily="18" charset="0"/>
                <a:ea typeface="Cambria" panose="02040503050406030204" pitchFamily="18" charset="0"/>
              </a:rPr>
              <a:t>tròn</a:t>
            </a:r>
            <a:r>
              <a:rPr lang="en-US" sz="2800" b="1" i="1" dirty="0">
                <a:solidFill>
                  <a:srgbClr val="002060"/>
                </a:solidFill>
                <a:latin typeface="Cambria" panose="02040503050406030204" pitchFamily="18" charset="0"/>
                <a:ea typeface="Cambria" panose="02040503050406030204" pitchFamily="18" charset="0"/>
              </a:rPr>
              <a:t> </a:t>
            </a:r>
            <a:r>
              <a:rPr lang="en-US" sz="2800" b="1" i="1" dirty="0" err="1">
                <a:solidFill>
                  <a:srgbClr val="002060"/>
                </a:solidFill>
                <a:latin typeface="Cambria" panose="02040503050406030204" pitchFamily="18" charset="0"/>
                <a:ea typeface="Cambria" panose="02040503050406030204" pitchFamily="18" charset="0"/>
              </a:rPr>
              <a:t>múp</a:t>
            </a:r>
            <a:r>
              <a:rPr lang="en-US" sz="2800" b="1" i="1" dirty="0">
                <a:solidFill>
                  <a:srgbClr val="002060"/>
                </a:solidFill>
                <a:latin typeface="Cambria" panose="02040503050406030204" pitchFamily="18" charset="0"/>
                <a:ea typeface="Cambria" panose="02040503050406030204" pitchFamily="18" charset="0"/>
              </a:rPr>
              <a:t> </a:t>
            </a:r>
            <a:r>
              <a:rPr lang="en-US" sz="2800" b="1" i="1" dirty="0" err="1">
                <a:solidFill>
                  <a:srgbClr val="002060"/>
                </a:solidFill>
                <a:latin typeface="Cambria" panose="02040503050406030204" pitchFamily="18" charset="0"/>
                <a:ea typeface="Cambria" panose="02040503050406030204" pitchFamily="18" charset="0"/>
              </a:rPr>
              <a:t>míp</a:t>
            </a:r>
            <a:r>
              <a:rPr lang="en-US" sz="2800" b="1" i="1" dirty="0">
                <a:solidFill>
                  <a:srgbClr val="002060"/>
                </a:solidFill>
                <a:latin typeface="Cambria" panose="02040503050406030204" pitchFamily="18" charset="0"/>
                <a:ea typeface="Cambria" panose="02040503050406030204" pitchFamily="18" charset="0"/>
              </a:rPr>
              <a:t>, </a:t>
            </a:r>
            <a:r>
              <a:rPr lang="en-US" sz="2800" b="1" i="1" dirty="0" err="1">
                <a:solidFill>
                  <a:srgbClr val="002060"/>
                </a:solidFill>
                <a:latin typeface="Cambria" panose="02040503050406030204" pitchFamily="18" charset="0"/>
                <a:ea typeface="Cambria" panose="02040503050406030204" pitchFamily="18" charset="0"/>
              </a:rPr>
              <a:t>còn</a:t>
            </a:r>
            <a:r>
              <a:rPr lang="en-US" sz="2800" b="1" i="1" dirty="0">
                <a:solidFill>
                  <a:srgbClr val="002060"/>
                </a:solidFill>
                <a:latin typeface="Cambria" panose="02040503050406030204" pitchFamily="18" charset="0"/>
                <a:ea typeface="Cambria" panose="02040503050406030204" pitchFamily="18" charset="0"/>
              </a:rPr>
              <a:t> </a:t>
            </a:r>
            <a:r>
              <a:rPr lang="en-US" sz="2800" b="1" i="1" dirty="0" err="1">
                <a:solidFill>
                  <a:srgbClr val="002060"/>
                </a:solidFill>
                <a:latin typeface="Cambria" panose="02040503050406030204" pitchFamily="18" charset="0"/>
                <a:ea typeface="Cambria" panose="02040503050406030204" pitchFamily="18" charset="0"/>
              </a:rPr>
              <a:t>nguyên</a:t>
            </a:r>
            <a:r>
              <a:rPr lang="en-US" sz="2800" b="1" i="1" dirty="0">
                <a:solidFill>
                  <a:srgbClr val="002060"/>
                </a:solidFill>
                <a:latin typeface="Cambria" panose="02040503050406030204" pitchFamily="18" charset="0"/>
                <a:ea typeface="Cambria" panose="02040503050406030204" pitchFamily="18" charset="0"/>
              </a:rPr>
              <a:t> </a:t>
            </a:r>
            <a:r>
              <a:rPr lang="en-US" sz="2800" b="1" i="1" dirty="0" err="1">
                <a:solidFill>
                  <a:srgbClr val="002060"/>
                </a:solidFill>
                <a:latin typeface="Cambria" panose="02040503050406030204" pitchFamily="18" charset="0"/>
                <a:ea typeface="Cambria" panose="02040503050406030204" pitchFamily="18" charset="0"/>
              </a:rPr>
              <a:t>cả</a:t>
            </a:r>
            <a:r>
              <a:rPr lang="en-US" sz="2800" b="1" i="1" dirty="0">
                <a:solidFill>
                  <a:srgbClr val="002060"/>
                </a:solidFill>
                <a:latin typeface="Cambria" panose="02040503050406030204" pitchFamily="18" charset="0"/>
                <a:ea typeface="Cambria" panose="02040503050406030204" pitchFamily="18" charset="0"/>
              </a:rPr>
              <a:t> </a:t>
            </a:r>
            <a:r>
              <a:rPr lang="en-US" sz="2800" b="1" i="1" dirty="0" err="1">
                <a:solidFill>
                  <a:srgbClr val="002060"/>
                </a:solidFill>
                <a:latin typeface="Cambria" panose="02040503050406030204" pitchFamily="18" charset="0"/>
                <a:ea typeface="Cambria" panose="02040503050406030204" pitchFamily="18" charset="0"/>
              </a:rPr>
              <a:t>lông</a:t>
            </a:r>
            <a:r>
              <a:rPr lang="en-US" sz="2800" b="1" i="1" dirty="0">
                <a:solidFill>
                  <a:srgbClr val="002060"/>
                </a:solidFill>
                <a:latin typeface="Cambria" panose="02040503050406030204" pitchFamily="18" charset="0"/>
                <a:ea typeface="Cambria" panose="02040503050406030204" pitchFamily="18" charset="0"/>
              </a:rPr>
              <a:t> </a:t>
            </a:r>
            <a:r>
              <a:rPr lang="en-US" sz="2800" b="1" i="1" dirty="0" err="1">
                <a:solidFill>
                  <a:srgbClr val="002060"/>
                </a:solidFill>
                <a:latin typeface="Cambria" panose="02040503050406030204" pitchFamily="18" charset="0"/>
                <a:ea typeface="Cambria" panose="02040503050406030204" pitchFamily="18" charset="0"/>
              </a:rPr>
              <a:t>tơ</a:t>
            </a:r>
            <a:r>
              <a:rPr lang="en-US" sz="2800" b="1" i="1" dirty="0">
                <a:solidFill>
                  <a:srgbClr val="002060"/>
                </a:solidFill>
                <a:latin typeface="Cambria" panose="02040503050406030204" pitchFamily="18" charset="0"/>
                <a:ea typeface="Cambria" panose="02040503050406030204" pitchFamily="18" charset="0"/>
              </a:rPr>
              <a:t>, </a:t>
            </a:r>
            <a:r>
              <a:rPr lang="en-US" sz="2800" b="1" i="1" dirty="0" err="1">
                <a:solidFill>
                  <a:srgbClr val="002060"/>
                </a:solidFill>
                <a:latin typeface="Cambria" panose="02040503050406030204" pitchFamily="18" charset="0"/>
                <a:ea typeface="Cambria" panose="02040503050406030204" pitchFamily="18" charset="0"/>
              </a:rPr>
              <a:t>chỉ</a:t>
            </a:r>
            <a:r>
              <a:rPr lang="en-US" sz="2800" b="1" i="1" dirty="0">
                <a:solidFill>
                  <a:srgbClr val="002060"/>
                </a:solidFill>
                <a:latin typeface="Cambria" panose="02040503050406030204" pitchFamily="18" charset="0"/>
                <a:ea typeface="Cambria" panose="02040503050406030204" pitchFamily="18" charset="0"/>
              </a:rPr>
              <a:t> </a:t>
            </a:r>
            <a:r>
              <a:rPr lang="en-US" sz="2800" b="1" i="1" dirty="0" err="1">
                <a:solidFill>
                  <a:srgbClr val="002060"/>
                </a:solidFill>
                <a:latin typeface="Cambria" panose="02040503050406030204" pitchFamily="18" charset="0"/>
                <a:ea typeface="Cambria" panose="02040503050406030204" pitchFamily="18" charset="0"/>
              </a:rPr>
              <a:t>thiếu</a:t>
            </a:r>
            <a:r>
              <a:rPr lang="en-US" sz="2800" b="1" i="1" dirty="0">
                <a:solidFill>
                  <a:srgbClr val="002060"/>
                </a:solidFill>
                <a:latin typeface="Cambria" panose="02040503050406030204" pitchFamily="18" charset="0"/>
                <a:ea typeface="Cambria" panose="02040503050406030204" pitchFamily="18" charset="0"/>
              </a:rPr>
              <a:t> </a:t>
            </a:r>
            <a:r>
              <a:rPr lang="en-US" sz="2800" b="1" i="1" dirty="0" err="1">
                <a:solidFill>
                  <a:srgbClr val="002060"/>
                </a:solidFill>
                <a:latin typeface="Cambria" panose="02040503050406030204" pitchFamily="18" charset="0"/>
                <a:ea typeface="Cambria" panose="02040503050406030204" pitchFamily="18" charset="0"/>
              </a:rPr>
              <a:t>chiếc</a:t>
            </a:r>
            <a:r>
              <a:rPr lang="en-US" sz="2800" b="1" i="1" dirty="0">
                <a:solidFill>
                  <a:srgbClr val="002060"/>
                </a:solidFill>
                <a:latin typeface="Cambria" panose="02040503050406030204" pitchFamily="18" charset="0"/>
                <a:ea typeface="Cambria" panose="02040503050406030204" pitchFamily="18" charset="0"/>
              </a:rPr>
              <a:t> </a:t>
            </a:r>
            <a:r>
              <a:rPr lang="en-US" sz="2800" b="1" i="1" dirty="0" err="1">
                <a:solidFill>
                  <a:srgbClr val="002060"/>
                </a:solidFill>
                <a:latin typeface="Cambria" panose="02040503050406030204" pitchFamily="18" charset="0"/>
                <a:ea typeface="Cambria" panose="02040503050406030204" pitchFamily="18" charset="0"/>
              </a:rPr>
              <a:t>khoáy</a:t>
            </a:r>
            <a:r>
              <a:rPr lang="en-US" sz="2800" b="1" i="1" dirty="0">
                <a:solidFill>
                  <a:srgbClr val="002060"/>
                </a:solidFill>
                <a:latin typeface="Cambria" panose="02040503050406030204" pitchFamily="18" charset="0"/>
                <a:ea typeface="Cambria" panose="02040503050406030204" pitchFamily="18" charset="0"/>
              </a:rPr>
              <a:t>. </a:t>
            </a:r>
            <a:r>
              <a:rPr lang="en-US" sz="2800" b="1" i="1" dirty="0" err="1">
                <a:solidFill>
                  <a:srgbClr val="002060"/>
                </a:solidFill>
                <a:latin typeface="Cambria" panose="02040503050406030204" pitchFamily="18" charset="0"/>
                <a:ea typeface="Cambria" panose="02040503050406030204" pitchFamily="18" charset="0"/>
              </a:rPr>
              <a:t>Cái</a:t>
            </a:r>
            <a:r>
              <a:rPr lang="en-US" sz="2800" b="1" i="1" dirty="0">
                <a:solidFill>
                  <a:srgbClr val="002060"/>
                </a:solidFill>
                <a:latin typeface="Cambria" panose="02040503050406030204" pitchFamily="18" charset="0"/>
                <a:ea typeface="Cambria" panose="02040503050406030204" pitchFamily="18" charset="0"/>
              </a:rPr>
              <a:t> </a:t>
            </a:r>
            <a:r>
              <a:rPr lang="en-US" sz="2800" b="1" i="1" dirty="0" err="1">
                <a:solidFill>
                  <a:srgbClr val="002060"/>
                </a:solidFill>
                <a:latin typeface="Cambria" panose="02040503050406030204" pitchFamily="18" charset="0"/>
                <a:ea typeface="Cambria" panose="02040503050406030204" pitchFamily="18" charset="0"/>
              </a:rPr>
              <a:t>sừng</a:t>
            </a:r>
            <a:r>
              <a:rPr lang="en-US" sz="2800" b="1" i="1" dirty="0">
                <a:solidFill>
                  <a:srgbClr val="002060"/>
                </a:solidFill>
                <a:latin typeface="Cambria" panose="02040503050406030204" pitchFamily="18" charset="0"/>
                <a:ea typeface="Cambria" panose="02040503050406030204" pitchFamily="18" charset="0"/>
              </a:rPr>
              <a:t> </a:t>
            </a:r>
            <a:r>
              <a:rPr lang="en-US" sz="2800" b="1" i="1" dirty="0" err="1">
                <a:solidFill>
                  <a:srgbClr val="002060"/>
                </a:solidFill>
                <a:latin typeface="Cambria" panose="02040503050406030204" pitchFamily="18" charset="0"/>
                <a:ea typeface="Cambria" panose="02040503050406030204" pitchFamily="18" charset="0"/>
              </a:rPr>
              <a:t>trâu</a:t>
            </a:r>
            <a:r>
              <a:rPr lang="en-US" sz="2800" b="1" i="1" dirty="0">
                <a:solidFill>
                  <a:srgbClr val="002060"/>
                </a:solidFill>
                <a:latin typeface="Cambria" panose="02040503050406030204" pitchFamily="18" charset="0"/>
                <a:ea typeface="Cambria" panose="02040503050406030204" pitchFamily="18" charset="0"/>
              </a:rPr>
              <a:t> </a:t>
            </a:r>
            <a:r>
              <a:rPr lang="en-US" sz="2800" b="1" i="1" dirty="0" err="1">
                <a:solidFill>
                  <a:srgbClr val="002060"/>
                </a:solidFill>
                <a:latin typeface="Cambria" panose="02040503050406030204" pitchFamily="18" charset="0"/>
                <a:ea typeface="Cambria" panose="02040503050406030204" pitchFamily="18" charset="0"/>
              </a:rPr>
              <a:t>là</a:t>
            </a:r>
            <a:r>
              <a:rPr lang="en-US" sz="2800" b="1" i="1" dirty="0">
                <a:solidFill>
                  <a:srgbClr val="002060"/>
                </a:solidFill>
                <a:latin typeface="Cambria" panose="02040503050406030204" pitchFamily="18" charset="0"/>
                <a:ea typeface="Cambria" panose="02040503050406030204" pitchFamily="18" charset="0"/>
              </a:rPr>
              <a:t> </a:t>
            </a:r>
            <a:r>
              <a:rPr lang="en-US" sz="2800" b="1" i="1" dirty="0" err="1">
                <a:solidFill>
                  <a:srgbClr val="002060"/>
                </a:solidFill>
                <a:latin typeface="Cambria" panose="02040503050406030204" pitchFamily="18" charset="0"/>
                <a:ea typeface="Cambria" panose="02040503050406030204" pitchFamily="18" charset="0"/>
              </a:rPr>
              <a:t>cái</a:t>
            </a:r>
            <a:r>
              <a:rPr lang="en-US" sz="2800" b="1" i="1" dirty="0">
                <a:solidFill>
                  <a:srgbClr val="002060"/>
                </a:solidFill>
                <a:latin typeface="Cambria" panose="02040503050406030204" pitchFamily="18" charset="0"/>
                <a:ea typeface="Cambria" panose="02040503050406030204" pitchFamily="18" charset="0"/>
              </a:rPr>
              <a:t> tai </a:t>
            </a:r>
            <a:r>
              <a:rPr lang="en-US" sz="2800" b="1" i="1" dirty="0" err="1">
                <a:solidFill>
                  <a:srgbClr val="002060"/>
                </a:solidFill>
                <a:latin typeface="Cambria" panose="02040503050406030204" pitchFamily="18" charset="0"/>
                <a:ea typeface="Cambria" panose="02040503050406030204" pitchFamily="18" charset="0"/>
              </a:rPr>
              <a:t>quả</a:t>
            </a:r>
            <a:r>
              <a:rPr lang="en-US" sz="2800" b="1" i="1" dirty="0">
                <a:solidFill>
                  <a:srgbClr val="002060"/>
                </a:solidFill>
                <a:latin typeface="Cambria" panose="02040503050406030204" pitchFamily="18" charset="0"/>
                <a:ea typeface="Cambria" panose="02040503050406030204" pitchFamily="18" charset="0"/>
              </a:rPr>
              <a:t>, </a:t>
            </a:r>
            <a:r>
              <a:rPr lang="en-US" sz="2800" b="1" i="1" dirty="0" err="1">
                <a:solidFill>
                  <a:srgbClr val="002060"/>
                </a:solidFill>
                <a:latin typeface="Cambria" panose="02040503050406030204" pitchFamily="18" charset="0"/>
                <a:ea typeface="Cambria" panose="02040503050406030204" pitchFamily="18" charset="0"/>
              </a:rPr>
              <a:t>nó</a:t>
            </a:r>
            <a:r>
              <a:rPr lang="en-US" sz="2800" b="1" i="1" dirty="0">
                <a:solidFill>
                  <a:srgbClr val="002060"/>
                </a:solidFill>
                <a:latin typeface="Cambria" panose="02040503050406030204" pitchFamily="18" charset="0"/>
                <a:ea typeface="Cambria" panose="02040503050406030204" pitchFamily="18" charset="0"/>
              </a:rPr>
              <a:t> </a:t>
            </a:r>
            <a:r>
              <a:rPr lang="en-US" sz="2800" b="1" i="1" dirty="0" err="1">
                <a:solidFill>
                  <a:srgbClr val="002060"/>
                </a:solidFill>
                <a:latin typeface="Cambria" panose="02040503050406030204" pitchFamily="18" charset="0"/>
                <a:ea typeface="Cambria" panose="02040503050406030204" pitchFamily="18" charset="0"/>
              </a:rPr>
              <a:t>chính</a:t>
            </a:r>
            <a:r>
              <a:rPr lang="en-US" sz="2800" b="1" i="1" dirty="0">
                <a:solidFill>
                  <a:srgbClr val="002060"/>
                </a:solidFill>
                <a:latin typeface="Cambria" panose="02040503050406030204" pitchFamily="18" charset="0"/>
                <a:ea typeface="Cambria" panose="02040503050406030204" pitchFamily="18" charset="0"/>
              </a:rPr>
              <a:t> </a:t>
            </a:r>
            <a:r>
              <a:rPr lang="en-US" sz="2800" b="1" i="1" dirty="0" err="1">
                <a:solidFill>
                  <a:srgbClr val="002060"/>
                </a:solidFill>
                <a:latin typeface="Cambria" panose="02040503050406030204" pitchFamily="18" charset="0"/>
                <a:ea typeface="Cambria" panose="02040503050406030204" pitchFamily="18" charset="0"/>
              </a:rPr>
              <a:t>là</a:t>
            </a:r>
            <a:r>
              <a:rPr lang="en-US" sz="2800" b="1" i="1" dirty="0">
                <a:solidFill>
                  <a:srgbClr val="002060"/>
                </a:solidFill>
                <a:latin typeface="Cambria" panose="02040503050406030204" pitchFamily="18" charset="0"/>
                <a:ea typeface="Cambria" panose="02040503050406030204" pitchFamily="18" charset="0"/>
              </a:rPr>
              <a:t> </a:t>
            </a:r>
            <a:r>
              <a:rPr lang="en-US" sz="2800" b="1" i="1" dirty="0" err="1">
                <a:solidFill>
                  <a:srgbClr val="002060"/>
                </a:solidFill>
                <a:latin typeface="Cambria" panose="02040503050406030204" pitchFamily="18" charset="0"/>
                <a:ea typeface="Cambria" panose="02040503050406030204" pitchFamily="18" charset="0"/>
              </a:rPr>
              <a:t>đài</a:t>
            </a:r>
            <a:r>
              <a:rPr lang="en-US" sz="2800" b="1" i="1" dirty="0">
                <a:solidFill>
                  <a:srgbClr val="002060"/>
                </a:solidFill>
                <a:latin typeface="Cambria" panose="02040503050406030204" pitchFamily="18" charset="0"/>
                <a:ea typeface="Cambria" panose="02040503050406030204" pitchFamily="18" charset="0"/>
              </a:rPr>
              <a:t> </a:t>
            </a:r>
            <a:r>
              <a:rPr lang="en-US" sz="2800" b="1" i="1" dirty="0" err="1">
                <a:solidFill>
                  <a:srgbClr val="002060"/>
                </a:solidFill>
                <a:latin typeface="Cambria" panose="02040503050406030204" pitchFamily="18" charset="0"/>
                <a:ea typeface="Cambria" panose="02040503050406030204" pitchFamily="18" charset="0"/>
              </a:rPr>
              <a:t>hoa</a:t>
            </a:r>
            <a:r>
              <a:rPr lang="en-US" sz="2800" b="1" i="1" dirty="0">
                <a:solidFill>
                  <a:srgbClr val="002060"/>
                </a:solidFill>
                <a:latin typeface="Cambria" panose="02040503050406030204" pitchFamily="18" charset="0"/>
                <a:ea typeface="Cambria" panose="02040503050406030204" pitchFamily="18" charset="0"/>
              </a:rPr>
              <a:t> </a:t>
            </a:r>
            <a:r>
              <a:rPr lang="en-US" sz="2800" b="1" i="1" dirty="0" err="1">
                <a:solidFill>
                  <a:srgbClr val="002060"/>
                </a:solidFill>
                <a:latin typeface="Cambria" panose="02040503050406030204" pitchFamily="18" charset="0"/>
                <a:ea typeface="Cambria" panose="02040503050406030204" pitchFamily="18" charset="0"/>
              </a:rPr>
              <a:t>đã</a:t>
            </a:r>
            <a:r>
              <a:rPr lang="en-US" sz="2800" b="1" i="1" dirty="0">
                <a:solidFill>
                  <a:srgbClr val="002060"/>
                </a:solidFill>
                <a:latin typeface="Cambria" panose="02040503050406030204" pitchFamily="18" charset="0"/>
                <a:ea typeface="Cambria" panose="02040503050406030204" pitchFamily="18" charset="0"/>
              </a:rPr>
              <a:t> </a:t>
            </a:r>
            <a:r>
              <a:rPr lang="en-US" sz="2800" b="1" i="1" dirty="0" err="1">
                <a:solidFill>
                  <a:srgbClr val="002060"/>
                </a:solidFill>
                <a:latin typeface="Cambria" panose="02040503050406030204" pitchFamily="18" charset="0"/>
                <a:ea typeface="Cambria" panose="02040503050406030204" pitchFamily="18" charset="0"/>
              </a:rPr>
              <a:t>già</a:t>
            </a:r>
            <a:r>
              <a:rPr lang="en-US" sz="2800" b="1" i="1" dirty="0">
                <a:solidFill>
                  <a:srgbClr val="002060"/>
                </a:solidFill>
                <a:latin typeface="Cambria" panose="02040503050406030204" pitchFamily="18" charset="0"/>
                <a:ea typeface="Cambria" panose="02040503050406030204" pitchFamily="18" charset="0"/>
              </a:rPr>
              <a:t>.</a:t>
            </a:r>
            <a:endParaRPr lang="en-US" sz="2800" b="1" dirty="0">
              <a:solidFill>
                <a:srgbClr val="002060"/>
              </a:solidFill>
              <a:latin typeface="Cambria" panose="02040503050406030204" pitchFamily="18" charset="0"/>
              <a:ea typeface="Cambria" panose="02040503050406030204" pitchFamily="18" charset="0"/>
            </a:endParaRPr>
          </a:p>
          <a:p>
            <a:pPr algn="r"/>
            <a:r>
              <a:rPr lang="en-US" sz="2800" dirty="0">
                <a:solidFill>
                  <a:srgbClr val="002060"/>
                </a:solidFill>
                <a:latin typeface="Cambria" panose="02040503050406030204" pitchFamily="18" charset="0"/>
                <a:ea typeface="Cambria" panose="02040503050406030204" pitchFamily="18" charset="0"/>
              </a:rPr>
              <a:t>                            (Theo </a:t>
            </a:r>
            <a:r>
              <a:rPr lang="en-US" sz="2800" dirty="0" err="1">
                <a:solidFill>
                  <a:srgbClr val="002060"/>
                </a:solidFill>
                <a:latin typeface="Cambria" panose="02040503050406030204" pitchFamily="18" charset="0"/>
                <a:ea typeface="Cambria" panose="02040503050406030204" pitchFamily="18" charset="0"/>
              </a:rPr>
              <a:t>Băng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Sơn</a:t>
            </a:r>
            <a:r>
              <a:rPr lang="en-US" sz="2800" dirty="0">
                <a:solidFill>
                  <a:srgbClr val="002060"/>
                </a:solidFill>
                <a:latin typeface="Cambria" panose="02040503050406030204" pitchFamily="18" charset="0"/>
                <a:ea typeface="Cambria" panose="02040503050406030204" pitchFamily="18" charset="0"/>
              </a:rPr>
              <a:t>) </a:t>
            </a:r>
          </a:p>
        </p:txBody>
      </p:sp>
      <p:sp>
        <p:nvSpPr>
          <p:cNvPr id="3" name="TextBox 2">
            <a:extLst>
              <a:ext uri="{FF2B5EF4-FFF2-40B4-BE49-F238E27FC236}">
                <a16:creationId xmlns:a16="http://schemas.microsoft.com/office/drawing/2014/main" id="{32760842-BCAB-9EE2-3DC1-25CEA3D0B8A2}"/>
              </a:ext>
            </a:extLst>
          </p:cNvPr>
          <p:cNvSpPr txBox="1"/>
          <p:nvPr/>
        </p:nvSpPr>
        <p:spPr>
          <a:xfrm>
            <a:off x="4033520" y="4947920"/>
            <a:ext cx="7711440" cy="707886"/>
          </a:xfrm>
          <a:prstGeom prst="rect">
            <a:avLst/>
          </a:prstGeom>
          <a:noFill/>
        </p:spPr>
        <p:txBody>
          <a:bodyPr wrap="square" rtlCol="0">
            <a:spAutoFit/>
          </a:bodyPr>
          <a:lstStyle/>
          <a:p>
            <a:r>
              <a:rPr lang="en-US" sz="4000" dirty="0">
                <a:solidFill>
                  <a:srgbClr val="FF0000"/>
                </a:solidFill>
                <a:latin typeface="Cambria" panose="02040503050406030204" pitchFamily="18" charset="0"/>
                <a:ea typeface="Cambria" panose="02040503050406030204" pitchFamily="18" charset="0"/>
              </a:rPr>
              <a:t>Liên </a:t>
            </a:r>
            <a:r>
              <a:rPr lang="en-US" sz="4000" dirty="0" err="1">
                <a:solidFill>
                  <a:srgbClr val="FF0000"/>
                </a:solidFill>
                <a:latin typeface="Cambria" panose="02040503050406030204" pitchFamily="18" charset="0"/>
                <a:ea typeface="Cambria" panose="02040503050406030204" pitchFamily="18" charset="0"/>
              </a:rPr>
              <a:t>kết</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câu</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bằng</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cách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lặp</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từ</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ngữ</a:t>
            </a:r>
            <a:r>
              <a:rPr lang="en-US" sz="4000" dirty="0">
                <a:solidFill>
                  <a:srgbClr val="FF0000"/>
                </a:solidFill>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1477767911"/>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6527" t="8760" r="9459" b="11091"/>
          <a:stretch>
            <a:fillRect/>
          </a:stretch>
        </p:blipFill>
        <p:spPr>
          <a:xfrm rot="16200000">
            <a:off x="2307321" y="-2412662"/>
            <a:ext cx="6801855" cy="11627176"/>
          </a:xfrm>
          <a:prstGeom prst="rect">
            <a:avLst/>
          </a:prstGeom>
        </p:spPr>
      </p:pic>
      <p:pic>
        <p:nvPicPr>
          <p:cNvPr id="14" name="图片 13"/>
          <p:cNvPicPr>
            <a:picLocks noChangeAspect="1"/>
          </p:cNvPicPr>
          <p:nvPr/>
        </p:nvPicPr>
        <p:blipFill rotWithShape="1">
          <a:blip r:embed="rId3" cstate="print">
            <a:extLst>
              <a:ext uri="{28A0092B-C50C-407E-A947-70E740481C1C}">
                <a14:useLocalDpi xmlns:a14="http://schemas.microsoft.com/office/drawing/2010/main" val="0"/>
              </a:ext>
            </a:extLst>
          </a:blip>
          <a:srcRect b="29635"/>
          <a:stretch>
            <a:fillRect/>
          </a:stretch>
        </p:blipFill>
        <p:spPr>
          <a:xfrm>
            <a:off x="9908163" y="4147655"/>
            <a:ext cx="2380088" cy="2515867"/>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l="65661" t="10530" r="3335" b="60062"/>
          <a:stretch>
            <a:fillRect/>
          </a:stretch>
        </p:blipFill>
        <p:spPr>
          <a:xfrm>
            <a:off x="9789588" y="-48127"/>
            <a:ext cx="2434496" cy="3464021"/>
          </a:xfrm>
          <a:prstGeom prst="rect">
            <a:avLst/>
          </a:prstGeom>
        </p:spPr>
      </p:pic>
      <p:pic>
        <p:nvPicPr>
          <p:cNvPr id="11" name="图片 10"/>
          <p:cNvPicPr>
            <a:picLocks noChangeAspect="1"/>
          </p:cNvPicPr>
          <p:nvPr/>
        </p:nvPicPr>
        <p:blipFill rotWithShape="1">
          <a:blip r:embed="rId5" cstate="print">
            <a:extLst>
              <a:ext uri="{28A0092B-C50C-407E-A947-70E740481C1C}">
                <a14:useLocalDpi xmlns:a14="http://schemas.microsoft.com/office/drawing/2010/main" val="0"/>
              </a:ext>
            </a:extLst>
          </a:blip>
          <a:srcRect l="1872" t="61676" b="8620"/>
          <a:stretch>
            <a:fillRect/>
          </a:stretch>
        </p:blipFill>
        <p:spPr>
          <a:xfrm>
            <a:off x="-24063" y="5197641"/>
            <a:ext cx="12216062" cy="1636295"/>
          </a:xfrm>
          <a:prstGeom prst="rect">
            <a:avLst/>
          </a:prstGeom>
          <a:effectLst>
            <a:outerShdw blurRad="50800" dist="38100" dir="16200000" rotWithShape="0">
              <a:prstClr val="black">
                <a:alpha val="40000"/>
              </a:prstClr>
            </a:outerShdw>
          </a:effectLst>
        </p:spPr>
      </p:pic>
      <p:pic>
        <p:nvPicPr>
          <p:cNvPr id="1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33932" y="-371606"/>
            <a:ext cx="1940673" cy="1940673"/>
          </a:xfrm>
          <a:prstGeom prst="rect">
            <a:avLst/>
          </a:prstGeom>
        </p:spPr>
      </p:pic>
      <p:pic>
        <p:nvPicPr>
          <p:cNvPr id="13" name="Picture 12"/>
          <p:cNvPicPr>
            <a:picLocks noChangeAspect="1"/>
          </p:cNvPicPr>
          <p:nvPr/>
        </p:nvPicPr>
        <p:blipFill>
          <a:blip r:embed="rId7" cstate="print">
            <a:extLst>
              <a:ext uri="{BEBA8EAE-BF5A-486C-A8C5-ECC9F3942E4B}">
                <a14:imgProps xmlns:a14="http://schemas.microsoft.com/office/drawing/2010/main">
                  <a14:imgLayer r:embed="rId8">
                    <a14:imgEffect>
                      <a14:backgroundRemoval t="9885" b="89994" l="3510" r="98288">
                        <a14:foregroundMark x1="54880" y1="49121" x2="55822" y2="51425"/>
                        <a14:foregroundMark x1="40068" y1="50091" x2="45334" y2="50273"/>
                        <a14:foregroundMark x1="80308" y1="39054" x2="80009" y2="45543"/>
                      </a14:backgroundRemoval>
                    </a14:imgEffect>
                  </a14:imgLayer>
                </a14:imgProps>
              </a:ext>
              <a:ext uri="{28A0092B-C50C-407E-A947-70E740481C1C}">
                <a14:useLocalDpi xmlns:a14="http://schemas.microsoft.com/office/drawing/2010/main" val="0"/>
              </a:ext>
            </a:extLst>
          </a:blip>
          <a:stretch>
            <a:fillRect/>
          </a:stretch>
        </p:blipFill>
        <p:spPr>
          <a:xfrm>
            <a:off x="-353413" y="3429000"/>
            <a:ext cx="5716696" cy="4036380"/>
          </a:xfrm>
          <a:prstGeom prst="rect">
            <a:avLst/>
          </a:prstGeom>
        </p:spPr>
      </p:pic>
      <p:pic>
        <p:nvPicPr>
          <p:cNvPr id="10" name="Picture 9"/>
          <p:cNvPicPr>
            <a:picLocks noChangeAspect="1"/>
          </p:cNvPicPr>
          <p:nvPr/>
        </p:nvPicPr>
        <p:blipFill>
          <a:blip r:embed="rId9"/>
          <a:stretch>
            <a:fillRect/>
          </a:stretch>
        </p:blipFill>
        <p:spPr>
          <a:xfrm>
            <a:off x="37361" y="-123920"/>
            <a:ext cx="1523956" cy="1678399"/>
          </a:xfrm>
          <a:prstGeom prst="rect">
            <a:avLst/>
          </a:prstGeom>
        </p:spPr>
      </p:pic>
      <p:pic>
        <p:nvPicPr>
          <p:cNvPr id="27" name="图片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878214" y="-54329"/>
            <a:ext cx="1466109" cy="1466109"/>
          </a:xfrm>
          <a:prstGeom prst="rect">
            <a:avLst/>
          </a:prstGeom>
        </p:spPr>
      </p:pic>
      <p:pic>
        <p:nvPicPr>
          <p:cNvPr id="4" name="Picture 3">
            <a:extLst>
              <a:ext uri="{FF2B5EF4-FFF2-40B4-BE49-F238E27FC236}">
                <a16:creationId xmlns:a16="http://schemas.microsoft.com/office/drawing/2014/main" id="{B06966D5-3C87-FA2D-89AE-B376B3F7B6B7}"/>
              </a:ext>
            </a:extLst>
          </p:cNvPr>
          <p:cNvPicPr>
            <a:picLocks noChangeAspect="1"/>
          </p:cNvPicPr>
          <p:nvPr/>
        </p:nvPicPr>
        <p:blipFill>
          <a:blip r:embed="rId11"/>
          <a:stretch>
            <a:fillRect/>
          </a:stretch>
        </p:blipFill>
        <p:spPr>
          <a:xfrm>
            <a:off x="1976774" y="2006518"/>
            <a:ext cx="8340051" cy="1889924"/>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53" presetClass="entr" presetSubtype="16"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 calcmode="lin" valueType="num">
                                      <p:cBhvr>
                                        <p:cTn id="10" dur="500" fill="hold"/>
                                        <p:tgtEl>
                                          <p:spTgt spid="27"/>
                                        </p:tgtEl>
                                        <p:attrNameLst>
                                          <p:attrName>ppt_w</p:attrName>
                                        </p:attrNameLst>
                                      </p:cBhvr>
                                      <p:tavLst>
                                        <p:tav tm="0">
                                          <p:val>
                                            <p:fltVal val="0"/>
                                          </p:val>
                                        </p:tav>
                                        <p:tav tm="100000">
                                          <p:val>
                                            <p:strVal val="#ppt_w"/>
                                          </p:val>
                                        </p:tav>
                                      </p:tavLst>
                                    </p:anim>
                                    <p:anim calcmode="lin" valueType="num">
                                      <p:cBhvr>
                                        <p:cTn id="11" dur="500" fill="hold"/>
                                        <p:tgtEl>
                                          <p:spTgt spid="27"/>
                                        </p:tgtEl>
                                        <p:attrNameLst>
                                          <p:attrName>ppt_h</p:attrName>
                                        </p:attrNameLst>
                                      </p:cBhvr>
                                      <p:tavLst>
                                        <p:tav tm="0">
                                          <p:val>
                                            <p:fltVal val="0"/>
                                          </p:val>
                                        </p:tav>
                                        <p:tav tm="100000">
                                          <p:val>
                                            <p:strVal val="#ppt_h"/>
                                          </p:val>
                                        </p:tav>
                                      </p:tavLst>
                                    </p:anim>
                                    <p:animEffect transition="in" filter="fade">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6527" t="8760" r="9459" b="11091"/>
          <a:stretch>
            <a:fillRect/>
          </a:stretch>
        </p:blipFill>
        <p:spPr>
          <a:xfrm rot="16200000">
            <a:off x="2307321" y="-2412662"/>
            <a:ext cx="6801855" cy="11627176"/>
          </a:xfrm>
          <a:prstGeom prst="rect">
            <a:avLst/>
          </a:prstGeom>
        </p:spPr>
      </p:pic>
      <p:pic>
        <p:nvPicPr>
          <p:cNvPr id="14" name="图片 13"/>
          <p:cNvPicPr>
            <a:picLocks noChangeAspect="1"/>
          </p:cNvPicPr>
          <p:nvPr/>
        </p:nvPicPr>
        <p:blipFill rotWithShape="1">
          <a:blip r:embed="rId3" cstate="print">
            <a:extLst>
              <a:ext uri="{28A0092B-C50C-407E-A947-70E740481C1C}">
                <a14:useLocalDpi xmlns:a14="http://schemas.microsoft.com/office/drawing/2010/main" val="0"/>
              </a:ext>
            </a:extLst>
          </a:blip>
          <a:srcRect b="29635"/>
          <a:stretch>
            <a:fillRect/>
          </a:stretch>
        </p:blipFill>
        <p:spPr>
          <a:xfrm>
            <a:off x="516513" y="3766655"/>
            <a:ext cx="2380088" cy="2515867"/>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l="65661" t="10530" r="3335" b="60062"/>
          <a:stretch>
            <a:fillRect/>
          </a:stretch>
        </p:blipFill>
        <p:spPr>
          <a:xfrm>
            <a:off x="9789588" y="-48127"/>
            <a:ext cx="2434496" cy="3464021"/>
          </a:xfrm>
          <a:prstGeom prst="rect">
            <a:avLst/>
          </a:prstGeom>
        </p:spPr>
      </p:pic>
      <p:pic>
        <p:nvPicPr>
          <p:cNvPr id="11" name="图片 10"/>
          <p:cNvPicPr>
            <a:picLocks noChangeAspect="1"/>
          </p:cNvPicPr>
          <p:nvPr/>
        </p:nvPicPr>
        <p:blipFill rotWithShape="1">
          <a:blip r:embed="rId5" cstate="print">
            <a:extLst>
              <a:ext uri="{28A0092B-C50C-407E-A947-70E740481C1C}">
                <a14:useLocalDpi xmlns:a14="http://schemas.microsoft.com/office/drawing/2010/main" val="0"/>
              </a:ext>
            </a:extLst>
          </a:blip>
          <a:srcRect l="1872" t="61676" b="8620"/>
          <a:stretch>
            <a:fillRect/>
          </a:stretch>
        </p:blipFill>
        <p:spPr>
          <a:xfrm>
            <a:off x="-24063" y="5197641"/>
            <a:ext cx="12216062" cy="1636295"/>
          </a:xfrm>
          <a:prstGeom prst="rect">
            <a:avLst/>
          </a:prstGeom>
          <a:effectLst>
            <a:outerShdw blurRad="50800" dist="38100" dir="16200000" rotWithShape="0">
              <a:prstClr val="black">
                <a:alpha val="40000"/>
              </a:prstClr>
            </a:outerShdw>
          </a:effectLst>
        </p:spPr>
      </p:pic>
      <p:pic>
        <p:nvPicPr>
          <p:cNvPr id="1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33932" y="-371606"/>
            <a:ext cx="1940673" cy="1940673"/>
          </a:xfrm>
          <a:prstGeom prst="rect">
            <a:avLst/>
          </a:prstGeom>
        </p:spPr>
      </p:pic>
      <p:pic>
        <p:nvPicPr>
          <p:cNvPr id="27" name="图片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78214" y="-54329"/>
            <a:ext cx="1466109" cy="1466109"/>
          </a:xfrm>
          <a:prstGeom prst="rect">
            <a:avLst/>
          </a:prstGeom>
        </p:spPr>
      </p:pic>
      <p:pic>
        <p:nvPicPr>
          <p:cNvPr id="3" name="Picture 2" descr="A logo with a black background&#10;&#10;Description automatically generated">
            <a:extLst>
              <a:ext uri="{FF2B5EF4-FFF2-40B4-BE49-F238E27FC236}">
                <a16:creationId xmlns:a16="http://schemas.microsoft.com/office/drawing/2014/main" id="{AC19C77F-4C83-B0CC-9154-F661CE10410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42967" y="1121004"/>
            <a:ext cx="8315665" cy="6425741"/>
          </a:xfrm>
          <a:prstGeom prst="rect">
            <a:avLst/>
          </a:prstGeom>
        </p:spPr>
      </p:pic>
    </p:spTree>
    <p:extLst>
      <p:ext uri="{BB962C8B-B14F-4D97-AF65-F5344CB8AC3E}">
        <p14:creationId xmlns:p14="http://schemas.microsoft.com/office/powerpoint/2010/main" val="1860009049"/>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53" presetClass="entr" presetSubtype="16"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 calcmode="lin" valueType="num">
                                      <p:cBhvr>
                                        <p:cTn id="10" dur="500" fill="hold"/>
                                        <p:tgtEl>
                                          <p:spTgt spid="27"/>
                                        </p:tgtEl>
                                        <p:attrNameLst>
                                          <p:attrName>ppt_w</p:attrName>
                                        </p:attrNameLst>
                                      </p:cBhvr>
                                      <p:tavLst>
                                        <p:tav tm="0">
                                          <p:val>
                                            <p:fltVal val="0"/>
                                          </p:val>
                                        </p:tav>
                                        <p:tav tm="100000">
                                          <p:val>
                                            <p:strVal val="#ppt_w"/>
                                          </p:val>
                                        </p:tav>
                                      </p:tavLst>
                                    </p:anim>
                                    <p:anim calcmode="lin" valueType="num">
                                      <p:cBhvr>
                                        <p:cTn id="11" dur="500" fill="hold"/>
                                        <p:tgtEl>
                                          <p:spTgt spid="27"/>
                                        </p:tgtEl>
                                        <p:attrNameLst>
                                          <p:attrName>ppt_h</p:attrName>
                                        </p:attrNameLst>
                                      </p:cBhvr>
                                      <p:tavLst>
                                        <p:tav tm="0">
                                          <p:val>
                                            <p:fltVal val="0"/>
                                          </p:val>
                                        </p:tav>
                                        <p:tav tm="100000">
                                          <p:val>
                                            <p:strVal val="#ppt_h"/>
                                          </p:val>
                                        </p:tav>
                                      </p:tavLst>
                                    </p:anim>
                                    <p:animEffect transition="in" filter="fade">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55363" y="248190"/>
            <a:ext cx="10260311" cy="1077218"/>
          </a:xfrm>
          <a:prstGeom prst="rect">
            <a:avLst/>
          </a:prstGeom>
          <a:noFill/>
        </p:spPr>
        <p:txBody>
          <a:bodyPr wrap="square" rtlCol="0">
            <a:spAutoFit/>
          </a:bodyPr>
          <a:lstStyle/>
          <a:p>
            <a:pPr algn="just"/>
            <a:r>
              <a:rPr lang="en-US" sz="3200" b="1" dirty="0">
                <a:solidFill>
                  <a:srgbClr val="002060"/>
                </a:solidFill>
                <a:latin typeface="Cambria" panose="02040503050406030204" pitchFamily="18" charset="0"/>
                <a:ea typeface="Cambria" panose="02040503050406030204" pitchFamily="18" charset="0"/>
              </a:rPr>
              <a:t>1. </a:t>
            </a:r>
            <a:r>
              <a:rPr lang="vi-VN" sz="3200" b="1" dirty="0">
                <a:solidFill>
                  <a:srgbClr val="002060"/>
                </a:solidFill>
                <a:latin typeface="Cambria" panose="02040503050406030204" pitchFamily="18" charset="0"/>
                <a:ea typeface="Cambria" panose="02040503050406030204" pitchFamily="18" charset="0"/>
              </a:rPr>
              <a:t>Các câu trong những đoạn văn dưới đây liên kết với nhau bằng cách nào?</a:t>
            </a:r>
            <a:endParaRPr lang="en-US" sz="3200" b="1" dirty="0">
              <a:solidFill>
                <a:srgbClr val="002060"/>
              </a:solidFill>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61F074E8-EA9D-3F77-868E-7D006FCA7A7E}"/>
              </a:ext>
            </a:extLst>
          </p:cNvPr>
          <p:cNvPicPr>
            <a:picLocks noChangeAspect="1"/>
          </p:cNvPicPr>
          <p:nvPr/>
        </p:nvPicPr>
        <p:blipFill>
          <a:blip r:embed="rId2"/>
          <a:stretch>
            <a:fillRect/>
          </a:stretch>
        </p:blipFill>
        <p:spPr>
          <a:xfrm>
            <a:off x="2733040" y="1327744"/>
            <a:ext cx="7156767" cy="4366701"/>
          </a:xfrm>
          <a:prstGeom prst="rect">
            <a:avLst/>
          </a:prstGeom>
        </p:spPr>
      </p:pic>
      <p:pic>
        <p:nvPicPr>
          <p:cNvPr id="23" name="Picture 22">
            <a:extLst>
              <a:ext uri="{FF2B5EF4-FFF2-40B4-BE49-F238E27FC236}">
                <a16:creationId xmlns:a16="http://schemas.microsoft.com/office/drawing/2014/main" id="{2F35ACEC-E71A-5B6E-3A77-E4A4C54E233D}"/>
              </a:ext>
            </a:extLst>
          </p:cNvPr>
          <p:cNvPicPr>
            <a:picLocks noChangeAspect="1"/>
          </p:cNvPicPr>
          <p:nvPr/>
        </p:nvPicPr>
        <p:blipFill>
          <a:blip r:embed="rId3"/>
          <a:stretch>
            <a:fillRect/>
          </a:stretch>
        </p:blipFill>
        <p:spPr>
          <a:xfrm>
            <a:off x="2804160" y="5673165"/>
            <a:ext cx="6986587" cy="1171209"/>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down)">
                                      <p:cBhvr>
                                        <p:cTn id="1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11EBC0D-0819-46B3-BE18-3C3EF97B12FF}"/>
              </a:ext>
            </a:extLst>
          </p:cNvPr>
          <p:cNvSpPr txBox="1"/>
          <p:nvPr/>
        </p:nvSpPr>
        <p:spPr>
          <a:xfrm>
            <a:off x="855363" y="248190"/>
            <a:ext cx="10260311" cy="584775"/>
          </a:xfrm>
          <a:prstGeom prst="rect">
            <a:avLst/>
          </a:prstGeom>
          <a:noFill/>
        </p:spPr>
        <p:txBody>
          <a:bodyPr wrap="square" rtlCol="0">
            <a:spAutoFit/>
          </a:bodyPr>
          <a:lstStyle/>
          <a:p>
            <a:pPr algn="ctr"/>
            <a:r>
              <a:rPr lang="en-US" sz="3200" b="1" dirty="0">
                <a:solidFill>
                  <a:srgbClr val="002060"/>
                </a:solidFill>
                <a:latin typeface="Cambria" panose="02040503050406030204" pitchFamily="18" charset="0"/>
                <a:ea typeface="Cambria" panose="02040503050406030204" pitchFamily="18" charset="0"/>
              </a:rPr>
              <a:t>Hoàn </a:t>
            </a:r>
            <a:r>
              <a:rPr lang="en-US" sz="3200" b="1" dirty="0" err="1">
                <a:solidFill>
                  <a:srgbClr val="002060"/>
                </a:solidFill>
                <a:latin typeface="Cambria" panose="02040503050406030204" pitchFamily="18" charset="0"/>
                <a:ea typeface="Cambria" panose="02040503050406030204" pitchFamily="18" charset="0"/>
              </a:rPr>
              <a:t>thành</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Phiếu</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học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tập</a:t>
            </a:r>
            <a:endParaRPr lang="en-US" sz="3200" b="1" dirty="0">
              <a:solidFill>
                <a:srgbClr val="002060"/>
              </a:solidFill>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FCB051B2-DEE1-2790-144F-B72C351A6F94}"/>
              </a:ext>
            </a:extLst>
          </p:cNvPr>
          <p:cNvPicPr>
            <a:picLocks noChangeAspect="1"/>
          </p:cNvPicPr>
          <p:nvPr/>
        </p:nvPicPr>
        <p:blipFill>
          <a:blip r:embed="rId2"/>
          <a:stretch>
            <a:fillRect/>
          </a:stretch>
        </p:blipFill>
        <p:spPr>
          <a:xfrm>
            <a:off x="2387917" y="1038542"/>
            <a:ext cx="7010083" cy="5157044"/>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34AFA7C-CF0F-439B-5203-633D843C3505}"/>
              </a:ext>
            </a:extLst>
          </p:cNvPr>
          <p:cNvPicPr>
            <a:picLocks noChangeAspect="1"/>
          </p:cNvPicPr>
          <p:nvPr/>
        </p:nvPicPr>
        <p:blipFill>
          <a:blip r:embed="rId2"/>
          <a:stretch>
            <a:fillRect/>
          </a:stretch>
        </p:blipFill>
        <p:spPr>
          <a:xfrm>
            <a:off x="1595437" y="388302"/>
            <a:ext cx="8381683" cy="6166076"/>
          </a:xfrm>
          <a:prstGeom prst="rect">
            <a:avLst/>
          </a:prstGeom>
        </p:spPr>
      </p:pic>
      <p:sp>
        <p:nvSpPr>
          <p:cNvPr id="3" name="TextBox 2">
            <a:extLst>
              <a:ext uri="{FF2B5EF4-FFF2-40B4-BE49-F238E27FC236}">
                <a16:creationId xmlns:a16="http://schemas.microsoft.com/office/drawing/2014/main" id="{5291A8DC-0316-D72D-542E-AE8388DD59DC}"/>
              </a:ext>
            </a:extLst>
          </p:cNvPr>
          <p:cNvSpPr txBox="1"/>
          <p:nvPr/>
        </p:nvSpPr>
        <p:spPr>
          <a:xfrm>
            <a:off x="3870960" y="1798320"/>
            <a:ext cx="2580640" cy="1318181"/>
          </a:xfrm>
          <a:prstGeom prst="rect">
            <a:avLst/>
          </a:prstGeom>
          <a:noFill/>
        </p:spPr>
        <p:txBody>
          <a:bodyPr wrap="square" rtlCol="0">
            <a:spAutoFit/>
          </a:bodyPr>
          <a:lstStyle/>
          <a:p>
            <a:pPr algn="just">
              <a:lnSpc>
                <a:spcPct val="150000"/>
              </a:lnSpc>
            </a:pPr>
            <a:r>
              <a:rPr lang="en-US" sz="2800" b="1" dirty="0">
                <a:solidFill>
                  <a:srgbClr val="FF0000"/>
                </a:solidFill>
              </a:rPr>
              <a:t>Liên </a:t>
            </a:r>
            <a:r>
              <a:rPr lang="en-US" sz="2800" b="1" dirty="0" err="1">
                <a:solidFill>
                  <a:srgbClr val="FF0000"/>
                </a:solidFill>
              </a:rPr>
              <a:t>kết</a:t>
            </a:r>
            <a:r>
              <a:rPr lang="en-US" sz="2800" b="1" dirty="0">
                <a:solidFill>
                  <a:srgbClr val="FF0000"/>
                </a:solidFill>
              </a:rPr>
              <a:t> </a:t>
            </a:r>
            <a:r>
              <a:rPr lang="en-US" sz="2800" b="1" dirty="0" err="1">
                <a:solidFill>
                  <a:srgbClr val="FF0000"/>
                </a:solidFill>
              </a:rPr>
              <a:t>câu</a:t>
            </a:r>
            <a:r>
              <a:rPr lang="en-US" sz="2800" b="1" dirty="0">
                <a:solidFill>
                  <a:srgbClr val="FF0000"/>
                </a:solidFill>
              </a:rPr>
              <a:t> </a:t>
            </a:r>
            <a:r>
              <a:rPr lang="en-US" sz="2800" b="1" dirty="0" err="1">
                <a:solidFill>
                  <a:srgbClr val="FF0000"/>
                </a:solidFill>
              </a:rPr>
              <a:t>bằng</a:t>
            </a:r>
            <a:r>
              <a:rPr lang="en-US" sz="2800" b="1" dirty="0">
                <a:solidFill>
                  <a:srgbClr val="FF0000"/>
                </a:solidFill>
              </a:rPr>
              <a:t> </a:t>
            </a:r>
            <a:r>
              <a:rPr lang="en-US" sz="2800" b="1" dirty="0" err="1">
                <a:solidFill>
                  <a:srgbClr val="FF0000"/>
                </a:solidFill>
              </a:rPr>
              <a:t>từ</a:t>
            </a:r>
            <a:r>
              <a:rPr lang="en-US" sz="2800" b="1" dirty="0">
                <a:solidFill>
                  <a:srgbClr val="FF0000"/>
                </a:solidFill>
              </a:rPr>
              <a:t> </a:t>
            </a:r>
            <a:r>
              <a:rPr lang="en-US" sz="2800" b="1" dirty="0" err="1">
                <a:solidFill>
                  <a:srgbClr val="FF0000"/>
                </a:solidFill>
              </a:rPr>
              <a:t>ngữ</a:t>
            </a:r>
            <a:r>
              <a:rPr lang="en-US" sz="2800" b="1" dirty="0">
                <a:solidFill>
                  <a:srgbClr val="FF0000"/>
                </a:solidFill>
              </a:rPr>
              <a:t> </a:t>
            </a:r>
            <a:r>
              <a:rPr lang="en-US" sz="2800" b="1" dirty="0" err="1">
                <a:solidFill>
                  <a:srgbClr val="FF0000"/>
                </a:solidFill>
              </a:rPr>
              <a:t>nối</a:t>
            </a:r>
            <a:endParaRPr lang="en-US" sz="2800" b="1" dirty="0">
              <a:solidFill>
                <a:srgbClr val="FF0000"/>
              </a:solidFill>
            </a:endParaRPr>
          </a:p>
        </p:txBody>
      </p:sp>
      <p:sp>
        <p:nvSpPr>
          <p:cNvPr id="5" name="TextBox 4">
            <a:extLst>
              <a:ext uri="{FF2B5EF4-FFF2-40B4-BE49-F238E27FC236}">
                <a16:creationId xmlns:a16="http://schemas.microsoft.com/office/drawing/2014/main" id="{D1DB5706-32C3-81FC-2F92-AC7AA680F08C}"/>
              </a:ext>
            </a:extLst>
          </p:cNvPr>
          <p:cNvSpPr txBox="1"/>
          <p:nvPr/>
        </p:nvSpPr>
        <p:spPr>
          <a:xfrm>
            <a:off x="6797040" y="1767840"/>
            <a:ext cx="2580640" cy="671851"/>
          </a:xfrm>
          <a:prstGeom prst="rect">
            <a:avLst/>
          </a:prstGeom>
          <a:noFill/>
        </p:spPr>
        <p:txBody>
          <a:bodyPr wrap="square" rtlCol="0">
            <a:spAutoFit/>
          </a:bodyPr>
          <a:lstStyle/>
          <a:p>
            <a:pPr algn="just">
              <a:lnSpc>
                <a:spcPct val="150000"/>
              </a:lnSpc>
            </a:pPr>
            <a:r>
              <a:rPr lang="en-US" sz="2800" b="1" dirty="0" err="1">
                <a:solidFill>
                  <a:srgbClr val="FF0000"/>
                </a:solidFill>
              </a:rPr>
              <a:t>Thế</a:t>
            </a:r>
            <a:r>
              <a:rPr lang="en-US" sz="2800" b="1" dirty="0">
                <a:solidFill>
                  <a:srgbClr val="FF0000"/>
                </a:solidFill>
              </a:rPr>
              <a:t> </a:t>
            </a:r>
            <a:r>
              <a:rPr lang="en-US" sz="2800" b="1" dirty="0" err="1">
                <a:solidFill>
                  <a:srgbClr val="FF0000"/>
                </a:solidFill>
              </a:rPr>
              <a:t>mà</a:t>
            </a:r>
            <a:endParaRPr lang="en-US" sz="2800" b="1" dirty="0">
              <a:solidFill>
                <a:srgbClr val="FF0000"/>
              </a:solidFill>
            </a:endParaRPr>
          </a:p>
        </p:txBody>
      </p:sp>
      <p:sp>
        <p:nvSpPr>
          <p:cNvPr id="6" name="TextBox 5">
            <a:extLst>
              <a:ext uri="{FF2B5EF4-FFF2-40B4-BE49-F238E27FC236}">
                <a16:creationId xmlns:a16="http://schemas.microsoft.com/office/drawing/2014/main" id="{27081778-6038-369A-B564-3865AA984506}"/>
              </a:ext>
            </a:extLst>
          </p:cNvPr>
          <p:cNvSpPr txBox="1"/>
          <p:nvPr/>
        </p:nvSpPr>
        <p:spPr>
          <a:xfrm>
            <a:off x="3830320" y="3312160"/>
            <a:ext cx="2580640" cy="830997"/>
          </a:xfrm>
          <a:prstGeom prst="rect">
            <a:avLst/>
          </a:prstGeom>
          <a:noFill/>
        </p:spPr>
        <p:txBody>
          <a:bodyPr wrap="square" rtlCol="0">
            <a:spAutoFit/>
          </a:bodyPr>
          <a:lstStyle/>
          <a:p>
            <a:pPr algn="just"/>
            <a:r>
              <a:rPr lang="en-US" sz="2400" b="1" dirty="0">
                <a:solidFill>
                  <a:srgbClr val="FF0000"/>
                </a:solidFill>
              </a:rPr>
              <a:t>- Liên </a:t>
            </a:r>
            <a:r>
              <a:rPr lang="en-US" sz="2400" b="1" dirty="0" err="1">
                <a:solidFill>
                  <a:srgbClr val="FF0000"/>
                </a:solidFill>
              </a:rPr>
              <a:t>kết</a:t>
            </a:r>
            <a:r>
              <a:rPr lang="en-US" sz="2400" b="1" dirty="0">
                <a:solidFill>
                  <a:srgbClr val="FF0000"/>
                </a:solidFill>
              </a:rPr>
              <a:t> </a:t>
            </a:r>
            <a:r>
              <a:rPr lang="en-US" sz="2400" b="1" dirty="0" err="1">
                <a:solidFill>
                  <a:srgbClr val="FF0000"/>
                </a:solidFill>
              </a:rPr>
              <a:t>câu</a:t>
            </a:r>
            <a:r>
              <a:rPr lang="en-US" sz="2400" b="1" dirty="0">
                <a:solidFill>
                  <a:srgbClr val="FF0000"/>
                </a:solidFill>
              </a:rPr>
              <a:t> </a:t>
            </a:r>
            <a:r>
              <a:rPr lang="en-US" sz="2400" b="1" dirty="0" err="1">
                <a:solidFill>
                  <a:srgbClr val="FF0000"/>
                </a:solidFill>
              </a:rPr>
              <a:t>bằng</a:t>
            </a:r>
            <a:r>
              <a:rPr lang="en-US" sz="2400" b="1" dirty="0">
                <a:solidFill>
                  <a:srgbClr val="FF0000"/>
                </a:solidFill>
              </a:rPr>
              <a:t> </a:t>
            </a:r>
            <a:r>
              <a:rPr lang="en-US" sz="2400" b="1" dirty="0" err="1">
                <a:solidFill>
                  <a:srgbClr val="FF0000"/>
                </a:solidFill>
              </a:rPr>
              <a:t>cách</a:t>
            </a:r>
            <a:r>
              <a:rPr lang="en-US" sz="2400" b="1" dirty="0">
                <a:solidFill>
                  <a:srgbClr val="FF0000"/>
                </a:solidFill>
              </a:rPr>
              <a:t> </a:t>
            </a:r>
            <a:r>
              <a:rPr lang="en-US" sz="2400" b="1" dirty="0" err="1">
                <a:solidFill>
                  <a:srgbClr val="FF0000"/>
                </a:solidFill>
              </a:rPr>
              <a:t>lặp</a:t>
            </a:r>
            <a:r>
              <a:rPr lang="en-US" sz="2400" b="1" dirty="0">
                <a:solidFill>
                  <a:srgbClr val="FF0000"/>
                </a:solidFill>
              </a:rPr>
              <a:t> </a:t>
            </a:r>
            <a:r>
              <a:rPr lang="en-US" sz="2400" b="1" dirty="0" err="1">
                <a:solidFill>
                  <a:srgbClr val="FF0000"/>
                </a:solidFill>
              </a:rPr>
              <a:t>từ</a:t>
            </a:r>
            <a:r>
              <a:rPr lang="en-US" sz="2400" b="1" dirty="0">
                <a:solidFill>
                  <a:srgbClr val="FF0000"/>
                </a:solidFill>
              </a:rPr>
              <a:t> </a:t>
            </a:r>
            <a:r>
              <a:rPr lang="en-US" sz="2400" b="1" dirty="0" err="1">
                <a:solidFill>
                  <a:srgbClr val="FF0000"/>
                </a:solidFill>
              </a:rPr>
              <a:t>ngữ</a:t>
            </a:r>
            <a:r>
              <a:rPr lang="en-US" sz="2400" b="1" dirty="0">
                <a:solidFill>
                  <a:srgbClr val="FF0000"/>
                </a:solidFill>
              </a:rPr>
              <a:t>.</a:t>
            </a:r>
          </a:p>
        </p:txBody>
      </p:sp>
      <p:sp>
        <p:nvSpPr>
          <p:cNvPr id="11" name="TextBox 10">
            <a:extLst>
              <a:ext uri="{FF2B5EF4-FFF2-40B4-BE49-F238E27FC236}">
                <a16:creationId xmlns:a16="http://schemas.microsoft.com/office/drawing/2014/main" id="{2F9798E2-9B88-D664-77B2-B44812E5DDF1}"/>
              </a:ext>
            </a:extLst>
          </p:cNvPr>
          <p:cNvSpPr txBox="1"/>
          <p:nvPr/>
        </p:nvSpPr>
        <p:spPr>
          <a:xfrm>
            <a:off x="3850640" y="4074160"/>
            <a:ext cx="2580640" cy="830997"/>
          </a:xfrm>
          <a:prstGeom prst="rect">
            <a:avLst/>
          </a:prstGeom>
          <a:noFill/>
        </p:spPr>
        <p:txBody>
          <a:bodyPr wrap="square" rtlCol="0">
            <a:spAutoFit/>
          </a:bodyPr>
          <a:lstStyle/>
          <a:p>
            <a:pPr algn="just"/>
            <a:r>
              <a:rPr lang="en-US" sz="2400" b="1" dirty="0">
                <a:solidFill>
                  <a:srgbClr val="FF0000"/>
                </a:solidFill>
              </a:rPr>
              <a:t>- Liên </a:t>
            </a:r>
            <a:r>
              <a:rPr lang="en-US" sz="2400" b="1" dirty="0" err="1">
                <a:solidFill>
                  <a:srgbClr val="FF0000"/>
                </a:solidFill>
              </a:rPr>
              <a:t>kết</a:t>
            </a:r>
            <a:r>
              <a:rPr lang="en-US" sz="2400" b="1" dirty="0">
                <a:solidFill>
                  <a:srgbClr val="FF0000"/>
                </a:solidFill>
              </a:rPr>
              <a:t> </a:t>
            </a:r>
            <a:r>
              <a:rPr lang="en-US" sz="2400" b="1" dirty="0" err="1">
                <a:solidFill>
                  <a:srgbClr val="FF0000"/>
                </a:solidFill>
              </a:rPr>
              <a:t>câu</a:t>
            </a:r>
            <a:r>
              <a:rPr lang="en-US" sz="2400" b="1" dirty="0">
                <a:solidFill>
                  <a:srgbClr val="FF0000"/>
                </a:solidFill>
              </a:rPr>
              <a:t> </a:t>
            </a:r>
            <a:r>
              <a:rPr lang="en-US" sz="2400" b="1" dirty="0" err="1">
                <a:solidFill>
                  <a:srgbClr val="FF0000"/>
                </a:solidFill>
              </a:rPr>
              <a:t>bằng</a:t>
            </a:r>
            <a:r>
              <a:rPr lang="en-US" sz="2400" b="1" dirty="0">
                <a:solidFill>
                  <a:srgbClr val="FF0000"/>
                </a:solidFill>
              </a:rPr>
              <a:t> </a:t>
            </a:r>
            <a:r>
              <a:rPr lang="en-US" sz="2400" b="1" dirty="0" err="1">
                <a:solidFill>
                  <a:srgbClr val="FF0000"/>
                </a:solidFill>
              </a:rPr>
              <a:t>từ</a:t>
            </a:r>
            <a:r>
              <a:rPr lang="en-US" sz="2400" b="1" dirty="0">
                <a:solidFill>
                  <a:srgbClr val="FF0000"/>
                </a:solidFill>
              </a:rPr>
              <a:t> </a:t>
            </a:r>
            <a:r>
              <a:rPr lang="en-US" sz="2400" b="1" dirty="0" err="1">
                <a:solidFill>
                  <a:srgbClr val="FF0000"/>
                </a:solidFill>
              </a:rPr>
              <a:t>ngữ</a:t>
            </a:r>
            <a:r>
              <a:rPr lang="en-US" sz="2400" b="1" dirty="0">
                <a:solidFill>
                  <a:srgbClr val="FF0000"/>
                </a:solidFill>
              </a:rPr>
              <a:t> </a:t>
            </a:r>
            <a:r>
              <a:rPr lang="en-US" sz="2400" b="1" dirty="0" err="1">
                <a:solidFill>
                  <a:srgbClr val="FF0000"/>
                </a:solidFill>
              </a:rPr>
              <a:t>thay</a:t>
            </a:r>
            <a:r>
              <a:rPr lang="en-US" sz="2400" b="1" dirty="0">
                <a:solidFill>
                  <a:srgbClr val="FF0000"/>
                </a:solidFill>
              </a:rPr>
              <a:t> </a:t>
            </a:r>
            <a:r>
              <a:rPr lang="en-US" sz="2400" b="1" dirty="0" err="1">
                <a:solidFill>
                  <a:srgbClr val="FF0000"/>
                </a:solidFill>
              </a:rPr>
              <a:t>thế</a:t>
            </a:r>
            <a:r>
              <a:rPr lang="en-US" sz="2400" b="1" dirty="0">
                <a:solidFill>
                  <a:srgbClr val="FF0000"/>
                </a:solidFill>
              </a:rPr>
              <a:t>.</a:t>
            </a:r>
          </a:p>
        </p:txBody>
      </p:sp>
      <p:sp>
        <p:nvSpPr>
          <p:cNvPr id="14" name="TextBox 13">
            <a:extLst>
              <a:ext uri="{FF2B5EF4-FFF2-40B4-BE49-F238E27FC236}">
                <a16:creationId xmlns:a16="http://schemas.microsoft.com/office/drawing/2014/main" id="{5022AB8D-D8F7-70D2-4FBB-9AD355AF403E}"/>
              </a:ext>
            </a:extLst>
          </p:cNvPr>
          <p:cNvSpPr txBox="1"/>
          <p:nvPr/>
        </p:nvSpPr>
        <p:spPr>
          <a:xfrm>
            <a:off x="6532880" y="3454400"/>
            <a:ext cx="3362960" cy="461665"/>
          </a:xfrm>
          <a:prstGeom prst="rect">
            <a:avLst/>
          </a:prstGeom>
          <a:noFill/>
        </p:spPr>
        <p:txBody>
          <a:bodyPr wrap="square" rtlCol="0">
            <a:spAutoFit/>
          </a:bodyPr>
          <a:lstStyle/>
          <a:p>
            <a:pPr algn="just"/>
            <a:r>
              <a:rPr lang="en-US" sz="2400" b="1" dirty="0">
                <a:solidFill>
                  <a:srgbClr val="FF0000"/>
                </a:solidFill>
              </a:rPr>
              <a:t>- </a:t>
            </a:r>
            <a:r>
              <a:rPr lang="en-US" sz="2400" b="1" dirty="0" err="1">
                <a:solidFill>
                  <a:srgbClr val="FF0000"/>
                </a:solidFill>
              </a:rPr>
              <a:t>võ</a:t>
            </a:r>
            <a:r>
              <a:rPr lang="en-US" sz="2400" b="1" dirty="0">
                <a:solidFill>
                  <a:srgbClr val="FF0000"/>
                </a:solidFill>
              </a:rPr>
              <a:t>, </a:t>
            </a:r>
            <a:r>
              <a:rPr lang="en-US" sz="2400" b="1" dirty="0" err="1">
                <a:solidFill>
                  <a:srgbClr val="FF0000"/>
                </a:solidFill>
              </a:rPr>
              <a:t>sư</a:t>
            </a:r>
            <a:r>
              <a:rPr lang="en-US" sz="2400" b="1" dirty="0">
                <a:solidFill>
                  <a:srgbClr val="FF0000"/>
                </a:solidFill>
              </a:rPr>
              <a:t> </a:t>
            </a:r>
            <a:r>
              <a:rPr lang="en-US" sz="2400" b="1" dirty="0" err="1">
                <a:solidFill>
                  <a:srgbClr val="FF0000"/>
                </a:solidFill>
              </a:rPr>
              <a:t>tử</a:t>
            </a:r>
            <a:r>
              <a:rPr lang="en-US" sz="2400" b="1" dirty="0">
                <a:solidFill>
                  <a:srgbClr val="FF0000"/>
                </a:solidFill>
              </a:rPr>
              <a:t>, </a:t>
            </a:r>
            <a:r>
              <a:rPr lang="en-US" sz="2400" b="1" dirty="0" err="1">
                <a:solidFill>
                  <a:srgbClr val="FF0000"/>
                </a:solidFill>
              </a:rPr>
              <a:t>đười</a:t>
            </a:r>
            <a:r>
              <a:rPr lang="en-US" sz="2400" b="1" dirty="0">
                <a:solidFill>
                  <a:srgbClr val="FF0000"/>
                </a:solidFill>
              </a:rPr>
              <a:t> </a:t>
            </a:r>
            <a:r>
              <a:rPr lang="en-US" sz="2400" b="1" dirty="0" err="1">
                <a:solidFill>
                  <a:srgbClr val="FF0000"/>
                </a:solidFill>
              </a:rPr>
              <a:t>ươi</a:t>
            </a:r>
            <a:r>
              <a:rPr lang="en-US" sz="2400" b="1" dirty="0">
                <a:solidFill>
                  <a:srgbClr val="FF0000"/>
                </a:solidFill>
              </a:rPr>
              <a:t>, </a:t>
            </a:r>
            <a:r>
              <a:rPr lang="en-US" sz="2400" b="1" dirty="0" err="1">
                <a:solidFill>
                  <a:srgbClr val="FF0000"/>
                </a:solidFill>
              </a:rPr>
              <a:t>khỉ</a:t>
            </a:r>
            <a:endParaRPr lang="en-US" sz="2400" b="1" dirty="0">
              <a:solidFill>
                <a:srgbClr val="FF0000"/>
              </a:solidFill>
            </a:endParaRPr>
          </a:p>
        </p:txBody>
      </p:sp>
      <p:sp>
        <p:nvSpPr>
          <p:cNvPr id="15" name="TextBox 14">
            <a:extLst>
              <a:ext uri="{FF2B5EF4-FFF2-40B4-BE49-F238E27FC236}">
                <a16:creationId xmlns:a16="http://schemas.microsoft.com/office/drawing/2014/main" id="{1ECD0C49-51D4-6853-BE09-EBA82B574E8E}"/>
              </a:ext>
            </a:extLst>
          </p:cNvPr>
          <p:cNvSpPr txBox="1"/>
          <p:nvPr/>
        </p:nvSpPr>
        <p:spPr>
          <a:xfrm>
            <a:off x="6543040" y="3972560"/>
            <a:ext cx="3362960" cy="830997"/>
          </a:xfrm>
          <a:prstGeom prst="rect">
            <a:avLst/>
          </a:prstGeom>
          <a:noFill/>
        </p:spPr>
        <p:txBody>
          <a:bodyPr wrap="square" rtlCol="0">
            <a:spAutoFit/>
          </a:bodyPr>
          <a:lstStyle/>
          <a:p>
            <a:pPr algn="just"/>
            <a:r>
              <a:rPr lang="en-US" sz="2400" b="1" dirty="0">
                <a:solidFill>
                  <a:srgbClr val="FF0000"/>
                </a:solidFill>
              </a:rPr>
              <a:t>- Con </a:t>
            </a:r>
            <a:r>
              <a:rPr lang="en-US" sz="2400" b="1" dirty="0" err="1">
                <a:solidFill>
                  <a:srgbClr val="FF0000"/>
                </a:solidFill>
              </a:rPr>
              <a:t>thú</a:t>
            </a:r>
            <a:r>
              <a:rPr lang="en-US" sz="2400" b="1" dirty="0">
                <a:solidFill>
                  <a:srgbClr val="FF0000"/>
                </a:solidFill>
              </a:rPr>
              <a:t> </a:t>
            </a:r>
            <a:r>
              <a:rPr lang="en-US" sz="2400" b="1" dirty="0" err="1">
                <a:solidFill>
                  <a:srgbClr val="FF0000"/>
                </a:solidFill>
              </a:rPr>
              <a:t>dữ</a:t>
            </a:r>
            <a:r>
              <a:rPr lang="en-US" sz="2400" b="1" dirty="0">
                <a:solidFill>
                  <a:srgbClr val="FF0000"/>
                </a:solidFill>
              </a:rPr>
              <a:t> </a:t>
            </a:r>
            <a:r>
              <a:rPr lang="en-US" sz="2400" b="1" dirty="0" err="1">
                <a:solidFill>
                  <a:srgbClr val="FF0000"/>
                </a:solidFill>
              </a:rPr>
              <a:t>thay</a:t>
            </a:r>
            <a:r>
              <a:rPr lang="en-US" sz="2400" b="1" dirty="0">
                <a:solidFill>
                  <a:srgbClr val="FF0000"/>
                </a:solidFill>
              </a:rPr>
              <a:t> </a:t>
            </a:r>
            <a:r>
              <a:rPr lang="en-US" sz="2400" b="1" dirty="0" err="1">
                <a:solidFill>
                  <a:srgbClr val="FF0000"/>
                </a:solidFill>
              </a:rPr>
              <a:t>thế</a:t>
            </a:r>
            <a:r>
              <a:rPr lang="en-US" sz="2400" b="1" dirty="0">
                <a:solidFill>
                  <a:srgbClr val="FF0000"/>
                </a:solidFill>
              </a:rPr>
              <a:t> </a:t>
            </a:r>
            <a:r>
              <a:rPr lang="en-US" sz="2400" b="1" dirty="0" err="1">
                <a:solidFill>
                  <a:srgbClr val="FF0000"/>
                </a:solidFill>
              </a:rPr>
              <a:t>cho</a:t>
            </a:r>
            <a:r>
              <a:rPr lang="en-US" sz="2400" b="1" dirty="0">
                <a:solidFill>
                  <a:srgbClr val="FF0000"/>
                </a:solidFill>
              </a:rPr>
              <a:t> </a:t>
            </a:r>
            <a:r>
              <a:rPr lang="en-US" sz="2400" b="1" dirty="0" err="1">
                <a:solidFill>
                  <a:srgbClr val="FF0000"/>
                </a:solidFill>
              </a:rPr>
              <a:t>sư</a:t>
            </a:r>
            <a:r>
              <a:rPr lang="en-US" sz="2400" b="1" dirty="0">
                <a:solidFill>
                  <a:srgbClr val="FF0000"/>
                </a:solidFill>
              </a:rPr>
              <a:t> </a:t>
            </a:r>
            <a:r>
              <a:rPr lang="en-US" sz="2400" b="1" dirty="0" err="1">
                <a:solidFill>
                  <a:srgbClr val="FF0000"/>
                </a:solidFill>
              </a:rPr>
              <a:t>tử</a:t>
            </a:r>
            <a:endParaRPr lang="en-US" sz="2400" b="1" dirty="0">
              <a:solidFill>
                <a:srgbClr val="FF0000"/>
              </a:solidFill>
            </a:endParaRPr>
          </a:p>
        </p:txBody>
      </p:sp>
      <p:sp>
        <p:nvSpPr>
          <p:cNvPr id="16" name="TextBox 15">
            <a:extLst>
              <a:ext uri="{FF2B5EF4-FFF2-40B4-BE49-F238E27FC236}">
                <a16:creationId xmlns:a16="http://schemas.microsoft.com/office/drawing/2014/main" id="{890BB2DC-C318-2615-E8D2-CDE1EE25F290}"/>
              </a:ext>
            </a:extLst>
          </p:cNvPr>
          <p:cNvSpPr txBox="1"/>
          <p:nvPr/>
        </p:nvSpPr>
        <p:spPr>
          <a:xfrm>
            <a:off x="3840480" y="5069840"/>
            <a:ext cx="2580640" cy="830997"/>
          </a:xfrm>
          <a:prstGeom prst="rect">
            <a:avLst/>
          </a:prstGeom>
          <a:noFill/>
        </p:spPr>
        <p:txBody>
          <a:bodyPr wrap="square" rtlCol="0">
            <a:spAutoFit/>
          </a:bodyPr>
          <a:lstStyle/>
          <a:p>
            <a:pPr algn="just"/>
            <a:r>
              <a:rPr lang="en-US" sz="2400" b="1" dirty="0">
                <a:solidFill>
                  <a:srgbClr val="FF0000"/>
                </a:solidFill>
              </a:rPr>
              <a:t>- Liên </a:t>
            </a:r>
            <a:r>
              <a:rPr lang="en-US" sz="2400" b="1" dirty="0" err="1">
                <a:solidFill>
                  <a:srgbClr val="FF0000"/>
                </a:solidFill>
              </a:rPr>
              <a:t>kết</a:t>
            </a:r>
            <a:r>
              <a:rPr lang="en-US" sz="2400" b="1" dirty="0">
                <a:solidFill>
                  <a:srgbClr val="FF0000"/>
                </a:solidFill>
              </a:rPr>
              <a:t> </a:t>
            </a:r>
            <a:r>
              <a:rPr lang="en-US" sz="2400" b="1" dirty="0" err="1">
                <a:solidFill>
                  <a:srgbClr val="FF0000"/>
                </a:solidFill>
              </a:rPr>
              <a:t>câu</a:t>
            </a:r>
            <a:r>
              <a:rPr lang="en-US" sz="2400" b="1" dirty="0">
                <a:solidFill>
                  <a:srgbClr val="FF0000"/>
                </a:solidFill>
              </a:rPr>
              <a:t> </a:t>
            </a:r>
            <a:r>
              <a:rPr lang="en-US" sz="2400" b="1" dirty="0" err="1">
                <a:solidFill>
                  <a:srgbClr val="FF0000"/>
                </a:solidFill>
              </a:rPr>
              <a:t>bằng</a:t>
            </a:r>
            <a:r>
              <a:rPr lang="en-US" sz="2400" b="1" dirty="0">
                <a:solidFill>
                  <a:srgbClr val="FF0000"/>
                </a:solidFill>
              </a:rPr>
              <a:t> </a:t>
            </a:r>
            <a:r>
              <a:rPr lang="en-US" sz="2400" b="1" dirty="0" err="1">
                <a:solidFill>
                  <a:srgbClr val="FF0000"/>
                </a:solidFill>
              </a:rPr>
              <a:t>cách</a:t>
            </a:r>
            <a:r>
              <a:rPr lang="en-US" sz="2400" b="1" dirty="0">
                <a:solidFill>
                  <a:srgbClr val="FF0000"/>
                </a:solidFill>
              </a:rPr>
              <a:t> </a:t>
            </a:r>
            <a:r>
              <a:rPr lang="en-US" sz="2400" b="1" dirty="0" err="1">
                <a:solidFill>
                  <a:srgbClr val="FF0000"/>
                </a:solidFill>
              </a:rPr>
              <a:t>lặp</a:t>
            </a:r>
            <a:r>
              <a:rPr lang="en-US" sz="2400" b="1" dirty="0">
                <a:solidFill>
                  <a:srgbClr val="FF0000"/>
                </a:solidFill>
              </a:rPr>
              <a:t> </a:t>
            </a:r>
            <a:r>
              <a:rPr lang="en-US" sz="2400" b="1" dirty="0" err="1">
                <a:solidFill>
                  <a:srgbClr val="FF0000"/>
                </a:solidFill>
              </a:rPr>
              <a:t>từ</a:t>
            </a:r>
            <a:r>
              <a:rPr lang="en-US" sz="2400" b="1" dirty="0">
                <a:solidFill>
                  <a:srgbClr val="FF0000"/>
                </a:solidFill>
              </a:rPr>
              <a:t> </a:t>
            </a:r>
            <a:r>
              <a:rPr lang="en-US" sz="2400" b="1" dirty="0" err="1">
                <a:solidFill>
                  <a:srgbClr val="FF0000"/>
                </a:solidFill>
              </a:rPr>
              <a:t>ngữ</a:t>
            </a:r>
            <a:r>
              <a:rPr lang="en-US" sz="2400" b="1" dirty="0">
                <a:solidFill>
                  <a:srgbClr val="FF0000"/>
                </a:solidFill>
              </a:rPr>
              <a:t>.</a:t>
            </a:r>
          </a:p>
        </p:txBody>
      </p:sp>
      <p:sp>
        <p:nvSpPr>
          <p:cNvPr id="17" name="TextBox 16">
            <a:extLst>
              <a:ext uri="{FF2B5EF4-FFF2-40B4-BE49-F238E27FC236}">
                <a16:creationId xmlns:a16="http://schemas.microsoft.com/office/drawing/2014/main" id="{80946C05-0902-0725-29B2-DF59DE3C006B}"/>
              </a:ext>
            </a:extLst>
          </p:cNvPr>
          <p:cNvSpPr txBox="1"/>
          <p:nvPr/>
        </p:nvSpPr>
        <p:spPr>
          <a:xfrm>
            <a:off x="6766560" y="4866640"/>
            <a:ext cx="2580640" cy="671851"/>
          </a:xfrm>
          <a:prstGeom prst="rect">
            <a:avLst/>
          </a:prstGeom>
          <a:noFill/>
        </p:spPr>
        <p:txBody>
          <a:bodyPr wrap="square" rtlCol="0">
            <a:spAutoFit/>
          </a:bodyPr>
          <a:lstStyle/>
          <a:p>
            <a:pPr algn="just">
              <a:lnSpc>
                <a:spcPct val="150000"/>
              </a:lnSpc>
            </a:pPr>
            <a:r>
              <a:rPr lang="en-US" sz="2800" b="1" dirty="0" err="1">
                <a:solidFill>
                  <a:srgbClr val="FF0000"/>
                </a:solidFill>
              </a:rPr>
              <a:t>Nhà</a:t>
            </a:r>
            <a:r>
              <a:rPr lang="en-US" sz="2800" b="1" dirty="0">
                <a:solidFill>
                  <a:srgbClr val="FF0000"/>
                </a:solidFill>
              </a:rPr>
              <a:t> </a:t>
            </a:r>
            <a:r>
              <a:rPr lang="en-US" sz="2800" b="1" dirty="0" err="1">
                <a:solidFill>
                  <a:srgbClr val="FF0000"/>
                </a:solidFill>
              </a:rPr>
              <a:t>rông</a:t>
            </a:r>
            <a:endParaRPr lang="en-US" sz="2800" b="1" dirty="0">
              <a:solidFill>
                <a:srgbClr val="FF0000"/>
              </a:solidFill>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down)">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down)">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down)">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1" grpId="0"/>
      <p:bldP spid="14" grpId="0"/>
      <p:bldP spid="15" grpId="0"/>
      <p:bldP spid="16" grpId="0"/>
      <p:bldP spid="17" grpId="0"/>
    </p:bldLst>
  </p:timing>
</p:sld>
</file>

<file path=ppt/theme/theme1.xml><?xml version="1.0" encoding="utf-8"?>
<a:theme xmlns:a="http://schemas.openxmlformats.org/drawingml/2006/main" name="Office 主题">
  <a:themeElements>
    <a:clrScheme name="自定义 14">
      <a:dk1>
        <a:sysClr val="windowText" lastClr="000000"/>
      </a:dk1>
      <a:lt1>
        <a:sysClr val="window" lastClr="FFFFFF"/>
      </a:lt1>
      <a:dk2>
        <a:srgbClr val="ED7D31"/>
      </a:dk2>
      <a:lt2>
        <a:srgbClr val="E7E6E6"/>
      </a:lt2>
      <a:accent1>
        <a:srgbClr val="ED7D31"/>
      </a:accent1>
      <a:accent2>
        <a:srgbClr val="ED7D31"/>
      </a:accent2>
      <a:accent3>
        <a:srgbClr val="A5A5A5"/>
      </a:accent3>
      <a:accent4>
        <a:srgbClr val="FFC000"/>
      </a:accent4>
      <a:accent5>
        <a:srgbClr val="A5A5A5"/>
      </a:accent5>
      <a:accent6>
        <a:srgbClr val="F4B183"/>
      </a:accent6>
      <a:hlink>
        <a:srgbClr val="0C0C0C"/>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322</TotalTime>
  <Words>398</Words>
  <Application>Microsoft Office PowerPoint</Application>
  <PresentationFormat>Widescreen</PresentationFormat>
  <Paragraphs>31</Paragraphs>
  <Slides>17</Slides>
  <Notes>0</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#9Slide03 IcielUni Sans Heavy</vt:lpstr>
      <vt:lpstr>Arial</vt:lpstr>
      <vt:lpstr>Calibri</vt:lpstr>
      <vt:lpstr>Cambria</vt:lpstr>
      <vt:lpstr>Times New Roman</vt:lpstr>
      <vt:lpstr>字魂107号-萌趣欢乐体</vt:lpstr>
      <vt:lpstr>字魂37号-波纹乖乖体</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 ngọc</dc:creator>
  <cp:keywords>Măngnon</cp:keywords>
  <cp:lastModifiedBy>HP</cp:lastModifiedBy>
  <cp:revision>90</cp:revision>
  <dcterms:created xsi:type="dcterms:W3CDTF">2023-07-22T16:47:00Z</dcterms:created>
  <dcterms:modified xsi:type="dcterms:W3CDTF">2026-03-20T01:18:00Z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FED60CFFD7F244BA8966EE8F8DAA4546_13</vt:lpwstr>
  </property>
  <property fmtid="{D5CDD505-2E9C-101B-9397-08002B2CF9AE}" pid="3" name="KSOProductBuildVer">
    <vt:lpwstr>1033-12.2.0.13201</vt:lpwstr>
  </property>
</Properties>
</file>