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1" r:id="rId3"/>
    <p:sldMasterId id="2147483703" r:id="rId4"/>
  </p:sldMasterIdLst>
  <p:notesMasterIdLst>
    <p:notesMasterId r:id="rId13"/>
  </p:notesMasterIdLst>
  <p:sldIdLst>
    <p:sldId id="257" r:id="rId5"/>
    <p:sldId id="259" r:id="rId6"/>
    <p:sldId id="287" r:id="rId7"/>
    <p:sldId id="288" r:id="rId8"/>
    <p:sldId id="289" r:id="rId9"/>
    <p:sldId id="290" r:id="rId10"/>
    <p:sldId id="291" r:id="rId11"/>
    <p:sldId id="282" r:id="rId12"/>
  </p:sldIdLst>
  <p:sldSz cx="12192000" cy="6858000"/>
  <p:notesSz cx="6858000" cy="9144000"/>
  <p:embeddedFontLst>
    <p:embeddedFont>
      <p:font typeface="Calibri Light" panose="020F0302020204030204" pitchFamily="34" charset="0"/>
      <p:regular r:id="rId14"/>
      <p:italic r:id="rId15"/>
    </p:embeddedFont>
    <p:embeddedFont>
      <p:font typeface="Cambria" panose="02040503050406030204" pitchFamily="18" charset="0"/>
      <p:regular r:id="rId16"/>
      <p:bold r:id="rId17"/>
      <p:italic r:id="rId18"/>
      <p:boldItalic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060"/>
    <a:srgbClr val="23B893"/>
    <a:srgbClr val="FD8124"/>
    <a:srgbClr val="FBD646"/>
    <a:srgbClr val="FD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3447" autoAdjust="0"/>
  </p:normalViewPr>
  <p:slideViewPr>
    <p:cSldViewPr snapToGrid="0">
      <p:cViewPr varScale="1">
        <p:scale>
          <a:sx n="63" d="100"/>
          <a:sy n="63" d="100"/>
        </p:scale>
        <p:origin x="80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DAE57-CAA3-4195-809F-48D8C11A70D7}" type="datetimeFigureOut">
              <a:rPr lang="en-US" smtClean="0"/>
              <a:pPr/>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5DB86-8167-40E5-9C37-795C636563B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96657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293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291040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0894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28063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62813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66362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4868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0" y="1"/>
            <a:ext cx="12192000" cy="6857999"/>
          </a:xfrm>
          <a:prstGeom prst="rect">
            <a:avLst/>
          </a:prstGeom>
        </p:spPr>
      </p:pic>
      <p:sp>
        <p:nvSpPr>
          <p:cNvPr id="8" name="Rectangle: Rounded Corners 7"/>
          <p:cNvSpPr/>
          <p:nvPr userDrawn="1"/>
        </p:nvSpPr>
        <p:spPr>
          <a:xfrm>
            <a:off x="228601" y="257174"/>
            <a:ext cx="11687174" cy="63531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946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951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4598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22323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1997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3992271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872055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07080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128983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520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209305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918013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887265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3/17/2026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461319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3482597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25925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06879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92188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4896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96196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AFB288-95F4-4789-BF41-88E9FEA7F344}"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118814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29224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13721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3201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17/03/2026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627540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AFB288-95F4-4789-BF41-88E9FEA7F344}"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AFB288-95F4-4789-BF41-88E9FEA7F344}" type="datetimeFigureOut">
              <a:rPr lang="en-US" smtClean="0"/>
              <a:pPr/>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FB288-95F4-4789-BF41-88E9FEA7F344}" type="datetimeFigureOut">
              <a:rPr lang="en-US" smtClean="0"/>
              <a:pPr/>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AFB288-95F4-4789-BF41-88E9FEA7F344}" type="datetimeFigureOut">
              <a:rPr lang="en-US" smtClean="0"/>
              <a:pPr/>
              <a:t>3/17/2026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682982-EA64-483F-BAF3-C19101D490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551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144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57528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446783" y="214666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descr="A collection of books with letters and numbers&#10;&#10;Description automatically generated"/>
          <p:cNvPicPr>
            <a:picLocks noChangeAspect="1"/>
          </p:cNvPicPr>
          <p:nvPr/>
        </p:nvPicPr>
        <p:blipFill>
          <a:blip r:embed="rId2">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3"/>
          <a:stretch>
            <a:fillRect/>
          </a:stretch>
        </p:blipFill>
        <p:spPr>
          <a:xfrm>
            <a:off x="523875" y="6985635"/>
            <a:ext cx="13397865" cy="3480435"/>
          </a:xfrm>
          <a:prstGeom prst="flowChartAlternateProcess">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648483"/>
            <a:ext cx="10423491" cy="1076325"/>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6">
                    <a:lumMod val="50000"/>
                  </a:schemeClr>
                </a:solidFill>
                <a:latin typeface="Cambria" panose="02040503050406030204" pitchFamily="18" charset="0"/>
                <a:ea typeface="Cambria" panose="02040503050406030204" pitchFamily="18" charset="0"/>
              </a:rPr>
              <a:t>Chia </a:t>
            </a:r>
            <a:r>
              <a:rPr lang="en-US" sz="3200" b="1" dirty="0" err="1">
                <a:solidFill>
                  <a:schemeClr val="accent6">
                    <a:lumMod val="50000"/>
                  </a:schemeClr>
                </a:solidFill>
                <a:latin typeface="Cambria" panose="02040503050406030204" pitchFamily="18" charset="0"/>
                <a:ea typeface="Cambria" panose="02040503050406030204" pitchFamily="18" charset="0"/>
              </a:rPr>
              <a:t>sẻ</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về</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những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động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xã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hội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em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biết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từng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tham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gia</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3200" b="1" i="1" dirty="0">
              <a:solidFill>
                <a:schemeClr val="accent6">
                  <a:lumMod val="50000"/>
                </a:schemeClr>
              </a:solidFill>
              <a:latin typeface="Cambria" panose="02040503050406030204" pitchFamily="18" charset="0"/>
              <a:ea typeface="Cambria" panose="02040503050406030204" pitchFamily="18" charset="0"/>
            </a:endParaRPr>
          </a:p>
        </p:txBody>
      </p:sp>
      <p:pic>
        <p:nvPicPr>
          <p:cNvPr id="1028" name="Picture 4" descr="Hoạt động xã hội nhân viên tham gia - Công ty TNHH Thực phẩm Orion Vina">
            <a:extLst>
              <a:ext uri="{FF2B5EF4-FFF2-40B4-BE49-F238E27FC236}">
                <a16:creationId xmlns:a16="http://schemas.microsoft.com/office/drawing/2014/main" id="{76DB324A-7CC0-27A1-6A3E-BBE61ECB9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 y="2167107"/>
            <a:ext cx="4781099" cy="3591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ồ Chí Minh: Nhiều học sinh, phụ huynh, thầy cô chung tay hướng về miền  Bắc thân yêu | baotintuc.vn">
            <a:extLst>
              <a:ext uri="{FF2B5EF4-FFF2-40B4-BE49-F238E27FC236}">
                <a16:creationId xmlns:a16="http://schemas.microsoft.com/office/drawing/2014/main" id="{BD54CA82-7FF3-173F-5E6A-20840B1B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0" y="2234201"/>
            <a:ext cx="4799467" cy="3524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en-US" sz="3200" b="1" dirty="0" err="1">
                <a:solidFill>
                  <a:srgbClr val="4EA72E">
                    <a:lumMod val="50000"/>
                  </a:srgbClr>
                </a:solidFill>
                <a:latin typeface="Cambria" panose="02040503050406030204" pitchFamily="18" charset="0"/>
                <a:ea typeface="Cambria" panose="02040503050406030204" pitchFamily="18" charset="0"/>
              </a:rPr>
              <a:t>Thảo</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luận</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để</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xác</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định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nội</a:t>
            </a:r>
            <a:r>
              <a:rPr lang="en-US" sz="3200" b="1" dirty="0">
                <a:solidFill>
                  <a:srgbClr val="4EA72E">
                    <a:lumMod val="50000"/>
                  </a:srgbClr>
                </a:solidFill>
                <a:latin typeface="Cambria" panose="02040503050406030204" pitchFamily="18" charset="0"/>
                <a:ea typeface="Cambria" panose="02040503050406030204" pitchFamily="18" charset="0"/>
              </a:rPr>
              <a:t> dung, </a:t>
            </a:r>
            <a:r>
              <a:rPr lang="en-US" sz="3200" b="1" dirty="0" err="1">
                <a:solidFill>
                  <a:srgbClr val="4EA72E">
                    <a:lumMod val="50000"/>
                  </a:srgbClr>
                </a:solidFill>
                <a:latin typeface="Cambria" panose="02040503050406030204" pitchFamily="18" charset="0"/>
                <a:ea typeface="Cambria" panose="02040503050406030204" pitchFamily="18" charset="0"/>
              </a:rPr>
              <a:t>hình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thức</a:t>
            </a:r>
            <a:r>
              <a:rPr lang="en-US" sz="3200" b="1" dirty="0">
                <a:solidFill>
                  <a:srgbClr val="4EA72E">
                    <a:lumMod val="50000"/>
                  </a:srgbClr>
                </a:solidFill>
                <a:latin typeface="Cambria" panose="02040503050406030204" pitchFamily="18" charset="0"/>
                <a:ea typeface="Cambria" panose="02040503050406030204" pitchFamily="18" charset="0"/>
              </a:rPr>
              <a:t>, ý </a:t>
            </a:r>
            <a:r>
              <a:rPr lang="en-US" sz="3200" b="1" dirty="0" err="1">
                <a:solidFill>
                  <a:srgbClr val="4EA72E">
                    <a:lumMod val="50000"/>
                  </a:srgbClr>
                </a:solidFill>
                <a:latin typeface="Cambria" panose="02040503050406030204" pitchFamily="18" charset="0"/>
                <a:ea typeface="Cambria" panose="02040503050406030204" pitchFamily="18" charset="0"/>
              </a:rPr>
              <a:t>nghĩa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của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hoạt</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động</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xã</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hội</a:t>
            </a:r>
            <a:r>
              <a:rPr lang="en-US" sz="3200" b="1" dirty="0">
                <a:solidFill>
                  <a:srgbClr val="4EA72E">
                    <a:lumMod val="50000"/>
                  </a:srgbClr>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3744686"/>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 Nội dung hoạt động xã hội (bảo vệ môi trường, tôn vinh giá trị văn hóa truyền thống,…</a:t>
            </a:r>
          </a:p>
          <a:p>
            <a:pPr algn="just"/>
            <a:r>
              <a:rPr lang="vi-VN" sz="3200" dirty="0">
                <a:solidFill>
                  <a:srgbClr val="002060"/>
                </a:solidFill>
                <a:latin typeface="Cambria" panose="02040503050406030204" pitchFamily="18" charset="0"/>
                <a:ea typeface="Cambria" panose="02040503050406030204" pitchFamily="18" charset="0"/>
              </a:rPr>
              <a:t>+ Hình thức hoạt động xã hội: (lễ hội, lao động công ích,…)</a:t>
            </a:r>
          </a:p>
          <a:p>
            <a:pPr algn="just"/>
            <a:r>
              <a:rPr lang="vi-VN" sz="3200" dirty="0">
                <a:solidFill>
                  <a:srgbClr val="002060"/>
                </a:solidFill>
                <a:latin typeface="Cambria" panose="02040503050406030204" pitchFamily="18" charset="0"/>
                <a:ea typeface="Cambria" panose="02040503050406030204" pitchFamily="18" charset="0"/>
              </a:rPr>
              <a:t>+ Ý nghĩa của hoạt động xã hội đối với bản thân và cộng đồng.</a:t>
            </a:r>
          </a:p>
          <a:p>
            <a:pPr algn="just"/>
            <a:r>
              <a:rPr lang="vi-VN" sz="3200" dirty="0">
                <a:solidFill>
                  <a:srgbClr val="002060"/>
                </a:solidFill>
                <a:latin typeface="Cambria" panose="02040503050406030204" pitchFamily="18" charset="0"/>
                <a:ea typeface="Cambria" panose="02040503050406030204" pitchFamily="18" charset="0"/>
              </a:rPr>
              <a:t>+ …</a:t>
            </a:r>
            <a:endParaRPr lang="en-US" altLang="en-US" sz="32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7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15" y="1728831"/>
            <a:ext cx="8055428"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Cambria" panose="02040503050406030204" pitchFamily="18" charset="0"/>
                  <a:ea typeface="Cambria" panose="02040503050406030204" pitchFamily="18" charset="0"/>
                </a:rPr>
                <a:t>Hoạt động xã hội là những hoạt động hướng đến những vấn đề có nội dung rất đa dạng trong xã hội, huy động sự tham gia của nhiều người trong xã hội</a:t>
              </a:r>
              <a:r>
                <a:rPr lang="vi-VN" sz="3600" b="1" dirty="0">
                  <a:solidFill>
                    <a:srgbClr val="FF0000"/>
                  </a:solidFill>
                  <a:effectLst/>
                  <a:latin typeface="Cambria" panose="02040503050406030204" pitchFamily="18" charset="0"/>
                  <a:ea typeface="Cambria" panose="02040503050406030204" pitchFamily="18" charset="0"/>
                </a:rPr>
                <a:t>. </a:t>
              </a:r>
              <a:endParaRPr kumimoji="0" lang="vi-VN"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0" y="1707059"/>
            <a:ext cx="3030479" cy="5228736"/>
          </a:xfrm>
          <a:prstGeom prst="rect">
            <a:avLst/>
          </a:prstGeom>
        </p:spPr>
      </p:pic>
      <p:pic>
        <p:nvPicPr>
          <p:cNvPr id="7" name="Picture 6" descr="A close up of a logo&#10;&#10;Description automatically generated">
            <a:extLst>
              <a:ext uri="{FF2B5EF4-FFF2-40B4-BE49-F238E27FC236}">
                <a16:creationId xmlns:a16="http://schemas.microsoft.com/office/drawing/2014/main" id="{91601D76-5FE5-91F1-2391-586344459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10943" y="241082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Hoạt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2:</a:t>
              </a:r>
              <a:r>
                <a:rPr lang="vi-VN" sz="3200" b="1" dirty="0">
                  <a:solidFill>
                    <a:srgbClr val="002060"/>
                  </a:solidFill>
                  <a:effectLst/>
                  <a:latin typeface="Cambria" panose="02040503050406030204" pitchFamily="18" charset="0"/>
                  <a:ea typeface="Cambria" panose="02040503050406030204" pitchFamily="18" charset="0"/>
                </a:rPr>
                <a:t> Lập kế hoạch tham gia hoạt động xã hội ở địa phương</a:t>
              </a:r>
              <a:r>
                <a:rPr lang="en-US" sz="3200" b="1"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p:txBody>
        </p:sp>
      </p:grpSp>
      <p:pic>
        <p:nvPicPr>
          <p:cNvPr id="3" name="Picture 2" descr="A collection of books with letters and numbers&#10;&#10;Description automatically generated"/>
          <p:cNvPicPr>
            <a:picLocks noChangeAspect="1"/>
          </p:cNvPicPr>
          <p:nvPr/>
        </p:nvPicPr>
        <p:blipFill>
          <a:blip r:embed="rId2">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3"/>
          <a:stretch>
            <a:fillRect/>
          </a:stretch>
        </p:blipFill>
        <p:spPr>
          <a:xfrm>
            <a:off x="523875" y="6985635"/>
            <a:ext cx="13397865" cy="3480435"/>
          </a:xfrm>
          <a:prstGeom prst="flowChartAlternateProcess">
            <a:avLst/>
          </a:prstGeom>
        </p:spPr>
      </p:pic>
    </p:spTree>
    <p:extLst>
      <p:ext uri="{BB962C8B-B14F-4D97-AF65-F5344CB8AC3E}">
        <p14:creationId xmlns:p14="http://schemas.microsoft.com/office/powerpoint/2010/main" val="23154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a:solidFill>
                  <a:srgbClr val="4EA72E">
                    <a:lumMod val="50000"/>
                  </a:srgbClr>
                </a:solidFill>
                <a:latin typeface="Cambria" panose="02040503050406030204" pitchFamily="18" charset="0"/>
                <a:ea typeface="Cambria" panose="02040503050406030204" pitchFamily="18" charset="0"/>
              </a:rPr>
              <a:t>Nêu những hoạt động xã hội ở địa phương mà em và các bạn có thể tham gia:</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2917371"/>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 Tham gia câu lạc bộ hát dân ca.</a:t>
            </a:r>
          </a:p>
          <a:p>
            <a:pPr lvl="0" algn="just"/>
            <a:r>
              <a:rPr lang="vi-VN" sz="4400" dirty="0">
                <a:solidFill>
                  <a:srgbClr val="002060"/>
                </a:solidFill>
                <a:latin typeface="Cambria" panose="02040503050406030204" pitchFamily="18" charset="0"/>
                <a:ea typeface="Cambria" panose="02040503050406030204" pitchFamily="18" charset="0"/>
              </a:rPr>
              <a:t>+ Thăm hỏi gia đình neo đơn</a:t>
            </a:r>
          </a:p>
          <a:p>
            <a:pPr lvl="0" algn="just"/>
            <a:r>
              <a:rPr lang="vi-VN" sz="4400" dirty="0">
                <a:solidFill>
                  <a:srgbClr val="002060"/>
                </a:solidFill>
                <a:latin typeface="Cambria" panose="02040503050406030204" pitchFamily="18" charset="0"/>
                <a:ea typeface="Cambria" panose="02040503050406030204" pitchFamily="18" charset="0"/>
              </a:rPr>
              <a:t>+ …</a:t>
            </a:r>
            <a:endParaRPr kumimoji="0" lang="en-US" altLang="en-US" sz="4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35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dirty="0">
                <a:solidFill>
                  <a:srgbClr val="4EA72E">
                    <a:lumMod val="50000"/>
                  </a:srgbClr>
                </a:solidFill>
                <a:latin typeface="Cambria" panose="02040503050406030204" pitchFamily="18" charset="0"/>
                <a:ea typeface="Cambria" panose="02040503050406030204" pitchFamily="18" charset="0"/>
              </a:rPr>
              <a:t>Lập kế hoạch tham gia một hoạt động xã hội ở địa phương.</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pic>
        <p:nvPicPr>
          <p:cNvPr id="4" name="Picture 3">
            <a:extLst>
              <a:ext uri="{FF2B5EF4-FFF2-40B4-BE49-F238E27FC236}">
                <a16:creationId xmlns:a16="http://schemas.microsoft.com/office/drawing/2014/main" id="{C85F7C7D-7E2D-EE7F-3CFD-C01DD0A7789D}"/>
              </a:ext>
            </a:extLst>
          </p:cNvPr>
          <p:cNvPicPr>
            <a:picLocks noChangeAspect="1"/>
          </p:cNvPicPr>
          <p:nvPr/>
        </p:nvPicPr>
        <p:blipFill>
          <a:blip r:embed="rId3"/>
          <a:stretch>
            <a:fillRect/>
          </a:stretch>
        </p:blipFill>
        <p:spPr>
          <a:xfrm>
            <a:off x="2019980" y="1639660"/>
            <a:ext cx="9001125" cy="4514850"/>
          </a:xfrm>
          <a:prstGeom prst="rect">
            <a:avLst/>
          </a:prstGeom>
        </p:spPr>
      </p:pic>
    </p:spTree>
    <p:extLst>
      <p:ext uri="{BB962C8B-B14F-4D97-AF65-F5344CB8AC3E}">
        <p14:creationId xmlns:p14="http://schemas.microsoft.com/office/powerpoint/2010/main" val="9002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a:extLst>
              <a:ext uri="{FF2B5EF4-FFF2-40B4-BE49-F238E27FC236}">
                <a16:creationId xmlns:a16="http://schemas.microsoft.com/office/drawing/2014/main" id="{65B4A42F-422E-7208-788D-F410CC4E7120}"/>
              </a:ext>
            </a:extLst>
          </p:cNvPr>
          <p:cNvSpPr/>
          <p:nvPr/>
        </p:nvSpPr>
        <p:spPr>
          <a:xfrm>
            <a:off x="2215988" y="2418924"/>
            <a:ext cx="8159167" cy="1928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Nêu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những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việc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mình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sẽ</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làm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xã</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hội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học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và</a:t>
            </a:r>
            <a:r>
              <a:rPr lang="en-US" sz="4000" b="1" dirty="0">
                <a:solidFill>
                  <a:prstClr val="white"/>
                </a:solidFill>
                <a:latin typeface="Cambria" panose="02040503050406030204" pitchFamily="18" charset="0"/>
                <a:ea typeface="Cambria" panose="02040503050406030204" pitchFamily="18" charset="0"/>
              </a:rPr>
              <a:t> cam </a:t>
            </a:r>
            <a:r>
              <a:rPr lang="en-US" sz="4000" b="1" dirty="0" err="1">
                <a:solidFill>
                  <a:prstClr val="white"/>
                </a:solidFill>
                <a:latin typeface="Cambria" panose="02040503050406030204" pitchFamily="18" charset="0"/>
                <a:ea typeface="Cambria" panose="02040503050406030204" pitchFamily="18" charset="0"/>
              </a:rPr>
              <a:t>kết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thực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hiện</a:t>
            </a:r>
            <a:r>
              <a:rPr lang="en-US" sz="4000" b="1" dirty="0">
                <a:solidFill>
                  <a:prstClr val="white"/>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231</Words>
  <Application>Microsoft Office PowerPoint</Application>
  <PresentationFormat>Widescreen</PresentationFormat>
  <Paragraphs>15</Paragraphs>
  <Slides>8</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vt:i4>
      </vt:variant>
    </vt:vector>
  </HeadingPairs>
  <TitlesOfParts>
    <vt:vector size="19" baseType="lpstr">
      <vt:lpstr>Aptos Display</vt:lpstr>
      <vt:lpstr>Arial</vt:lpstr>
      <vt:lpstr>Times New Roman</vt:lpstr>
      <vt:lpstr>Aptos</vt:lpstr>
      <vt:lpstr>Calibri Light</vt:lpstr>
      <vt:lpstr>Cambria</vt:lpstr>
      <vt:lpstr>Calibri</vt:lpstr>
      <vt:lpstr>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HP</cp:lastModifiedBy>
  <cp:revision>37</cp:revision>
  <dcterms:created xsi:type="dcterms:W3CDTF">2024-10-02T03:10:00Z</dcterms:created>
  <dcterms:modified xsi:type="dcterms:W3CDTF">2026-03-17T06:52:06Z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BD45B94EA0134D18B7D4E3598C7DCB23_13</vt:lpwstr>
  </property>
  <property fmtid="{D5CDD505-2E9C-101B-9397-08002B2CF9AE}" pid="3" name="KSOProductBuildVer">
    <vt:lpwstr>1033-12.2.0.18911</vt:lpwstr>
  </property>
</Properties>
</file>