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8"/>
  </p:notesMasterIdLst>
  <p:sldIdLst>
    <p:sldId id="279" r:id="rId2"/>
    <p:sldId id="288" r:id="rId3"/>
    <p:sldId id="268" r:id="rId4"/>
    <p:sldId id="289" r:id="rId5"/>
    <p:sldId id="292" r:id="rId6"/>
    <p:sldId id="295" r:id="rId7"/>
  </p:sldIdLst>
  <p:sldSz cx="18288000" cy="10287000"/>
  <p:notesSz cx="6858000" cy="9144000"/>
  <p:embeddedFontLst>
    <p:embeddedFont>
      <p:font typeface="UTM Diana" panose="02040603050506020204" pitchFamily="18" charset="0"/>
      <p:regular r:id="rId9"/>
    </p:embeddedFont>
    <p:embeddedFont>
      <p:font typeface="#9Slide05 ViceroyJF" panose="020B0604020202020204" charset="0"/>
      <p:regular r:id="rId10"/>
    </p:embeddedFont>
    <p:embeddedFont>
      <p:font typeface="Open Sans" panose="020B0604020202020204" charset="0"/>
      <p:regular r:id="rId11"/>
      <p:bold r:id="rId12"/>
      <p:italic r:id="rId13"/>
      <p:boldItalic r:id="rId14"/>
    </p:embeddedFon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7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B4D98-C767-4B04-87C0-B42FA75E2EEB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5FA11-03EA-434A-8CFF-9E49543F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3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8820344" cy="10287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2"/>
            <a:ext cx="18820344" cy="38576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14201775" y="6429374"/>
            <a:ext cx="4618569" cy="3857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5605188" y="-843804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642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2901C-D47F-4509-A3E3-29C3F170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83945-CCE5-4648-AE64-22B4AE54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B29BA8-C80F-42C3-AA29-4A542E17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476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155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5946" y="856116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5084328" y="-787402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386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6053"/>
            <a:ext cx="18288000" cy="326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861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89E68B-17EA-4399-B28A-64E41EB6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D548E3-CF3E-4E30-B974-27DEF5F3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2AA9E-A83C-4FB3-9E52-6BA7DDD5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204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345F4F-D6EB-4FA3-945B-86B06721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A1F60E-28DF-46A8-9117-36993E9B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0C9736-8B59-4072-BD81-2027E196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65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90DFAC-6847-412B-B663-4DDEB5F7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15E20C-7BE4-4E68-B897-175190AE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79E440-F62B-46D3-8282-4261A033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67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2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391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651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A6D870-5F0C-4FB3-BAEB-2F21DE4A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7C6115-D9A1-45B3-BB61-639D52E745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8E45E3-635D-4F66-9B17-7D7693C07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C4F6E1-59C0-4E99-92C2-B9FE8A4B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3AD742-09E8-4487-BE23-3032DCC9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C9B033-E454-4750-B88E-C3B09FBB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661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D2560D5-77B9-43F8-A70D-A23AB3EF1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5DECFE-6A6B-4BDC-9628-4D5FD19472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6526"/>
            <a:ext cx="9144000" cy="16304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1D409E-DCA4-48EF-B4AA-0715F4F716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8656526"/>
            <a:ext cx="9144000" cy="1630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3048000" y="-419100"/>
            <a:ext cx="22842636" cy="16453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344400" y="-2203157"/>
            <a:ext cx="709635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0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0" y="495300"/>
            <a:ext cx="166878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81839" y="988033"/>
            <a:ext cx="15090775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Lựa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chọn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nôi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dung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thảo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luận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phòng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chống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hỏa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hoạn</a:t>
            </a:r>
            <a:endParaRPr kumimoji="0" lang="en-US" alt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Xác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định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hỏa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hoạn</a:t>
            </a:r>
            <a:endParaRPr kumimoji="0" lang="en-US" alt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</a:p>
        </p:txBody>
      </p:sp>
      <p:sp>
        <p:nvSpPr>
          <p:cNvPr id="9" name="Freeform 2"/>
          <p:cNvSpPr/>
          <p:nvPr/>
        </p:nvSpPr>
        <p:spPr>
          <a:xfrm>
            <a:off x="4012326" y="1757002"/>
            <a:ext cx="9829800" cy="4914900"/>
          </a:xfrm>
          <a:custGeom>
            <a:avLst/>
            <a:gdLst/>
            <a:ahLst/>
            <a:cxnLst/>
            <a:rect l="l" t="t" r="r" b="b"/>
            <a:pathLst>
              <a:path w="11301259" h="5650629">
                <a:moveTo>
                  <a:pt x="0" y="0"/>
                </a:moveTo>
                <a:lnTo>
                  <a:pt x="11301258" y="0"/>
                </a:lnTo>
                <a:lnTo>
                  <a:pt x="11301258" y="5650630"/>
                </a:lnTo>
                <a:lnTo>
                  <a:pt x="0" y="565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Round Diagonal Corner Rectangle 5"/>
          <p:cNvSpPr/>
          <p:nvPr/>
        </p:nvSpPr>
        <p:spPr>
          <a:xfrm>
            <a:off x="1143000" y="8086825"/>
            <a:ext cx="3569574" cy="16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khí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mùi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khét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5093574" y="8086825"/>
            <a:ext cx="3569574" cy="16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Khói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xuất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9013668" y="8020250"/>
            <a:ext cx="5878988" cy="16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chuông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cháy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hô</a:t>
            </a:r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hoán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15190468" y="7982150"/>
            <a:ext cx="2022714" cy="16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99443" l="9763" r="95778">
                        <a14:foregroundMark x1="43887" y1="14162" x2="57432" y2="20408"/>
                        <a14:foregroundMark x1="57608" y1="13544" x2="54617" y2="16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6018" y="4840965"/>
            <a:ext cx="3673391" cy="52241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77898" y="3162300"/>
            <a:ext cx="110697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000000"/>
                </a:solidFill>
                <a:latin typeface="Open Sans" panose="020B0606030504020204" pitchFamily="34" charset="0"/>
              </a:rPr>
              <a:t>- Xác định đường thoát hiểm tối ưu.</a:t>
            </a:r>
          </a:p>
          <a:p>
            <a:pPr algn="just"/>
            <a:r>
              <a:rPr lang="vi-VN" sz="5000" dirty="0">
                <a:solidFill>
                  <a:srgbClr val="000000"/>
                </a:solidFill>
                <a:latin typeface="Open Sans" panose="020B0606030504020204" pitchFamily="34" charset="0"/>
              </a:rPr>
              <a:t>- Dùng khăn hoặc các vận dụng bằng vải được nhúng nước để che mũi, che đầu.</a:t>
            </a:r>
          </a:p>
          <a:p>
            <a:pPr algn="just"/>
            <a:r>
              <a:rPr lang="vi-VN" sz="5000" dirty="0">
                <a:solidFill>
                  <a:srgbClr val="000000"/>
                </a:solidFill>
                <a:latin typeface="Open Sans" panose="020B0606030504020204" pitchFamily="34" charset="0"/>
              </a:rPr>
              <a:t>- Đi lom khom hoặc bò sát mặt đất khi có khói.</a:t>
            </a:r>
            <a:endParaRPr lang="vi-VN" sz="5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19100"/>
            <a:ext cx="11277600" cy="25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13529" y="9084074"/>
            <a:ext cx="104484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5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;;,...</a:t>
            </a:r>
            <a:endParaRPr lang="en-US" altLang="zh-CN" sz="4800" b="1" dirty="0">
              <a:solidFill>
                <a:srgbClr val="44546A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333301" y="2969492"/>
            <a:ext cx="9878788" cy="2201605"/>
            <a:chOff x="1167765" y="4200177"/>
            <a:chExt cx="2673620" cy="1468339"/>
          </a:xfrm>
        </p:grpSpPr>
        <p:sp>
          <p:nvSpPr>
            <p:cNvPr id="16" name="矩形: 圆角 15"/>
            <p:cNvSpPr/>
            <p:nvPr/>
          </p:nvSpPr>
          <p:spPr>
            <a:xfrm>
              <a:off x="1167765" y="4200177"/>
              <a:ext cx="2673620" cy="146833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48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13560" y="4435757"/>
              <a:ext cx="2549249" cy="1046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nl-NL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đến một nơi lạ luôn tìm hiểu lối đi và cửa thoát hiểm</a:t>
              </a:r>
              <a:endParaRPr lang="zh-CN" altLang="en-US" sz="48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22" name="组合 13"/>
          <p:cNvGrpSpPr/>
          <p:nvPr/>
        </p:nvGrpSpPr>
        <p:grpSpPr>
          <a:xfrm>
            <a:off x="7502509" y="5397027"/>
            <a:ext cx="9878790" cy="2235281"/>
            <a:chOff x="1167765" y="4078188"/>
            <a:chExt cx="2673620" cy="1417217"/>
          </a:xfrm>
        </p:grpSpPr>
        <p:sp>
          <p:nvSpPr>
            <p:cNvPr id="23" name="矩形: 圆角 15"/>
            <p:cNvSpPr/>
            <p:nvPr/>
          </p:nvSpPr>
          <p:spPr>
            <a:xfrm>
              <a:off x="1167765" y="4078188"/>
              <a:ext cx="2673620" cy="141721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48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24" name="矩形 16"/>
            <p:cNvSpPr/>
            <p:nvPr/>
          </p:nvSpPr>
          <p:spPr>
            <a:xfrm>
              <a:off x="1238245" y="4250126"/>
              <a:ext cx="2532660" cy="9951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nl-NL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 nhớ số điện thoại của lực lượng Phòng cháy, chữa cháy (114)</a:t>
              </a:r>
              <a:endParaRPr lang="zh-CN" altLang="en-US" sz="48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25" name="组合 13"/>
          <p:cNvGrpSpPr/>
          <p:nvPr/>
        </p:nvGrpSpPr>
        <p:grpSpPr>
          <a:xfrm>
            <a:off x="7502509" y="8116230"/>
            <a:ext cx="10295472" cy="1106607"/>
            <a:chOff x="1167765" y="4200177"/>
            <a:chExt cx="2786392" cy="738041"/>
          </a:xfrm>
        </p:grpSpPr>
        <p:sp>
          <p:nvSpPr>
            <p:cNvPr id="26" name="矩形: 圆角 15"/>
            <p:cNvSpPr/>
            <p:nvPr/>
          </p:nvSpPr>
          <p:spPr>
            <a:xfrm>
              <a:off x="1167765" y="4200177"/>
              <a:ext cx="2673620" cy="73804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48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27" name="矩形 16"/>
            <p:cNvSpPr/>
            <p:nvPr/>
          </p:nvSpPr>
          <p:spPr>
            <a:xfrm>
              <a:off x="1364100" y="4245899"/>
              <a:ext cx="2590057" cy="554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nl-NL" sz="4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.......</a:t>
              </a:r>
              <a:endParaRPr lang="zh-CN" altLang="en-US" sz="48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2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10788"/>
          <a:stretch>
            <a:fillRect/>
          </a:stretch>
        </p:blipFill>
        <p:spPr>
          <a:xfrm>
            <a:off x="16374926" y="8343340"/>
            <a:ext cx="1629491" cy="1481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529" y="1075361"/>
            <a:ext cx="1204064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95300"/>
            <a:ext cx="166878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791200" y="3506957"/>
            <a:ext cx="11301259" cy="6328705"/>
          </a:xfrm>
          <a:custGeom>
            <a:avLst/>
            <a:gdLst/>
            <a:ahLst/>
            <a:cxnLst/>
            <a:rect l="l" t="t" r="r" b="b"/>
            <a:pathLst>
              <a:path w="11301259" h="6328705">
                <a:moveTo>
                  <a:pt x="0" y="0"/>
                </a:moveTo>
                <a:lnTo>
                  <a:pt x="11301258" y="0"/>
                </a:lnTo>
                <a:lnTo>
                  <a:pt x="11301258" y="6328706"/>
                </a:lnTo>
                <a:lnTo>
                  <a:pt x="0" y="6328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1333500" y="876300"/>
            <a:ext cx="15544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8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Diễn</a:t>
            </a:r>
            <a:r>
              <a:rPr lang="en-US" sz="48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cảnh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nghe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chuông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cháy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hành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thoát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hiểm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</a:t>
            </a:r>
            <a:r>
              <a:rPr lang="en-US" sz="4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lớp</a:t>
            </a:r>
            <a:r>
              <a:rPr lang="en-US" sz="48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thao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tác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cúi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lom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khom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tường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khăn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mũi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4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miệng</a:t>
            </a:r>
            <a:r>
              <a:rPr lang="en-US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;…</a:t>
            </a:r>
            <a:endParaRPr lang="en-US" sz="4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95300"/>
            <a:ext cx="166878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96619" y="726061"/>
            <a:ext cx="13563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- Chia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sẻ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cảm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nghĩ</a:t>
            </a:r>
            <a:r>
              <a:rPr lang="en-US" sz="4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sau</a:t>
            </a:r>
            <a:r>
              <a:rPr lang="en-US" sz="4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thực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hành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algn="just"/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-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Rút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kinh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nghiệm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về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những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việc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nên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không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nên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làm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xảy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hỏa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hoạn</a:t>
            </a:r>
            <a:r>
              <a:rPr lang="en-US" sz="4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  <a:endParaRPr lang="en-US" sz="4800" b="1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33979" y="3206389"/>
            <a:ext cx="4495800" cy="5621501"/>
            <a:chOff x="4983278" y="3535951"/>
            <a:chExt cx="4495800" cy="5621501"/>
          </a:xfrm>
        </p:grpSpPr>
        <p:sp>
          <p:nvSpPr>
            <p:cNvPr id="8" name="Rounded Rectangle 7"/>
            <p:cNvSpPr/>
            <p:nvPr/>
          </p:nvSpPr>
          <p:spPr>
            <a:xfrm>
              <a:off x="4983278" y="3939846"/>
              <a:ext cx="4495800" cy="521760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37279" y="3535951"/>
              <a:ext cx="2765499" cy="9168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NÊN</a:t>
              </a:r>
              <a:endPara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00587" y="4756247"/>
              <a:ext cx="4261181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-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Giữ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bình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tĩnh</a:t>
              </a:r>
              <a:endParaRPr lang="en-US" sz="40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-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Dùng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khăn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ướt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che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mũi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,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miệng</a:t>
              </a:r>
              <a:endParaRPr lang="en-US" sz="40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-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Đi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lom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khom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hoặc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bò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sát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mặt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đất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khi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có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khói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.</a:t>
              </a:r>
            </a:p>
            <a:p>
              <a:pPr algn="just"/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- ….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444077" y="3206389"/>
            <a:ext cx="4810362" cy="6650253"/>
            <a:chOff x="9444077" y="3206389"/>
            <a:chExt cx="4810362" cy="6650253"/>
          </a:xfrm>
        </p:grpSpPr>
        <p:sp>
          <p:nvSpPr>
            <p:cNvPr id="7" name="Rounded Rectangle 6"/>
            <p:cNvSpPr/>
            <p:nvPr/>
          </p:nvSpPr>
          <p:spPr>
            <a:xfrm>
              <a:off x="9444077" y="3685040"/>
              <a:ext cx="4810362" cy="617160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033161" y="3206389"/>
              <a:ext cx="3533537" cy="9168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 NÊN</a:t>
              </a:r>
              <a:endPara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556707" y="4224331"/>
              <a:ext cx="4697732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- Quay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trở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lại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phòng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có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lửa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,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khói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để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lấy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đồ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đạc</a:t>
              </a:r>
              <a:endParaRPr lang="en-US" sz="40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-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Sử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dụng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thang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máy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để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sơ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tán</a:t>
              </a:r>
              <a:endParaRPr lang="en-US" sz="4000" dirty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-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Chạy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lung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tung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,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chen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lấn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,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xô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đẩy</a:t>
              </a:r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nhau</a:t>
              </a:r>
              <a:endParaRPr lang="en-US" sz="4000" dirty="0" smtClean="0">
                <a:solidFill>
                  <a:srgbClr val="000000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4000" dirty="0" smtClean="0">
                  <a:solidFill>
                    <a:srgbClr val="000000"/>
                  </a:solidFill>
                  <a:latin typeface="Open Sans" panose="020B0606030504020204" pitchFamily="34" charset="0"/>
                </a:rPr>
                <a:t>- 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13529" y="9084074"/>
            <a:ext cx="104484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5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;;,...</a:t>
            </a:r>
            <a:endParaRPr lang="en-US" altLang="zh-CN" sz="4800" b="1" dirty="0">
              <a:solidFill>
                <a:srgbClr val="44546A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333301" y="3272316"/>
            <a:ext cx="9878788" cy="5731283"/>
            <a:chOff x="1167765" y="4200178"/>
            <a:chExt cx="2673620" cy="3822423"/>
          </a:xfrm>
        </p:grpSpPr>
        <p:sp>
          <p:nvSpPr>
            <p:cNvPr id="16" name="矩形: 圆角 15"/>
            <p:cNvSpPr/>
            <p:nvPr/>
          </p:nvSpPr>
          <p:spPr>
            <a:xfrm>
              <a:off x="1167765" y="4200178"/>
              <a:ext cx="2673620" cy="3822423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48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13560" y="4435757"/>
              <a:ext cx="2549249" cy="3510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vi-VN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Hướng dẫn</a:t>
              </a:r>
              <a:r>
                <a:rPr lang="vi-VN" sz="4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1371600"/>
              <a:r>
                <a:rPr lang="vi-VN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 người thân về các biện pháp phòng chống hỏa hoạn và các hành động nên làm khi có hỏa hoạn. Gợi ý: hỏi về cách sử dụng bình chữa cháy, cách thoát hiểm khi gặp hỏa hoạn, …</a:t>
              </a:r>
              <a:endParaRPr lang="zh-CN" altLang="en-US" sz="48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000563" y="0"/>
            <a:ext cx="10937178" cy="10287000"/>
            <a:chOff x="-667042" y="0"/>
            <a:chExt cx="7291452" cy="68580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9649D8D-2950-4320-A989-005DB549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63" t="13756" r="6734" b="71218"/>
            <a:stretch/>
          </p:blipFill>
          <p:spPr>
            <a:xfrm>
              <a:off x="5622925" y="0"/>
              <a:ext cx="1001485" cy="114589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B40A5F-9433-4CB3-9925-BC23FD3FD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7042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E0BC501A-B5A0-4F27-BF63-CE28F6993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366" y="7173004"/>
            <a:ext cx="3612335" cy="3612335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10788"/>
          <a:stretch>
            <a:fillRect/>
          </a:stretch>
        </p:blipFill>
        <p:spPr>
          <a:xfrm>
            <a:off x="16374926" y="8343340"/>
            <a:ext cx="1629491" cy="1481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4812" y="1141473"/>
            <a:ext cx="1059576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7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9C28"/>
      </a:accent1>
      <a:accent2>
        <a:srgbClr val="319C28"/>
      </a:accent2>
      <a:accent3>
        <a:srgbClr val="319C2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297</Words>
  <Application>Microsoft Office PowerPoint</Application>
  <PresentationFormat>Custom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UTM Diana</vt:lpstr>
      <vt:lpstr>#9Slide05 ViceroyJF</vt:lpstr>
      <vt:lpstr>等线</vt:lpstr>
      <vt:lpstr>Open Sans</vt:lpstr>
      <vt:lpstr>Arial</vt:lpstr>
      <vt:lpstr>#9Slide07 HoneyCream</vt:lpstr>
      <vt:lpstr>Cambria</vt:lpstr>
      <vt:lpstr>Calibri</vt:lpstr>
      <vt:lpstr>等线 Light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T24_KH</dc:title>
  <cp:lastModifiedBy>HP</cp:lastModifiedBy>
  <cp:revision>79</cp:revision>
  <dcterms:created xsi:type="dcterms:W3CDTF">2006-08-16T00:00:00Z</dcterms:created>
  <dcterms:modified xsi:type="dcterms:W3CDTF">2026-03-17T06:47:06Z</dcterms:modified>
  <dc:identifier>DAGbSlCyWV0</dc:identifier>
</cp:coreProperties>
</file>