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9" r:id="rId2"/>
    <p:sldId id="315" r:id="rId3"/>
    <p:sldId id="263" r:id="rId4"/>
    <p:sldId id="316" r:id="rId5"/>
    <p:sldId id="317" r:id="rId6"/>
    <p:sldId id="318" r:id="rId7"/>
    <p:sldId id="329" r:id="rId8"/>
    <p:sldId id="330" r:id="rId9"/>
    <p:sldId id="331" r:id="rId10"/>
    <p:sldId id="332" r:id="rId11"/>
    <p:sldId id="333" r:id="rId12"/>
    <p:sldId id="321" r:id="rId13"/>
    <p:sldId id="334" r:id="rId14"/>
    <p:sldId id="335" r:id="rId15"/>
    <p:sldId id="336" r:id="rId16"/>
    <p:sldId id="337" r:id="rId17"/>
    <p:sldId id="324"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9827"/>
    <a:srgbClr val="82C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48"/>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ền Ngọc" userId="74af6240d90ddfe1" providerId="LiveId" clId="{773231C0-E737-2540-B08B-6B8DA6ABF380}"/>
    <pc:docChg chg="modSld">
      <pc:chgData name="Huyền Ngọc" userId="74af6240d90ddfe1" providerId="LiveId" clId="{773231C0-E737-2540-B08B-6B8DA6ABF380}" dt="2024-12-20T07:19:40.868" v="0" actId="1076"/>
      <pc:docMkLst>
        <pc:docMk/>
      </pc:docMkLst>
      <pc:sldChg chg="modSp mod">
        <pc:chgData name="Huyền Ngọc" userId="74af6240d90ddfe1" providerId="LiveId" clId="{773231C0-E737-2540-B08B-6B8DA6ABF380}" dt="2024-12-20T07:19:40.868" v="0" actId="1076"/>
        <pc:sldMkLst>
          <pc:docMk/>
          <pc:sldMk cId="3467299833" sldId="300"/>
        </pc:sldMkLst>
        <pc:picChg chg="mod">
          <ac:chgData name="Huyền Ngọc" userId="74af6240d90ddfe1" providerId="LiveId" clId="{773231C0-E737-2540-B08B-6B8DA6ABF380}" dt="2024-12-20T07:19:40.868" v="0" actId="1076"/>
          <ac:picMkLst>
            <pc:docMk/>
            <pc:sldMk cId="3467299833" sldId="300"/>
            <ac:picMk id="3" creationId="{42F6B25C-1EB2-5BA4-EBEB-AE73DCDAC0E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058B-21D7-783B-7B58-0F03ABCAC8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E60BC5-A471-D520-10EE-76E6F928F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643090-A5A6-6988-D472-3FA622729551}"/>
              </a:ext>
            </a:extLst>
          </p:cNvPr>
          <p:cNvSpPr>
            <a:spLocks noGrp="1"/>
          </p:cNvSpPr>
          <p:nvPr>
            <p:ph type="dt" sz="half" idx="10"/>
          </p:nvPr>
        </p:nvSpPr>
        <p:spPr/>
        <p:txBody>
          <a:bodyPr/>
          <a:lstStyle/>
          <a:p>
            <a:fld id="{C3CDEAEA-E0E5-4320-BC5C-4B4316445407}" type="datetimeFigureOut">
              <a:rPr lang="en-US" smtClean="0"/>
              <a:t>1/23/2026</a:t>
            </a:fld>
            <a:endParaRPr lang="en-US"/>
          </a:p>
        </p:txBody>
      </p:sp>
      <p:sp>
        <p:nvSpPr>
          <p:cNvPr id="5" name="Footer Placeholder 4">
            <a:extLst>
              <a:ext uri="{FF2B5EF4-FFF2-40B4-BE49-F238E27FC236}">
                <a16:creationId xmlns:a16="http://schemas.microsoft.com/office/drawing/2014/main" id="{C35B1A6D-1FA4-6C34-5D82-53F2830F0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CBD12-A15C-A126-50C5-17EC2C8A06E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23471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CC98-B5C8-24F2-2F95-7965CB8387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BDD5D8-5DBE-BC40-EDF4-231C8035D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3C3F7-62F7-DC91-5A3F-B416D1CB1283}"/>
              </a:ext>
            </a:extLst>
          </p:cNvPr>
          <p:cNvSpPr>
            <a:spLocks noGrp="1"/>
          </p:cNvSpPr>
          <p:nvPr>
            <p:ph type="dt" sz="half" idx="10"/>
          </p:nvPr>
        </p:nvSpPr>
        <p:spPr/>
        <p:txBody>
          <a:bodyPr/>
          <a:lstStyle/>
          <a:p>
            <a:fld id="{C3CDEAEA-E0E5-4320-BC5C-4B4316445407}" type="datetimeFigureOut">
              <a:rPr lang="en-US" smtClean="0"/>
              <a:t>1/23/2026</a:t>
            </a:fld>
            <a:endParaRPr lang="en-US"/>
          </a:p>
        </p:txBody>
      </p:sp>
      <p:sp>
        <p:nvSpPr>
          <p:cNvPr id="5" name="Footer Placeholder 4">
            <a:extLst>
              <a:ext uri="{FF2B5EF4-FFF2-40B4-BE49-F238E27FC236}">
                <a16:creationId xmlns:a16="http://schemas.microsoft.com/office/drawing/2014/main" id="{667E9115-8550-A799-21A7-076E1A324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F6ECB-514F-3162-71FD-A90793C60B13}"/>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902550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D3A921-BC6A-CE7F-BACA-5361675CA9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A3F5AC-B8A7-947B-90E1-8C37A0630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64236-E66A-18A5-04D8-C6B4A8743D6E}"/>
              </a:ext>
            </a:extLst>
          </p:cNvPr>
          <p:cNvSpPr>
            <a:spLocks noGrp="1"/>
          </p:cNvSpPr>
          <p:nvPr>
            <p:ph type="dt" sz="half" idx="10"/>
          </p:nvPr>
        </p:nvSpPr>
        <p:spPr/>
        <p:txBody>
          <a:bodyPr/>
          <a:lstStyle/>
          <a:p>
            <a:fld id="{C3CDEAEA-E0E5-4320-BC5C-4B4316445407}" type="datetimeFigureOut">
              <a:rPr lang="en-US" smtClean="0"/>
              <a:t>1/23/2026</a:t>
            </a:fld>
            <a:endParaRPr lang="en-US"/>
          </a:p>
        </p:txBody>
      </p:sp>
      <p:sp>
        <p:nvSpPr>
          <p:cNvPr id="5" name="Footer Placeholder 4">
            <a:extLst>
              <a:ext uri="{FF2B5EF4-FFF2-40B4-BE49-F238E27FC236}">
                <a16:creationId xmlns:a16="http://schemas.microsoft.com/office/drawing/2014/main" id="{3EA927B6-FF6C-EFB8-8E78-6207F872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E6624-B87B-AEC2-F7EE-CCD6A7982C50}"/>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732928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5B58-CD9E-397C-139F-45327BD29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7D243B-3FC4-2285-0648-909B2CA10C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92B3C-3E9D-E3AD-F6CF-F2A8958EEEE6}"/>
              </a:ext>
            </a:extLst>
          </p:cNvPr>
          <p:cNvSpPr>
            <a:spLocks noGrp="1"/>
          </p:cNvSpPr>
          <p:nvPr>
            <p:ph type="dt" sz="half" idx="10"/>
          </p:nvPr>
        </p:nvSpPr>
        <p:spPr/>
        <p:txBody>
          <a:bodyPr/>
          <a:lstStyle/>
          <a:p>
            <a:fld id="{C3CDEAEA-E0E5-4320-BC5C-4B4316445407}" type="datetimeFigureOut">
              <a:rPr lang="en-US" smtClean="0"/>
              <a:t>1/23/2026</a:t>
            </a:fld>
            <a:endParaRPr lang="en-US"/>
          </a:p>
        </p:txBody>
      </p:sp>
      <p:sp>
        <p:nvSpPr>
          <p:cNvPr id="5" name="Footer Placeholder 4">
            <a:extLst>
              <a:ext uri="{FF2B5EF4-FFF2-40B4-BE49-F238E27FC236}">
                <a16:creationId xmlns:a16="http://schemas.microsoft.com/office/drawing/2014/main" id="{A6C5959A-65CC-68B8-7A7D-D673E1228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564DF-FB99-9B47-56AF-7289071DE2C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70399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89FC-56CA-28A7-7333-9F1B2737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7BE921-CE02-E519-4929-B6E7F1B50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D2299A-7972-A358-F4F0-6BC382E7D39A}"/>
              </a:ext>
            </a:extLst>
          </p:cNvPr>
          <p:cNvSpPr>
            <a:spLocks noGrp="1"/>
          </p:cNvSpPr>
          <p:nvPr>
            <p:ph type="dt" sz="half" idx="10"/>
          </p:nvPr>
        </p:nvSpPr>
        <p:spPr/>
        <p:txBody>
          <a:bodyPr/>
          <a:lstStyle/>
          <a:p>
            <a:fld id="{C3CDEAEA-E0E5-4320-BC5C-4B4316445407}" type="datetimeFigureOut">
              <a:rPr lang="en-US" smtClean="0"/>
              <a:t>1/23/2026</a:t>
            </a:fld>
            <a:endParaRPr lang="en-US"/>
          </a:p>
        </p:txBody>
      </p:sp>
      <p:sp>
        <p:nvSpPr>
          <p:cNvPr id="5" name="Footer Placeholder 4">
            <a:extLst>
              <a:ext uri="{FF2B5EF4-FFF2-40B4-BE49-F238E27FC236}">
                <a16:creationId xmlns:a16="http://schemas.microsoft.com/office/drawing/2014/main" id="{68AC3EB8-42E4-A81C-9536-23EFF8902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2FF6A-A13C-43D3-B7CC-56EBD862B57B}"/>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447698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DCCF-DB8B-ABCB-2AF3-1EA833B9D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94A82-8ADF-861C-5830-C06A8A4517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0465DC-8FB0-44AE-2305-EEDB3AD63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5A9D1D-8254-397C-A381-A071F45A508B}"/>
              </a:ext>
            </a:extLst>
          </p:cNvPr>
          <p:cNvSpPr>
            <a:spLocks noGrp="1"/>
          </p:cNvSpPr>
          <p:nvPr>
            <p:ph type="dt" sz="half" idx="10"/>
          </p:nvPr>
        </p:nvSpPr>
        <p:spPr/>
        <p:txBody>
          <a:bodyPr/>
          <a:lstStyle/>
          <a:p>
            <a:fld id="{C3CDEAEA-E0E5-4320-BC5C-4B4316445407}" type="datetimeFigureOut">
              <a:rPr lang="en-US" smtClean="0"/>
              <a:t>1/23/2026</a:t>
            </a:fld>
            <a:endParaRPr lang="en-US"/>
          </a:p>
        </p:txBody>
      </p:sp>
      <p:sp>
        <p:nvSpPr>
          <p:cNvPr id="6" name="Footer Placeholder 5">
            <a:extLst>
              <a:ext uri="{FF2B5EF4-FFF2-40B4-BE49-F238E27FC236}">
                <a16:creationId xmlns:a16="http://schemas.microsoft.com/office/drawing/2014/main" id="{C4B856C5-9501-001C-DEB5-782EAFB23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94180-A7DF-1E4E-0A99-93C76E614CA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546294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F80E-FF1F-80DE-CB29-5517C2EA4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00D8A6-9971-23B3-67E3-ED676EE82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2CFE47-9294-FCEB-477D-BC709DE220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62C1A6-731E-0E0D-4BED-BC259CC14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FD59C4-6EF1-479D-A3A2-D7F46BCB8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E7BAE2-2F25-4A64-4046-6E06518C52F0}"/>
              </a:ext>
            </a:extLst>
          </p:cNvPr>
          <p:cNvSpPr>
            <a:spLocks noGrp="1"/>
          </p:cNvSpPr>
          <p:nvPr>
            <p:ph type="dt" sz="half" idx="10"/>
          </p:nvPr>
        </p:nvSpPr>
        <p:spPr/>
        <p:txBody>
          <a:bodyPr/>
          <a:lstStyle/>
          <a:p>
            <a:fld id="{C3CDEAEA-E0E5-4320-BC5C-4B4316445407}" type="datetimeFigureOut">
              <a:rPr lang="en-US" smtClean="0"/>
              <a:t>1/23/2026</a:t>
            </a:fld>
            <a:endParaRPr lang="en-US"/>
          </a:p>
        </p:txBody>
      </p:sp>
      <p:sp>
        <p:nvSpPr>
          <p:cNvPr id="8" name="Footer Placeholder 7">
            <a:extLst>
              <a:ext uri="{FF2B5EF4-FFF2-40B4-BE49-F238E27FC236}">
                <a16:creationId xmlns:a16="http://schemas.microsoft.com/office/drawing/2014/main" id="{90B81D82-0D69-01D7-6E9D-38557113B0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8FBB7C-5BC7-7552-73A1-D1E2D61FEA99}"/>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153079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8803-2B3E-8B7A-233B-3EDBD4DF2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83F1AE-6ED2-F900-01A6-E41CA64BD1B9}"/>
              </a:ext>
            </a:extLst>
          </p:cNvPr>
          <p:cNvSpPr>
            <a:spLocks noGrp="1"/>
          </p:cNvSpPr>
          <p:nvPr>
            <p:ph type="dt" sz="half" idx="10"/>
          </p:nvPr>
        </p:nvSpPr>
        <p:spPr/>
        <p:txBody>
          <a:bodyPr/>
          <a:lstStyle/>
          <a:p>
            <a:fld id="{C3CDEAEA-E0E5-4320-BC5C-4B4316445407}" type="datetimeFigureOut">
              <a:rPr lang="en-US" smtClean="0"/>
              <a:t>1/23/2026</a:t>
            </a:fld>
            <a:endParaRPr lang="en-US"/>
          </a:p>
        </p:txBody>
      </p:sp>
      <p:sp>
        <p:nvSpPr>
          <p:cNvPr id="4" name="Footer Placeholder 3">
            <a:extLst>
              <a:ext uri="{FF2B5EF4-FFF2-40B4-BE49-F238E27FC236}">
                <a16:creationId xmlns:a16="http://schemas.microsoft.com/office/drawing/2014/main" id="{6DC17552-D7A8-6D4A-A1D6-C0175A351A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A701BA-74A1-31F6-24FC-A3DA2D24895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487092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6BC318-E041-373C-D93E-CB29E47A0411}"/>
              </a:ext>
            </a:extLst>
          </p:cNvPr>
          <p:cNvSpPr>
            <a:spLocks noGrp="1"/>
          </p:cNvSpPr>
          <p:nvPr>
            <p:ph type="dt" sz="half" idx="10"/>
          </p:nvPr>
        </p:nvSpPr>
        <p:spPr/>
        <p:txBody>
          <a:bodyPr/>
          <a:lstStyle/>
          <a:p>
            <a:fld id="{C3CDEAEA-E0E5-4320-BC5C-4B4316445407}" type="datetimeFigureOut">
              <a:rPr lang="en-US" smtClean="0"/>
              <a:t>1/23/2026</a:t>
            </a:fld>
            <a:endParaRPr lang="en-US"/>
          </a:p>
        </p:txBody>
      </p:sp>
      <p:sp>
        <p:nvSpPr>
          <p:cNvPr id="3" name="Footer Placeholder 2">
            <a:extLst>
              <a:ext uri="{FF2B5EF4-FFF2-40B4-BE49-F238E27FC236}">
                <a16:creationId xmlns:a16="http://schemas.microsoft.com/office/drawing/2014/main" id="{1EFE81E6-4A96-01ED-4D9E-A9A4A4290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F244F3-F0E0-9EFC-D864-7A2C6A63C9A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532360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1F62-5DE0-90AD-BD87-8AA5D3CD6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6C9888-FC37-C4F0-1CD2-A898AAD35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4DBDFC-835F-39B9-0274-0E458929C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67498-E807-246D-F46C-3A833A1B1835}"/>
              </a:ext>
            </a:extLst>
          </p:cNvPr>
          <p:cNvSpPr>
            <a:spLocks noGrp="1"/>
          </p:cNvSpPr>
          <p:nvPr>
            <p:ph type="dt" sz="half" idx="10"/>
          </p:nvPr>
        </p:nvSpPr>
        <p:spPr/>
        <p:txBody>
          <a:bodyPr/>
          <a:lstStyle/>
          <a:p>
            <a:fld id="{C3CDEAEA-E0E5-4320-BC5C-4B4316445407}" type="datetimeFigureOut">
              <a:rPr lang="en-US" smtClean="0"/>
              <a:t>1/23/2026</a:t>
            </a:fld>
            <a:endParaRPr lang="en-US"/>
          </a:p>
        </p:txBody>
      </p:sp>
      <p:sp>
        <p:nvSpPr>
          <p:cNvPr id="6" name="Footer Placeholder 5">
            <a:extLst>
              <a:ext uri="{FF2B5EF4-FFF2-40B4-BE49-F238E27FC236}">
                <a16:creationId xmlns:a16="http://schemas.microsoft.com/office/drawing/2014/main" id="{756125AC-F226-75AB-1F85-00B2D1A88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98BFF-35B1-2143-BA62-46492D1F5DCE}"/>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607158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DAEC-B3C5-3E02-D000-4E41AD6E0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5ED4D7-2FBB-D91C-9F1D-2F472EE6B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C053F7-DAF7-F2A7-C360-4864AD8ED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D03295-79F2-EEF9-9323-00503737B8BC}"/>
              </a:ext>
            </a:extLst>
          </p:cNvPr>
          <p:cNvSpPr>
            <a:spLocks noGrp="1"/>
          </p:cNvSpPr>
          <p:nvPr>
            <p:ph type="dt" sz="half" idx="10"/>
          </p:nvPr>
        </p:nvSpPr>
        <p:spPr/>
        <p:txBody>
          <a:bodyPr/>
          <a:lstStyle/>
          <a:p>
            <a:fld id="{C3CDEAEA-E0E5-4320-BC5C-4B4316445407}" type="datetimeFigureOut">
              <a:rPr lang="en-US" smtClean="0"/>
              <a:t>1/23/2026</a:t>
            </a:fld>
            <a:endParaRPr lang="en-US"/>
          </a:p>
        </p:txBody>
      </p:sp>
      <p:sp>
        <p:nvSpPr>
          <p:cNvPr id="6" name="Footer Placeholder 5">
            <a:extLst>
              <a:ext uri="{FF2B5EF4-FFF2-40B4-BE49-F238E27FC236}">
                <a16:creationId xmlns:a16="http://schemas.microsoft.com/office/drawing/2014/main" id="{B30AC6E7-58A9-8060-EA70-31B01B73A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CDBED-ACE6-A3DD-D3F9-5868A0623E2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519645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3599F0-EDEC-9FA1-9006-ACD824A7A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031FFC-F32D-8382-B1BD-7B01FF503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693B4-2629-7EB3-C557-C070775BC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DEAEA-E0E5-4320-BC5C-4B4316445407}" type="datetimeFigureOut">
              <a:rPr lang="en-US" smtClean="0"/>
              <a:t>1/23/2026</a:t>
            </a:fld>
            <a:endParaRPr lang="en-US"/>
          </a:p>
        </p:txBody>
      </p:sp>
      <p:sp>
        <p:nvSpPr>
          <p:cNvPr id="5" name="Footer Placeholder 4">
            <a:extLst>
              <a:ext uri="{FF2B5EF4-FFF2-40B4-BE49-F238E27FC236}">
                <a16:creationId xmlns:a16="http://schemas.microsoft.com/office/drawing/2014/main" id="{F4B5196F-BAD3-2C92-E0CD-BC1930189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F259D6-77DD-5A0D-A180-E2BE8877E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5D409-9DCD-423B-AF8C-7731A34DAF39}"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79CE3273-6CB3-DBC9-4E75-F10F286D2DB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1487572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170ADE0-1A16-0745-554D-4AD58977ADE5}"/>
              </a:ext>
            </a:extLst>
          </p:cNvPr>
          <p:cNvPicPr>
            <a:picLocks noChangeAspect="1"/>
          </p:cNvPicPr>
          <p:nvPr/>
        </p:nvPicPr>
        <p:blipFill>
          <a:blip r:embed="rId9"/>
          <a:stretch>
            <a:fillRect/>
          </a:stretch>
        </p:blipFill>
        <p:spPr>
          <a:xfrm>
            <a:off x="3783515" y="561214"/>
            <a:ext cx="4866973" cy="4398898"/>
          </a:xfrm>
          <a:prstGeom prst="rect">
            <a:avLst/>
          </a:prstGeom>
        </p:spPr>
      </p:pic>
    </p:spTree>
    <p:extLst>
      <p:ext uri="{BB962C8B-B14F-4D97-AF65-F5344CB8AC3E}">
        <p14:creationId xmlns:p14="http://schemas.microsoft.com/office/powerpoint/2010/main" val="799009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5"/>
            <a:ext cx="11036808" cy="2621716"/>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d) Giờ ra chơi, Sáng rủ Mai bẻ những chiếc lá bàng to trong sân trường để quạt cho mát vì cho rằng bẻ vài chiếc lá cũng không ảnh hưởng gì.</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Nếu là Mai, em sẽ nói gì với Sáng?</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DFA93D7-B5FB-51D0-1F3C-C5532F0392A3}"/>
              </a:ext>
            </a:extLst>
          </p:cNvPr>
          <p:cNvPicPr>
            <a:picLocks noChangeAspect="1"/>
          </p:cNvPicPr>
          <p:nvPr/>
        </p:nvPicPr>
        <p:blipFill>
          <a:blip r:embed="rId5"/>
          <a:stretch>
            <a:fillRect/>
          </a:stretch>
        </p:blipFill>
        <p:spPr>
          <a:xfrm>
            <a:off x="5431971" y="3857032"/>
            <a:ext cx="6521904" cy="3000967"/>
          </a:xfrm>
          <a:prstGeom prst="rect">
            <a:avLst/>
          </a:prstGeom>
        </p:spPr>
      </p:pic>
    </p:spTree>
    <p:extLst>
      <p:ext uri="{BB962C8B-B14F-4D97-AF65-F5344CB8AC3E}">
        <p14:creationId xmlns:p14="http://schemas.microsoft.com/office/powerpoint/2010/main" val="1479585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307891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e) Tối thứ Bảy, bạn Phong mở loa rất to để hát karaoke. Khi bác hàng xóm phàn nàn rằng tiếng ồn làm bác mệt mỏi, thì bạn trả lời: “ Chắc bác mệt vì ốm thôi, chứ sao có thể mệt mỏi vì nghe âm thanh to được ạ!”.</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việc làm của Phong? Nếu là Phong em sẽ làm gì?</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3A95412-3FF1-D3CB-0584-A6D06B7AEB81}"/>
              </a:ext>
            </a:extLst>
          </p:cNvPr>
          <p:cNvPicPr>
            <a:picLocks noChangeAspect="1"/>
          </p:cNvPicPr>
          <p:nvPr/>
        </p:nvPicPr>
        <p:blipFill>
          <a:blip r:embed="rId5"/>
          <a:stretch>
            <a:fillRect/>
          </a:stretch>
        </p:blipFill>
        <p:spPr>
          <a:xfrm>
            <a:off x="5431971" y="3867271"/>
            <a:ext cx="6468836" cy="2990729"/>
          </a:xfrm>
          <a:prstGeom prst="rect">
            <a:avLst/>
          </a:prstGeom>
        </p:spPr>
      </p:pic>
    </p:spTree>
    <p:extLst>
      <p:ext uri="{BB962C8B-B14F-4D97-AF65-F5344CB8AC3E}">
        <p14:creationId xmlns:p14="http://schemas.microsoft.com/office/powerpoint/2010/main" val="1398666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algn="just"/>
            <a:r>
              <a:rPr lang="vi-VN" sz="2400" b="1" i="1" dirty="0">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lang="vi-VN"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1202471"/>
            <a:ext cx="5421978" cy="53725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Ý kiến của hiền là không đúng vì hành động của hiền gây ô nhiễm môi trường. Em sẽ nói với hiền về hành động đó, dù nhỏ nhưng cũng sẽ ảnh hưởng đến môi trường xung quanh, nhất là môi trường nước và môi trường đất. Ngoài ra, hành vi ấy nếu không được nhận thức sẽ dẫn đến những hành vi gây ô nhiễm môi trường trong tương lai.</a:t>
            </a:r>
            <a:endParaRPr lang="vi-VN" sz="2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156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b) Sau khi quét đường làng xong, Kiên đề nghị các bạn trong xóm gom hết số rác đã quét dọn được thành một đống để đốt cho nhanh, đỡ mất công mang đến khu vực tập kết rác.</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gì? Nếu là bạn của Kiên, em sẽ làm gì?</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881743"/>
            <a:ext cx="5421978" cy="5693228"/>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tạo ra khói bụi, ảnh hưởng đến sức khỏe của cộng đồng. Ngoài ra, việc này còn dẫn tới nguy cơ hỏa hoạn, cháy nổ. Sẽ khuyên bạn cùng thu gom rác đến nơi tập kết rác để rác được xử lý theo đúng quy định, tránh gây ô nhiễm môi trường.</a:t>
            </a:r>
            <a:endParaRPr kumimoji="0" lang="vi-VN"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9396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600" dirty="0">
                <a:solidFill>
                  <a:prstClr val="black"/>
                </a:solidFill>
                <a:latin typeface="Calibri" panose="020F0502020204030204" pitchFamily="34" charset="0"/>
                <a:ea typeface="Calibri" panose="020F0502020204030204" pitchFamily="34" charset="0"/>
                <a:cs typeface="Calibri" panose="020F0502020204030204" pitchFamily="34" charset="0"/>
              </a:rPr>
              <a:t>c) Chú của Mẩy cho rằng: “Từ thời ông bà, cha mẹ sinh sống trên vùng đất này đã nuôi lợn, trâu thả rông xung quanh nhà. Mình chỉ làm theo phong tục thôi, mà hầu như nhà nào cũng vậy nên quen rồi, có thấy ô nhiễm môi trường đâu".</a:t>
            </a:r>
          </a:p>
          <a:p>
            <a:pPr lvl="0" algn="just"/>
            <a:r>
              <a:rPr lang="vi-VN" sz="2600" i="1" dirty="0">
                <a:solidFill>
                  <a:prstClr val="black"/>
                </a:solidFill>
                <a:latin typeface="Calibri" panose="020F0502020204030204" pitchFamily="34" charset="0"/>
                <a:ea typeface="Calibri" panose="020F0502020204030204" pitchFamily="34" charset="0"/>
                <a:cs typeface="Calibri" panose="020F0502020204030204" pitchFamily="34" charset="0"/>
              </a:rPr>
              <a:t>Theo em, việc nuôi lợn, trâu thả rỗng quanh nhà gây ô nhiễm môi trường sống như thế nào? Nếu là Mẩy, em sẽ nói gì với chú?</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500" dirty="0">
                <a:solidFill>
                  <a:srgbClr val="FF0000"/>
                </a:solidFill>
                <a:latin typeface="Calibri" panose="020F0502020204030204" pitchFamily="34" charset="0"/>
                <a:ea typeface="Calibri" panose="020F0502020204030204" pitchFamily="34" charset="0"/>
                <a:cs typeface="Calibri" panose="020F0502020204030204" pitchFamily="34" charset="0"/>
              </a:rPr>
              <a:t>Việc nuôi lợn chao thả rông quanh nhà gây ô nhiễm môi trường sông rất lớn, chất thải trong quá trình nuôi sẽ gây mùi hôi, làm ô nhiễm không khí và mang những mầm bệnh. Ngoài ra, việc này còn làm ô nhiễm nguồn nước sinh hoạt của cộng đồng xung quanh. Cần nói với chú về tác hại đến môi trường, không khí và môi trường nước của việc nuôi lợn, bò thả rông qua nhà; chia sẻ một số biện pháp nuôi những không gây ô nhiễm môi trường xung quanh.</a:t>
            </a:r>
            <a:endParaRPr kumimoji="0" lang="vi-VN" sz="25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1183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d) Giờ ra chơi, Sáng rủ Mai bẻ những chiếc lá bàng to trong sân trường để quạt cho mát vì cho rằng bẻ vài chiếc lá cũng không ảnh hưởng gì.</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Nếu là Mai, em sẽ nói gì với Sáng?</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Em s</a:t>
            </a: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ẽ nói với bạn việc ngắt hoa bẻ cành là dù ít hay nhiều cũng sẽ làm ảnh hưởng đến sự sinh trưởng và phát triển của cây. Rất cần chung tay bảo vệ môi trường từ những việc rất nhỏ.</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7544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783772"/>
            <a:ext cx="5332062" cy="5856514"/>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e) Tối thứ Bảy, bạn Phong mở loa rất to để hát karaoke. Khi bác hàng xóm phàn nàn rằng tiếng ồn làm bác mệt mỏi, thì bạn trả lời: “ Chắc bác mệt vì ốm thôi, chứ sao có thể mệt mỏi vì nghe âm thanh to được ạ!”.</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việc làm của Phong? Nếu là Phong em sẽ làm gì?</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dirty="0">
                <a:solidFill>
                  <a:srgbClr val="FF0000"/>
                </a:solidFill>
                <a:latin typeface="Calibri" panose="020F0502020204030204" pitchFamily="34" charset="0"/>
                <a:ea typeface="Calibri" panose="020F0502020204030204" pitchFamily="34" charset="0"/>
                <a:cs typeface="Calibri" panose="020F0502020204030204" pitchFamily="34" charset="0"/>
              </a:rPr>
              <a:t>Việc làm của phong sẽ tạo ra ô nhiễm tiếng ồn, gây ảnh hưởng đến sức khỏe của những người xung quanh. Đề nghị phong mở loa hát đủ nghe để không tạo tiếng ồn.</a:t>
            </a:r>
            <a:endParaRPr kumimoji="0" lang="vi-VN" sz="4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3723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7675117-6F27-BE03-4470-A09E60677374}"/>
              </a:ext>
            </a:extLst>
          </p:cNvPr>
          <p:cNvPicPr>
            <a:picLocks noChangeAspect="1"/>
          </p:cNvPicPr>
          <p:nvPr/>
        </p:nvPicPr>
        <p:blipFill>
          <a:blip r:embed="rId9"/>
          <a:stretch>
            <a:fillRect/>
          </a:stretch>
        </p:blipFill>
        <p:spPr>
          <a:xfrm>
            <a:off x="3184536" y="206436"/>
            <a:ext cx="5895343" cy="5200339"/>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13FB2B0D-D642-B0CB-0CEE-4E4665AD45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3481289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0F872DE9-980A-E24E-2909-DE82B6F9E1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889"/>
          <a:stretch/>
        </p:blipFill>
        <p:spPr>
          <a:xfrm flipH="1">
            <a:off x="0" y="0"/>
            <a:ext cx="12192000" cy="6858000"/>
          </a:xfrm>
          <a:prstGeom prst="rect">
            <a:avLst/>
          </a:prstGeom>
        </p:spPr>
      </p:pic>
      <p:pic>
        <p:nvPicPr>
          <p:cNvPr id="2050" name="Picture 2" descr="Young businesswoman finger point up cartoon illustration">
            <a:extLst>
              <a:ext uri="{FF2B5EF4-FFF2-40B4-BE49-F238E27FC236}">
                <a16:creationId xmlns:a16="http://schemas.microsoft.com/office/drawing/2014/main" id="{3D1B6101-6551-D2C2-F38F-C14CEA44EDB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200" b="93400" l="9744" r="89776">
                        <a14:foregroundMark x1="53834" y1="5200" x2="53834" y2="5200"/>
                        <a14:foregroundMark x1="51757" y1="93400" x2="51757" y2="93400"/>
                        <a14:foregroundMark x1="52077" y1="92000" x2="52077" y2="92000"/>
                        <a14:foregroundMark x1="51597" y1="91600" x2="51917" y2="92400"/>
                      </a14:backgroundRemoval>
                    </a14:imgEffect>
                  </a14:imgLayer>
                </a14:imgProps>
              </a:ext>
              <a:ext uri="{28A0092B-C50C-407E-A947-70E740481C1C}">
                <a14:useLocalDpi xmlns:a14="http://schemas.microsoft.com/office/drawing/2010/main" val="0"/>
              </a:ext>
            </a:extLst>
          </a:blip>
          <a:srcRect/>
          <a:stretch>
            <a:fillRect/>
          </a:stretch>
        </p:blipFill>
        <p:spPr bwMode="auto">
          <a:xfrm>
            <a:off x="-346857" y="1943071"/>
            <a:ext cx="6442856" cy="514605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6745E26F-1C13-C2C4-1805-F610ACA1B004}"/>
              </a:ext>
            </a:extLst>
          </p:cNvPr>
          <p:cNvGrpSpPr/>
          <p:nvPr/>
        </p:nvGrpSpPr>
        <p:grpSpPr>
          <a:xfrm>
            <a:off x="4602153" y="500552"/>
            <a:ext cx="6837006" cy="6837006"/>
            <a:chOff x="4602153" y="500552"/>
            <a:chExt cx="6837006" cy="6837006"/>
          </a:xfrm>
        </p:grpSpPr>
        <p:pic>
          <p:nvPicPr>
            <p:cNvPr id="4" name="Picture 3" descr="A picture containing text&#10;&#10;Description automatically generated">
              <a:extLst>
                <a:ext uri="{FF2B5EF4-FFF2-40B4-BE49-F238E27FC236}">
                  <a16:creationId xmlns:a16="http://schemas.microsoft.com/office/drawing/2014/main" id="{DC19E6EE-8BC9-DBC9-7518-A6694E263594}"/>
                </a:ext>
              </a:extLst>
            </p:cNvPr>
            <p:cNvPicPr>
              <a:picLocks noChangeAspect="1"/>
            </p:cNvPicPr>
            <p:nvPr/>
          </p:nvPicPr>
          <p:blipFill rotWithShape="1">
            <a:blip r:embed="rId5">
              <a:extLst>
                <a:ext uri="{28A0092B-C50C-407E-A947-70E740481C1C}">
                  <a14:useLocalDpi xmlns:a14="http://schemas.microsoft.com/office/drawing/2010/main" val="0"/>
                </a:ext>
              </a:extLst>
            </a:blip>
            <a:srcRect l="3763" t="3763" r="3763" b="3763"/>
            <a:stretch/>
          </p:blipFill>
          <p:spPr>
            <a:xfrm>
              <a:off x="4602153" y="500552"/>
              <a:ext cx="6837006" cy="6837006"/>
            </a:xfrm>
            <a:prstGeom prst="rect">
              <a:avLst/>
            </a:prstGeom>
          </p:spPr>
        </p:pic>
        <p:sp>
          <p:nvSpPr>
            <p:cNvPr id="9" name="TextBox 8">
              <a:extLst>
                <a:ext uri="{FF2B5EF4-FFF2-40B4-BE49-F238E27FC236}">
                  <a16:creationId xmlns:a16="http://schemas.microsoft.com/office/drawing/2014/main" id="{E323F5C5-798A-9DA8-515D-624392033997}"/>
                </a:ext>
              </a:extLst>
            </p:cNvPr>
            <p:cNvSpPr txBox="1"/>
            <p:nvPr/>
          </p:nvSpPr>
          <p:spPr>
            <a:xfrm>
              <a:off x="5518948" y="2543129"/>
              <a:ext cx="5305478" cy="2862322"/>
            </a:xfrm>
            <a:prstGeom prst="rect">
              <a:avLst/>
            </a:prstGeom>
            <a:noFill/>
          </p:spPr>
          <p:txBody>
            <a:bodyPr wrap="square">
              <a:spAutoFit/>
            </a:bodyPr>
            <a:lstStyle/>
            <a:p>
              <a:pPr algn="ctr">
                <a:spcAft>
                  <a:spcPts val="800"/>
                </a:spcAft>
              </a:pPr>
              <a:r>
                <a:rPr lang="vi-VN"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Trong tuần vừa rồi, bạn nào đã được chứng kiến hành vi phá hoại hoặc bảo vệ môi trường sống xung quanh?</a:t>
              </a:r>
              <a:endParaRPr lang="vi-VN" sz="3600" kern="100" dirty="0">
                <a:effectLst/>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1780337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DB3D7D2-4CB1-48AE-759B-092D72E8A45E}"/>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35290" t="213" r="182" b="185"/>
          <a:stretch/>
        </p:blipFill>
        <p:spPr>
          <a:xfrm>
            <a:off x="0" y="0"/>
            <a:ext cx="12192000" cy="6858000"/>
          </a:xfrm>
          <a:prstGeom prst="rect">
            <a:avLst/>
          </a:prstGeom>
        </p:spPr>
      </p:pic>
      <p:sp>
        <p:nvSpPr>
          <p:cNvPr id="2" name="Freeform 10">
            <a:extLst>
              <a:ext uri="{FF2B5EF4-FFF2-40B4-BE49-F238E27FC236}">
                <a16:creationId xmlns:a16="http://schemas.microsoft.com/office/drawing/2014/main" id="{CC365AE8-6D27-731D-E1A1-9085273C037D}"/>
              </a:ext>
            </a:extLst>
          </p:cNvPr>
          <p:cNvSpPr/>
          <p:nvPr/>
        </p:nvSpPr>
        <p:spPr>
          <a:xfrm>
            <a:off x="7661342" y="2997687"/>
            <a:ext cx="4501374" cy="4592263"/>
          </a:xfrm>
          <a:custGeom>
            <a:avLst/>
            <a:gdLst/>
            <a:ahLst/>
            <a:cxnLst/>
            <a:rect l="l" t="t" r="r" b="b"/>
            <a:pathLst>
              <a:path w="3707418" h="3845860">
                <a:moveTo>
                  <a:pt x="0" y="0"/>
                </a:moveTo>
                <a:lnTo>
                  <a:pt x="3707418" y="0"/>
                </a:lnTo>
                <a:lnTo>
                  <a:pt x="3707418" y="3845860"/>
                </a:lnTo>
                <a:lnTo>
                  <a:pt x="0" y="3845860"/>
                </a:lnTo>
                <a:lnTo>
                  <a:pt x="0" y="0"/>
                </a:lnTo>
                <a:close/>
              </a:path>
            </a:pathLst>
          </a:custGeom>
          <a:blipFill>
            <a:blip r:embed="rId4"/>
            <a:stretch>
              <a:fillRect/>
            </a:stretch>
          </a:blipFill>
        </p:spPr>
        <p:txBody>
          <a:bodyPr/>
          <a:lstStyle/>
          <a:p>
            <a:pPr defTabSz="622432"/>
            <a:endParaRPr lang="vi-VN" sz="1225">
              <a:solidFill>
                <a:prstClr val="black"/>
              </a:solidFill>
              <a:latin typeface="Arial" panose="020B0604020202020204" pitchFamily="34" charset="0"/>
            </a:endParaRPr>
          </a:p>
        </p:txBody>
      </p:sp>
      <p:pic>
        <p:nvPicPr>
          <p:cNvPr id="4" name="Picture 3">
            <a:extLst>
              <a:ext uri="{FF2B5EF4-FFF2-40B4-BE49-F238E27FC236}">
                <a16:creationId xmlns:a16="http://schemas.microsoft.com/office/drawing/2014/main" id="{051080AD-7FE0-396C-1D72-BA9554281D4D}"/>
              </a:ext>
            </a:extLst>
          </p:cNvPr>
          <p:cNvPicPr>
            <a:picLocks noChangeAspect="1"/>
          </p:cNvPicPr>
          <p:nvPr/>
        </p:nvPicPr>
        <p:blipFill>
          <a:blip r:embed="rId5"/>
          <a:stretch>
            <a:fillRect/>
          </a:stretch>
        </p:blipFill>
        <p:spPr>
          <a:xfrm>
            <a:off x="-118760" y="132757"/>
            <a:ext cx="7443861" cy="1127858"/>
          </a:xfrm>
          <a:prstGeom prst="rect">
            <a:avLst/>
          </a:prstGeom>
        </p:spPr>
      </p:pic>
      <p:pic>
        <p:nvPicPr>
          <p:cNvPr id="6" name="Picture 5">
            <a:extLst>
              <a:ext uri="{FF2B5EF4-FFF2-40B4-BE49-F238E27FC236}">
                <a16:creationId xmlns:a16="http://schemas.microsoft.com/office/drawing/2014/main" id="{BF2CDF38-1D5D-97E9-E254-ADA9EDDB0C8A}"/>
              </a:ext>
            </a:extLst>
          </p:cNvPr>
          <p:cNvPicPr>
            <a:picLocks noChangeAspect="1"/>
          </p:cNvPicPr>
          <p:nvPr/>
        </p:nvPicPr>
        <p:blipFill>
          <a:blip r:embed="rId6"/>
          <a:stretch>
            <a:fillRect/>
          </a:stretch>
        </p:blipFill>
        <p:spPr>
          <a:xfrm>
            <a:off x="2476147" y="1363730"/>
            <a:ext cx="3103133" cy="755970"/>
          </a:xfrm>
          <a:prstGeom prst="rect">
            <a:avLst/>
          </a:prstGeom>
        </p:spPr>
      </p:pic>
      <p:pic>
        <p:nvPicPr>
          <p:cNvPr id="10" name="Picture 9">
            <a:extLst>
              <a:ext uri="{FF2B5EF4-FFF2-40B4-BE49-F238E27FC236}">
                <a16:creationId xmlns:a16="http://schemas.microsoft.com/office/drawing/2014/main" id="{810BE1CB-415C-307A-B0B5-3ECFB11D70CB}"/>
              </a:ext>
            </a:extLst>
          </p:cNvPr>
          <p:cNvPicPr>
            <a:picLocks noChangeAspect="1"/>
          </p:cNvPicPr>
          <p:nvPr/>
        </p:nvPicPr>
        <p:blipFill>
          <a:blip r:embed="rId7"/>
          <a:stretch>
            <a:fillRect/>
          </a:stretch>
        </p:blipFill>
        <p:spPr>
          <a:xfrm>
            <a:off x="190377" y="2269293"/>
            <a:ext cx="7870618" cy="3712786"/>
          </a:xfrm>
          <a:prstGeom prst="rect">
            <a:avLst/>
          </a:prstGeom>
        </p:spPr>
      </p:pic>
    </p:spTree>
    <p:extLst>
      <p:ext uri="{BB962C8B-B14F-4D97-AF65-F5344CB8AC3E}">
        <p14:creationId xmlns:p14="http://schemas.microsoft.com/office/powerpoint/2010/main" val="309797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B8D6C50-674D-E319-FDA5-B990EEA3A59D}"/>
              </a:ext>
            </a:extLst>
          </p:cNvPr>
          <p:cNvPicPr>
            <a:picLocks noChangeAspect="1"/>
          </p:cNvPicPr>
          <p:nvPr/>
        </p:nvPicPr>
        <p:blipFill>
          <a:blip r:embed="rId9"/>
          <a:stretch>
            <a:fillRect/>
          </a:stretch>
        </p:blipFill>
        <p:spPr>
          <a:xfrm>
            <a:off x="2630141" y="531808"/>
            <a:ext cx="6529382" cy="5200339"/>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C2AE1614-6FBB-078C-6D2F-08D7DFFB1C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2769819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92608" y="402336"/>
            <a:ext cx="11649456" cy="106070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accent1"/>
                </a:solidFill>
                <a:latin typeface="Montserrat" panose="00000500000000000000" pitchFamily="2" charset="-93"/>
              </a:rPr>
              <a:t>4. </a:t>
            </a:r>
            <a:r>
              <a:rPr lang="vi-VN" sz="3200" b="1" dirty="0">
                <a:solidFill>
                  <a:schemeClr val="accent1"/>
                </a:solidFill>
                <a:latin typeface="Montserrat" panose="00000500000000000000" pitchFamily="2" charset="-93"/>
              </a:rPr>
              <a:t>Em hãy chỉ ra những việc nên làm và không nên làm để bảo vệ các loại môi trường sống.</a:t>
            </a:r>
          </a:p>
        </p:txBody>
      </p:sp>
      <p:graphicFrame>
        <p:nvGraphicFramePr>
          <p:cNvPr id="4" name="Table 3">
            <a:extLst>
              <a:ext uri="{FF2B5EF4-FFF2-40B4-BE49-F238E27FC236}">
                <a16:creationId xmlns:a16="http://schemas.microsoft.com/office/drawing/2014/main" id="{30DED1F5-4C30-73F0-7396-80DBF5818B30}"/>
              </a:ext>
            </a:extLst>
          </p:cNvPr>
          <p:cNvGraphicFramePr>
            <a:graphicFrameLocks noGrp="1"/>
          </p:cNvGraphicFramePr>
          <p:nvPr>
            <p:extLst>
              <p:ext uri="{D42A27DB-BD31-4B8C-83A1-F6EECF244321}">
                <p14:modId xmlns:p14="http://schemas.microsoft.com/office/powerpoint/2010/main" val="3189601422"/>
              </p:ext>
            </p:extLst>
          </p:nvPr>
        </p:nvGraphicFramePr>
        <p:xfrm>
          <a:off x="478972" y="2015065"/>
          <a:ext cx="11419113" cy="4363964"/>
        </p:xfrm>
        <a:graphic>
          <a:graphicData uri="http://schemas.openxmlformats.org/drawingml/2006/table">
            <a:tbl>
              <a:tblPr firstRow="1" bandRow="1">
                <a:tableStyleId>{5C22544A-7EE6-4342-B048-85BDC9FD1C3A}</a:tableStyleId>
              </a:tblPr>
              <a:tblGrid>
                <a:gridCol w="3657599">
                  <a:extLst>
                    <a:ext uri="{9D8B030D-6E8A-4147-A177-3AD203B41FA5}">
                      <a16:colId xmlns:a16="http://schemas.microsoft.com/office/drawing/2014/main" val="644856192"/>
                    </a:ext>
                  </a:extLst>
                </a:gridCol>
                <a:gridCol w="3679372">
                  <a:extLst>
                    <a:ext uri="{9D8B030D-6E8A-4147-A177-3AD203B41FA5}">
                      <a16:colId xmlns:a16="http://schemas.microsoft.com/office/drawing/2014/main" val="1417910674"/>
                    </a:ext>
                  </a:extLst>
                </a:gridCol>
                <a:gridCol w="4082142">
                  <a:extLst>
                    <a:ext uri="{9D8B030D-6E8A-4147-A177-3AD203B41FA5}">
                      <a16:colId xmlns:a16="http://schemas.microsoft.com/office/drawing/2014/main" val="2286102827"/>
                    </a:ext>
                  </a:extLst>
                </a:gridCol>
              </a:tblGrid>
              <a:tr h="1090991">
                <a:tc>
                  <a:txBody>
                    <a:bodyPr/>
                    <a:lstStyle/>
                    <a:p>
                      <a:pPr algn="ctr"/>
                      <a:r>
                        <a:rPr lang="en-US" sz="3600" dirty="0" err="1">
                          <a:solidFill>
                            <a:srgbClr val="002060"/>
                          </a:solidFill>
                        </a:rPr>
                        <a:t>Môi</a:t>
                      </a:r>
                      <a:r>
                        <a:rPr lang="en-US" sz="3600" dirty="0">
                          <a:solidFill>
                            <a:srgbClr val="002060"/>
                          </a:solidFill>
                        </a:rPr>
                        <a:t> </a:t>
                      </a:r>
                      <a:r>
                        <a:rPr lang="en-US" sz="3600" dirty="0" err="1">
                          <a:solidFill>
                            <a:srgbClr val="002060"/>
                          </a:solidFill>
                        </a:rPr>
                        <a:t>trường</a:t>
                      </a:r>
                      <a:r>
                        <a:rPr lang="en-US" sz="3600" dirty="0">
                          <a:solidFill>
                            <a:srgbClr val="002060"/>
                          </a:solidFill>
                        </a:rPr>
                        <a:t> </a:t>
                      </a:r>
                      <a:r>
                        <a:rPr lang="en-US" sz="3600" dirty="0" err="1">
                          <a:solidFill>
                            <a:srgbClr val="002060"/>
                          </a:solidFill>
                        </a:rPr>
                        <a:t>sống</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600" dirty="0" err="1">
                          <a:solidFill>
                            <a:srgbClr val="002060"/>
                          </a:solidFill>
                        </a:rPr>
                        <a:t>Việc</a:t>
                      </a:r>
                      <a:r>
                        <a:rPr lang="en-US" sz="3600" dirty="0">
                          <a:solidFill>
                            <a:srgbClr val="002060"/>
                          </a:solidFill>
                        </a:rPr>
                        <a:t> </a:t>
                      </a:r>
                      <a:r>
                        <a:rPr lang="en-US" sz="3600" dirty="0" err="1">
                          <a:solidFill>
                            <a:srgbClr val="002060"/>
                          </a:solidFill>
                        </a:rPr>
                        <a:t>nên</a:t>
                      </a:r>
                      <a:r>
                        <a:rPr lang="en-US" sz="3600" dirty="0">
                          <a:solidFill>
                            <a:srgbClr val="002060"/>
                          </a:solidFill>
                        </a:rPr>
                        <a:t> </a:t>
                      </a:r>
                      <a:r>
                        <a:rPr lang="en-US" sz="3600" dirty="0" err="1">
                          <a:solidFill>
                            <a:srgbClr val="002060"/>
                          </a:solidFill>
                        </a:rPr>
                        <a:t>làm</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600" dirty="0" err="1">
                          <a:solidFill>
                            <a:srgbClr val="002060"/>
                          </a:solidFill>
                        </a:rPr>
                        <a:t>Việc</a:t>
                      </a:r>
                      <a:r>
                        <a:rPr lang="en-US" sz="3600" dirty="0">
                          <a:solidFill>
                            <a:srgbClr val="002060"/>
                          </a:solidFill>
                        </a:rPr>
                        <a:t> </a:t>
                      </a:r>
                      <a:r>
                        <a:rPr lang="en-US" sz="3600" dirty="0" err="1">
                          <a:solidFill>
                            <a:srgbClr val="002060"/>
                          </a:solidFill>
                        </a:rPr>
                        <a:t>không</a:t>
                      </a:r>
                      <a:r>
                        <a:rPr lang="en-US" sz="3600" dirty="0">
                          <a:solidFill>
                            <a:srgbClr val="002060"/>
                          </a:solidFill>
                        </a:rPr>
                        <a:t> </a:t>
                      </a:r>
                      <a:r>
                        <a:rPr lang="en-US" sz="3600" dirty="0" err="1">
                          <a:solidFill>
                            <a:srgbClr val="002060"/>
                          </a:solidFill>
                        </a:rPr>
                        <a:t>nên</a:t>
                      </a:r>
                      <a:r>
                        <a:rPr lang="en-US" sz="3600" dirty="0">
                          <a:solidFill>
                            <a:srgbClr val="002060"/>
                          </a:solidFill>
                        </a:rPr>
                        <a:t> </a:t>
                      </a:r>
                      <a:r>
                        <a:rPr lang="en-US" sz="3600" dirty="0" err="1">
                          <a:solidFill>
                            <a:srgbClr val="002060"/>
                          </a:solidFill>
                        </a:rPr>
                        <a:t>làm</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78867711"/>
                  </a:ext>
                </a:extLst>
              </a:tr>
              <a:tr h="1090991">
                <a:tc>
                  <a:txBody>
                    <a:bodyPr/>
                    <a:lstStyle/>
                    <a:p>
                      <a:r>
                        <a:rPr lang="en-US" sz="2800" dirty="0" err="1"/>
                        <a:t>Môi</a:t>
                      </a:r>
                      <a:r>
                        <a:rPr lang="en-US" sz="2800" dirty="0"/>
                        <a:t> </a:t>
                      </a:r>
                      <a:r>
                        <a:rPr lang="en-US" sz="2800" dirty="0" err="1"/>
                        <a:t>trường</a:t>
                      </a:r>
                      <a:r>
                        <a:rPr lang="en-US" sz="2800" dirty="0"/>
                        <a:t> ở </a:t>
                      </a:r>
                      <a:r>
                        <a:rPr lang="en-US" sz="2800" dirty="0" err="1"/>
                        <a:t>nhà</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1873604"/>
                  </a:ext>
                </a:extLst>
              </a:tr>
              <a:tr h="1090991">
                <a:tc>
                  <a:txBody>
                    <a:bodyPr/>
                    <a:lstStyle/>
                    <a:p>
                      <a:r>
                        <a:rPr lang="en-US" sz="2800" dirty="0" err="1"/>
                        <a:t>Môi</a:t>
                      </a:r>
                      <a:r>
                        <a:rPr lang="en-US" sz="2800" dirty="0"/>
                        <a:t> </a:t>
                      </a:r>
                      <a:r>
                        <a:rPr lang="en-US" sz="2800" dirty="0" err="1"/>
                        <a:t>trường</a:t>
                      </a:r>
                      <a:r>
                        <a:rPr lang="en-US" sz="2800" dirty="0"/>
                        <a:t> ở </a:t>
                      </a:r>
                      <a:r>
                        <a:rPr lang="en-US" sz="2800" dirty="0" err="1"/>
                        <a:t>trường</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329948"/>
                  </a:ext>
                </a:extLst>
              </a:tr>
              <a:tr h="1090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t>Môi</a:t>
                      </a:r>
                      <a:r>
                        <a:rPr lang="en-US" sz="2800" dirty="0"/>
                        <a:t> </a:t>
                      </a:r>
                      <a:r>
                        <a:rPr lang="en-US" sz="2800" dirty="0" err="1"/>
                        <a:t>trường</a:t>
                      </a:r>
                      <a:r>
                        <a:rPr lang="en-US" sz="2800" dirty="0"/>
                        <a:t> ở </a:t>
                      </a:r>
                      <a:r>
                        <a:rPr lang="en-US" sz="2800" dirty="0" err="1"/>
                        <a:t>nơi</a:t>
                      </a:r>
                      <a:r>
                        <a:rPr lang="en-US" sz="2800" dirty="0"/>
                        <a:t> </a:t>
                      </a:r>
                      <a:r>
                        <a:rPr lang="en-US" sz="2800" dirty="0" err="1"/>
                        <a:t>công</a:t>
                      </a:r>
                      <a:r>
                        <a:rPr lang="en-US" sz="2800" dirty="0"/>
                        <a:t> </a:t>
                      </a:r>
                      <a:r>
                        <a:rPr lang="en-US" sz="2800" dirty="0" err="1"/>
                        <a:t>cộng</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3360823"/>
                  </a:ext>
                </a:extLst>
              </a:tr>
            </a:tbl>
          </a:graphicData>
        </a:graphic>
      </p:graphicFrame>
      <p:sp>
        <p:nvSpPr>
          <p:cNvPr id="7" name="TextBox 6">
            <a:extLst>
              <a:ext uri="{FF2B5EF4-FFF2-40B4-BE49-F238E27FC236}">
                <a16:creationId xmlns:a16="http://schemas.microsoft.com/office/drawing/2014/main" id="{2D2CE723-1C02-0D20-E8AA-3391658F4C35}"/>
              </a:ext>
            </a:extLst>
          </p:cNvPr>
          <p:cNvSpPr txBox="1"/>
          <p:nvPr/>
        </p:nvSpPr>
        <p:spPr>
          <a:xfrm>
            <a:off x="4169229" y="3276600"/>
            <a:ext cx="3690257" cy="523220"/>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quét</a:t>
            </a:r>
            <a:r>
              <a:rPr lang="en-US" sz="2800" dirty="0">
                <a:solidFill>
                  <a:srgbClr val="FF0000"/>
                </a:solidFill>
              </a:rPr>
              <a:t> </a:t>
            </a:r>
            <a:r>
              <a:rPr lang="en-US" sz="2800" dirty="0" err="1">
                <a:solidFill>
                  <a:srgbClr val="FF0000"/>
                </a:solidFill>
              </a:rPr>
              <a:t>dọn</a:t>
            </a:r>
            <a:endParaRPr lang="en-US" sz="2800" dirty="0">
              <a:solidFill>
                <a:srgbClr val="FF0000"/>
              </a:solidFill>
            </a:endParaRPr>
          </a:p>
        </p:txBody>
      </p:sp>
      <p:sp>
        <p:nvSpPr>
          <p:cNvPr id="8" name="TextBox 7">
            <a:extLst>
              <a:ext uri="{FF2B5EF4-FFF2-40B4-BE49-F238E27FC236}">
                <a16:creationId xmlns:a16="http://schemas.microsoft.com/office/drawing/2014/main" id="{15D18464-D308-A3A8-9C7E-EAE1EFEF630C}"/>
              </a:ext>
            </a:extLst>
          </p:cNvPr>
          <p:cNvSpPr txBox="1"/>
          <p:nvPr/>
        </p:nvSpPr>
        <p:spPr>
          <a:xfrm>
            <a:off x="8011886" y="3222171"/>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nên</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bừa</a:t>
            </a:r>
            <a:r>
              <a:rPr lang="en-US" sz="2800" dirty="0">
                <a:solidFill>
                  <a:srgbClr val="FF0000"/>
                </a:solidFill>
              </a:rPr>
              <a:t> </a:t>
            </a:r>
            <a:r>
              <a:rPr lang="en-US" sz="2800" dirty="0" err="1">
                <a:solidFill>
                  <a:srgbClr val="FF0000"/>
                </a:solidFill>
              </a:rPr>
              <a:t>bãi</a:t>
            </a:r>
            <a:endParaRPr lang="en-US" sz="2800" dirty="0">
              <a:solidFill>
                <a:srgbClr val="FF0000"/>
              </a:solidFill>
            </a:endParaRPr>
          </a:p>
        </p:txBody>
      </p:sp>
      <p:sp>
        <p:nvSpPr>
          <p:cNvPr id="9" name="TextBox 8">
            <a:extLst>
              <a:ext uri="{FF2B5EF4-FFF2-40B4-BE49-F238E27FC236}">
                <a16:creationId xmlns:a16="http://schemas.microsoft.com/office/drawing/2014/main" id="{D3E6E800-078A-31D0-E7CA-7F3C2C65B5A2}"/>
              </a:ext>
            </a:extLst>
          </p:cNvPr>
          <p:cNvSpPr txBox="1"/>
          <p:nvPr/>
        </p:nvSpPr>
        <p:spPr>
          <a:xfrm>
            <a:off x="4125686" y="4278086"/>
            <a:ext cx="3690257" cy="523220"/>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quét</a:t>
            </a:r>
            <a:r>
              <a:rPr lang="en-US" sz="2800" dirty="0">
                <a:solidFill>
                  <a:srgbClr val="FF0000"/>
                </a:solidFill>
              </a:rPr>
              <a:t> </a:t>
            </a:r>
            <a:r>
              <a:rPr lang="en-US" sz="2800" dirty="0" err="1">
                <a:solidFill>
                  <a:srgbClr val="FF0000"/>
                </a:solidFill>
              </a:rPr>
              <a:t>dọn</a:t>
            </a:r>
            <a:endParaRPr lang="en-US" sz="2800" dirty="0">
              <a:solidFill>
                <a:srgbClr val="FF0000"/>
              </a:solidFill>
            </a:endParaRPr>
          </a:p>
        </p:txBody>
      </p:sp>
      <p:sp>
        <p:nvSpPr>
          <p:cNvPr id="10" name="TextBox 9">
            <a:extLst>
              <a:ext uri="{FF2B5EF4-FFF2-40B4-BE49-F238E27FC236}">
                <a16:creationId xmlns:a16="http://schemas.microsoft.com/office/drawing/2014/main" id="{DBC11A21-1678-6EB2-5E1D-262121A287CF}"/>
              </a:ext>
            </a:extLst>
          </p:cNvPr>
          <p:cNvSpPr txBox="1"/>
          <p:nvPr/>
        </p:nvSpPr>
        <p:spPr>
          <a:xfrm>
            <a:off x="8001000" y="4278085"/>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nên</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ra</a:t>
            </a:r>
            <a:r>
              <a:rPr lang="en-US" sz="2800" dirty="0">
                <a:solidFill>
                  <a:srgbClr val="FF0000"/>
                </a:solidFill>
              </a:rPr>
              <a:t> </a:t>
            </a:r>
            <a:r>
              <a:rPr lang="en-US" sz="2800" dirty="0" err="1">
                <a:solidFill>
                  <a:srgbClr val="FF0000"/>
                </a:solidFill>
              </a:rPr>
              <a:t>sân</a:t>
            </a:r>
            <a:r>
              <a:rPr lang="en-US" sz="2800" dirty="0">
                <a:solidFill>
                  <a:srgbClr val="FF0000"/>
                </a:solidFill>
              </a:rPr>
              <a:t> </a:t>
            </a:r>
            <a:r>
              <a:rPr lang="en-US" sz="2800" dirty="0" err="1">
                <a:solidFill>
                  <a:srgbClr val="FF0000"/>
                </a:solidFill>
              </a:rPr>
              <a:t>trường</a:t>
            </a:r>
            <a:r>
              <a:rPr lang="en-US" sz="2800" dirty="0">
                <a:solidFill>
                  <a:srgbClr val="FF0000"/>
                </a:solidFill>
              </a:rPr>
              <a:t>, </a:t>
            </a:r>
            <a:r>
              <a:rPr lang="en-US" sz="2800" dirty="0" err="1">
                <a:solidFill>
                  <a:srgbClr val="FF0000"/>
                </a:solidFill>
              </a:rPr>
              <a:t>lớp</a:t>
            </a:r>
            <a:r>
              <a:rPr lang="en-US" sz="2800" dirty="0">
                <a:solidFill>
                  <a:srgbClr val="FF0000"/>
                </a:solidFill>
              </a:rPr>
              <a:t> </a:t>
            </a:r>
            <a:r>
              <a:rPr lang="en-US" sz="2800" dirty="0" err="1">
                <a:solidFill>
                  <a:srgbClr val="FF0000"/>
                </a:solidFill>
              </a:rPr>
              <a:t>học</a:t>
            </a:r>
            <a:endParaRPr lang="en-US" sz="2800" dirty="0">
              <a:solidFill>
                <a:srgbClr val="FF0000"/>
              </a:solidFill>
            </a:endParaRPr>
          </a:p>
        </p:txBody>
      </p:sp>
      <p:sp>
        <p:nvSpPr>
          <p:cNvPr id="11" name="TextBox 10">
            <a:extLst>
              <a:ext uri="{FF2B5EF4-FFF2-40B4-BE49-F238E27FC236}">
                <a16:creationId xmlns:a16="http://schemas.microsoft.com/office/drawing/2014/main" id="{E5C5E97A-93A1-6E82-698A-6118F6026A34}"/>
              </a:ext>
            </a:extLst>
          </p:cNvPr>
          <p:cNvSpPr txBox="1"/>
          <p:nvPr/>
        </p:nvSpPr>
        <p:spPr>
          <a:xfrm>
            <a:off x="4223658" y="5399314"/>
            <a:ext cx="3690257" cy="954107"/>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giữ</a:t>
            </a:r>
            <a:r>
              <a:rPr lang="en-US" sz="2800" dirty="0">
                <a:solidFill>
                  <a:srgbClr val="FF0000"/>
                </a:solidFill>
              </a:rPr>
              <a:t> </a:t>
            </a:r>
            <a:r>
              <a:rPr lang="en-US" sz="2800" dirty="0" err="1">
                <a:solidFill>
                  <a:srgbClr val="FF0000"/>
                </a:solidFill>
              </a:rPr>
              <a:t>gìn</a:t>
            </a:r>
            <a:r>
              <a:rPr lang="en-US" sz="2800" dirty="0">
                <a:solidFill>
                  <a:srgbClr val="FF0000"/>
                </a:solidFill>
              </a:rPr>
              <a:t> </a:t>
            </a:r>
            <a:r>
              <a:rPr lang="en-US" sz="2800" dirty="0" err="1">
                <a:solidFill>
                  <a:srgbClr val="FF0000"/>
                </a:solidFill>
              </a:rPr>
              <a:t>vệ</a:t>
            </a:r>
            <a:r>
              <a:rPr lang="en-US" sz="2800" dirty="0">
                <a:solidFill>
                  <a:srgbClr val="FF0000"/>
                </a:solidFill>
              </a:rPr>
              <a:t> </a:t>
            </a:r>
            <a:r>
              <a:rPr lang="en-US" sz="2800" dirty="0" err="1">
                <a:solidFill>
                  <a:srgbClr val="FF0000"/>
                </a:solidFill>
              </a:rPr>
              <a:t>sinh</a:t>
            </a:r>
            <a:r>
              <a:rPr lang="en-US" sz="2800" dirty="0">
                <a:solidFill>
                  <a:srgbClr val="FF0000"/>
                </a:solidFill>
              </a:rPr>
              <a:t> </a:t>
            </a:r>
            <a:r>
              <a:rPr lang="en-US" sz="2800" dirty="0" err="1">
                <a:solidFill>
                  <a:srgbClr val="FF0000"/>
                </a:solidFill>
              </a:rPr>
              <a:t>chung</a:t>
            </a:r>
            <a:endParaRPr lang="en-US" sz="2800" dirty="0">
              <a:solidFill>
                <a:srgbClr val="FF0000"/>
              </a:solidFill>
            </a:endParaRPr>
          </a:p>
        </p:txBody>
      </p:sp>
      <p:sp>
        <p:nvSpPr>
          <p:cNvPr id="12" name="TextBox 11">
            <a:extLst>
              <a:ext uri="{FF2B5EF4-FFF2-40B4-BE49-F238E27FC236}">
                <a16:creationId xmlns:a16="http://schemas.microsoft.com/office/drawing/2014/main" id="{805970F2-C448-2956-9266-185B59FDC395}"/>
              </a:ext>
            </a:extLst>
          </p:cNvPr>
          <p:cNvSpPr txBox="1"/>
          <p:nvPr/>
        </p:nvSpPr>
        <p:spPr>
          <a:xfrm>
            <a:off x="8098972" y="5399313"/>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xả</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bừa</a:t>
            </a:r>
            <a:r>
              <a:rPr lang="en-US" sz="2800" dirty="0">
                <a:solidFill>
                  <a:srgbClr val="FF0000"/>
                </a:solidFill>
              </a:rPr>
              <a:t> </a:t>
            </a:r>
            <a:r>
              <a:rPr lang="en-US" sz="2800" dirty="0" err="1">
                <a:solidFill>
                  <a:srgbClr val="FF0000"/>
                </a:solidFill>
              </a:rPr>
              <a:t>bãi</a:t>
            </a:r>
            <a:endParaRPr lang="en-US" sz="2800" dirty="0">
              <a:solidFill>
                <a:srgbClr val="FF0000"/>
              </a:solidFill>
            </a:endParaRPr>
          </a:p>
        </p:txBody>
      </p:sp>
    </p:spTree>
    <p:extLst>
      <p:ext uri="{BB962C8B-B14F-4D97-AF65-F5344CB8AC3E}">
        <p14:creationId xmlns:p14="http://schemas.microsoft.com/office/powerpoint/2010/main" val="2535129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chemeClr val="accent1"/>
                </a:solidFill>
                <a:latin typeface="Cambria" panose="02040503050406030204" pitchFamily="18" charset="0"/>
                <a:ea typeface="Cambria" panose="02040503050406030204" pitchFamily="18" charset="0"/>
              </a:rPr>
              <a:t>5. </a:t>
            </a:r>
            <a:r>
              <a:rPr lang="en-US" sz="4000" b="1" dirty="0" err="1">
                <a:solidFill>
                  <a:schemeClr val="accent1"/>
                </a:solidFill>
                <a:latin typeface="Cambria" panose="02040503050406030204" pitchFamily="18" charset="0"/>
                <a:ea typeface="Cambria" panose="02040503050406030204" pitchFamily="18" charset="0"/>
              </a:rPr>
              <a:t>Xử</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lý</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tình</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huống</a:t>
            </a:r>
            <a:endParaRPr lang="vi-VN" sz="4000" b="1" dirty="0">
              <a:solidFill>
                <a:schemeClr val="accent1"/>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93192" y="1591056"/>
            <a:ext cx="11036808" cy="4599432"/>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algn="just"/>
            <a:r>
              <a:rPr lang="vi-VN" sz="3200" b="1" i="1" dirty="0">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lang="vi-VN" sz="24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3758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367763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D89176D-F5C7-49BD-0ACD-C48A05E90367}"/>
              </a:ext>
            </a:extLst>
          </p:cNvPr>
          <p:cNvPicPr>
            <a:picLocks noChangeAspect="1"/>
          </p:cNvPicPr>
          <p:nvPr/>
        </p:nvPicPr>
        <p:blipFill>
          <a:blip r:embed="rId5"/>
          <a:stretch>
            <a:fillRect/>
          </a:stretch>
        </p:blipFill>
        <p:spPr>
          <a:xfrm>
            <a:off x="6237513" y="4337743"/>
            <a:ext cx="5675539" cy="2520257"/>
          </a:xfrm>
          <a:prstGeom prst="rect">
            <a:avLst/>
          </a:prstGeom>
        </p:spPr>
      </p:pic>
    </p:spTree>
    <p:extLst>
      <p:ext uri="{BB962C8B-B14F-4D97-AF65-F5344CB8AC3E}">
        <p14:creationId xmlns:p14="http://schemas.microsoft.com/office/powerpoint/2010/main" val="3297553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2872087"/>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b) Sau khi quét đường làng xong, Kiên đề nghị các bạn trong xóm gom hết số rác đã quét dọn được thành một đống để đốt cho nhanh, đỡ mất công mang đến khu vực tập kết rác.</a:t>
            </a:r>
          </a:p>
          <a:p>
            <a:pPr lvl="0" algn="just"/>
            <a:r>
              <a:rPr lang="vi-VN" sz="2800" i="1" dirty="0">
                <a:solidFill>
                  <a:prstClr val="black"/>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gì? Nếu là bạn của Kiên, em sẽ làm gì?</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9AA5BBE3-963C-E052-D627-1F6205BEABB3}"/>
              </a:ext>
            </a:extLst>
          </p:cNvPr>
          <p:cNvPicPr>
            <a:picLocks noChangeAspect="1"/>
          </p:cNvPicPr>
          <p:nvPr/>
        </p:nvPicPr>
        <p:blipFill>
          <a:blip r:embed="rId5"/>
          <a:stretch>
            <a:fillRect/>
          </a:stretch>
        </p:blipFill>
        <p:spPr>
          <a:xfrm>
            <a:off x="5323115" y="3927446"/>
            <a:ext cx="5887810" cy="2930554"/>
          </a:xfrm>
          <a:prstGeom prst="rect">
            <a:avLst/>
          </a:prstGeom>
        </p:spPr>
      </p:pic>
    </p:spTree>
    <p:extLst>
      <p:ext uri="{BB962C8B-B14F-4D97-AF65-F5344CB8AC3E}">
        <p14:creationId xmlns:p14="http://schemas.microsoft.com/office/powerpoint/2010/main" val="296127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2872087"/>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c) Chú của Mẩy cho rằng: “Từ thời ông bà, cha mẹ sinh sống trên vùng đất này đã nuôi lợn, trâu thả rông xung quanh nhà. Mình chỉ làm theo phong tục thôi, mà hầu như nhà nào cũng vậy nên quen rồi, có thấy ô nhiễm môi trường đâu".</a:t>
            </a:r>
          </a:p>
          <a:p>
            <a:pPr lvl="0" algn="just"/>
            <a:r>
              <a:rPr lang="vi-VN" sz="2800" i="1" dirty="0">
                <a:solidFill>
                  <a:prstClr val="black"/>
                </a:solidFill>
                <a:latin typeface="Calibri" panose="020F0502020204030204" pitchFamily="34" charset="0"/>
                <a:ea typeface="Calibri" panose="020F0502020204030204" pitchFamily="34" charset="0"/>
                <a:cs typeface="Calibri" panose="020F0502020204030204" pitchFamily="34" charset="0"/>
              </a:rPr>
              <a:t>Theo em, việc nuôi lợn, trâu thả rỗng quanh nhà gây ô nhiễm môi trường sống như thế nào? Nếu là Mẩy, em sẽ nói gì với chú?</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B5AB9CC-2308-C5DF-2061-1525FD57E647}"/>
              </a:ext>
            </a:extLst>
          </p:cNvPr>
          <p:cNvPicPr>
            <a:picLocks noChangeAspect="1"/>
          </p:cNvPicPr>
          <p:nvPr/>
        </p:nvPicPr>
        <p:blipFill>
          <a:blip r:embed="rId5"/>
          <a:stretch>
            <a:fillRect/>
          </a:stretch>
        </p:blipFill>
        <p:spPr>
          <a:xfrm>
            <a:off x="6335485" y="3807795"/>
            <a:ext cx="5569403" cy="3050205"/>
          </a:xfrm>
          <a:prstGeom prst="rect">
            <a:avLst/>
          </a:prstGeom>
        </p:spPr>
      </p:pic>
    </p:spTree>
    <p:extLst>
      <p:ext uri="{BB962C8B-B14F-4D97-AF65-F5344CB8AC3E}">
        <p14:creationId xmlns:p14="http://schemas.microsoft.com/office/powerpoint/2010/main" val="2823941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1385</Words>
  <Application>Microsoft Office PowerPoint</Application>
  <PresentationFormat>Widescreen</PresentationFormat>
  <Paragraphs>47</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Cambria</vt:lpstr>
      <vt:lpstr>Montserrat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HP</cp:lastModifiedBy>
  <cp:revision>12</cp:revision>
  <dcterms:created xsi:type="dcterms:W3CDTF">2024-09-30T07:07:43Z</dcterms:created>
  <dcterms:modified xsi:type="dcterms:W3CDTF">2026-01-23T06:08:13Z</dcterms:modified>
</cp:coreProperties>
</file>