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1057" r:id="rId2"/>
    <p:sldId id="257" r:id="rId3"/>
    <p:sldId id="259" r:id="rId4"/>
    <p:sldId id="1061" r:id="rId5"/>
    <p:sldId id="1074" r:id="rId6"/>
    <p:sldId id="1058" r:id="rId7"/>
    <p:sldId id="1064" r:id="rId8"/>
    <p:sldId id="2638" r:id="rId9"/>
    <p:sldId id="2641" r:id="rId10"/>
    <p:sldId id="1059" r:id="rId11"/>
    <p:sldId id="1072" r:id="rId12"/>
    <p:sldId id="1056" r:id="rId13"/>
    <p:sldId id="10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566" autoAdjust="0"/>
  </p:normalViewPr>
  <p:slideViewPr>
    <p:cSldViewPr snapToGrid="0">
      <p:cViewPr varScale="1">
        <p:scale>
          <a:sx n="72" d="100"/>
          <a:sy n="72" d="100"/>
        </p:scale>
        <p:origin x="10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F86D3-A677-46D5-BF57-7C8733CFF2F3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A1109-7DCC-4E0C-87FA-4D6F5E34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0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3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2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3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1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1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2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9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38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4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4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7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6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AC73465-317B-D8FA-8DE1-1B7D3150345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89" y="8952392"/>
            <a:ext cx="1247775" cy="1247775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E310E8B-E27A-FA38-DFE7-FEAC773D4BC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1" y="228240"/>
            <a:ext cx="1540125" cy="15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3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37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44F74A-E434-13F1-D1FE-0A2C289654CF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Gia đình Lan có 4 người, trung bình một tháng chi phí sinh hoạt điện nước cho 1 người là 230 000 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FF288-1687-C0C8-8597-B8C53265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94F7A-1046-F970-6891-05D6574DB23E}"/>
              </a:ext>
            </a:extLst>
          </p:cNvPr>
          <p:cNvSpPr/>
          <p:nvPr/>
        </p:nvSpPr>
        <p:spPr>
          <a:xfrm>
            <a:off x="1774373" y="3087904"/>
            <a:ext cx="9144000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D815E-D315-D01E-CB92-292AC239AE7C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B8239-5484-B077-FE8A-B33373FD88A0}"/>
              </a:ext>
            </a:extLst>
          </p:cNvPr>
          <p:cNvSpPr txBox="1"/>
          <p:nvPr/>
        </p:nvSpPr>
        <p:spPr>
          <a:xfrm>
            <a:off x="1935550" y="392748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25B0C-5AE7-FE17-1ABB-66C1AB10A316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230 000 x 4 = 920 000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3FCEC-1C35-AFD6-AC1D-BC61EA6FF301}"/>
              </a:ext>
            </a:extLst>
          </p:cNvPr>
          <p:cNvSpPr txBox="1"/>
          <p:nvPr/>
        </p:nvSpPr>
        <p:spPr>
          <a:xfrm>
            <a:off x="3680360" y="5241233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920 000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F62100-7AA8-5DB7-F1F4-87B9D5D2376A}"/>
              </a:ext>
            </a:extLst>
          </p:cNvPr>
          <p:cNvSpPr/>
          <p:nvPr/>
        </p:nvSpPr>
        <p:spPr>
          <a:xfrm>
            <a:off x="630638" y="876300"/>
            <a:ext cx="10875562" cy="44862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83A9A-7D1B-889E-A0B0-BCD9383757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4410" y="887796"/>
            <a:ext cx="2969009" cy="145707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CE888421-389F-1144-0D4D-E923AB204FF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BA63D-15D4-2701-EA38-EE12839F9D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82082" y="2024891"/>
            <a:ext cx="8980186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D05F73-8A83-47E7-8032-00395B9043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1236" y="858137"/>
            <a:ext cx="6490376" cy="51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AF0FE4-71D3-8EE5-862D-FE9B47B7D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1" y="240135"/>
            <a:ext cx="2396280" cy="1198140"/>
          </a:xfrm>
          <a:prstGeom prst="rect">
            <a:avLst/>
          </a:prstGeom>
        </p:spPr>
      </p:pic>
      <p:pic>
        <p:nvPicPr>
          <p:cNvPr id="4" name="Picture 3" descr="A cartoon of a child in a room&#10;&#10;Description automatically generated">
            <a:extLst>
              <a:ext uri="{FF2B5EF4-FFF2-40B4-BE49-F238E27FC236}">
                <a16:creationId xmlns:a16="http://schemas.microsoft.com/office/drawing/2014/main" id="{C72411C4-59C0-D5C8-F82B-4052C45CA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662237"/>
            <a:ext cx="8648700" cy="322897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AEB0B90-3B93-BEC5-E4F6-CF906FE53D8D}"/>
              </a:ext>
            </a:extLst>
          </p:cNvPr>
          <p:cNvSpPr/>
          <p:nvPr/>
        </p:nvSpPr>
        <p:spPr>
          <a:xfrm>
            <a:off x="1085850" y="1657350"/>
            <a:ext cx="3162300" cy="1371600"/>
          </a:xfrm>
          <a:prstGeom prst="wedgeRoundRectCallout">
            <a:avLst>
              <a:gd name="adj1" fmla="val 41215"/>
              <a:gd name="adj2" fmla="val 71528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160 140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EA40C3F-5387-460C-4FE9-2046AC7A6D9A}"/>
              </a:ext>
            </a:extLst>
          </p:cNvPr>
          <p:cNvSpPr/>
          <p:nvPr/>
        </p:nvSpPr>
        <p:spPr>
          <a:xfrm>
            <a:off x="8324850" y="981075"/>
            <a:ext cx="3086100" cy="1562100"/>
          </a:xfrm>
          <a:prstGeom prst="wedgeRoundRectCallout">
            <a:avLst>
              <a:gd name="adj1" fmla="val -26556"/>
              <a:gd name="adj2" fmla="val 86806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Trong 7 </a:t>
            </a:r>
            <a:r>
              <a:rPr lang="en-US" sz="2400" dirty="0" err="1"/>
              <a:t>ngày</a:t>
            </a:r>
            <a:r>
              <a:rPr lang="en-US" sz="2400" dirty="0"/>
              <a:t>,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3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160 140 x 7 = 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819150" y="184785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81125" y="190500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160 140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7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71550" y="252412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>
            <a:cxnSpLocks/>
          </p:cNvCxnSpPr>
          <p:nvPr/>
        </p:nvCxnSpPr>
        <p:spPr>
          <a:xfrm>
            <a:off x="1304925" y="3152775"/>
            <a:ext cx="21717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EA935F-6ACF-A2D4-6213-97F33465EBCE}"/>
              </a:ext>
            </a:extLst>
          </p:cNvPr>
          <p:cNvSpPr txBox="1"/>
          <p:nvPr/>
        </p:nvSpPr>
        <p:spPr>
          <a:xfrm>
            <a:off x="5105400" y="19526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304800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1118E-F2A6-31C9-9D1B-33286C7E8B59}"/>
              </a:ext>
            </a:extLst>
          </p:cNvPr>
          <p:cNvSpPr txBox="1"/>
          <p:nvPr/>
        </p:nvSpPr>
        <p:spPr>
          <a:xfrm>
            <a:off x="5095875" y="261937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28,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8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72415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98B0B-0F6F-0CD0-DB84-CF7F123AB38F}"/>
              </a:ext>
            </a:extLst>
          </p:cNvPr>
          <p:cNvSpPr txBox="1"/>
          <p:nvPr/>
        </p:nvSpPr>
        <p:spPr>
          <a:xfrm>
            <a:off x="5095875" y="3200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43840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47796-8D86-F0C3-3B97-B94682A34359}"/>
              </a:ext>
            </a:extLst>
          </p:cNvPr>
          <p:cNvSpPr txBox="1"/>
          <p:nvPr/>
        </p:nvSpPr>
        <p:spPr>
          <a:xfrm>
            <a:off x="5124450" y="3810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2047875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F8271-1BA2-807B-16BE-7158F85C32AB}"/>
              </a:ext>
            </a:extLst>
          </p:cNvPr>
          <p:cNvSpPr txBox="1"/>
          <p:nvPr/>
        </p:nvSpPr>
        <p:spPr>
          <a:xfrm>
            <a:off x="5114925" y="44577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42,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73355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F2D4F7-A270-02DB-8CA2-38C123426927}"/>
              </a:ext>
            </a:extLst>
          </p:cNvPr>
          <p:cNvSpPr txBox="1"/>
          <p:nvPr/>
        </p:nvSpPr>
        <p:spPr>
          <a:xfrm>
            <a:off x="5162550" y="5057775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085850" y="3076575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24A1AA-6E1A-C9D7-19A1-C564F9402A2B}"/>
              </a:ext>
            </a:extLst>
          </p:cNvPr>
          <p:cNvGrpSpPr/>
          <p:nvPr/>
        </p:nvGrpSpPr>
        <p:grpSpPr>
          <a:xfrm>
            <a:off x="295275" y="4667250"/>
            <a:ext cx="4648200" cy="828675"/>
            <a:chOff x="5960318" y="3592285"/>
            <a:chExt cx="4168200" cy="92083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523F0B9-F319-A5F4-111D-892A4C7219C1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ln w="3810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9EB8A3-73F1-774D-D660-28EB7294CC7F}"/>
                </a:ext>
              </a:extLst>
            </p:cNvPr>
            <p:cNvSpPr txBox="1"/>
            <p:nvPr/>
          </p:nvSpPr>
          <p:spPr>
            <a:xfrm>
              <a:off x="6047520" y="3754210"/>
              <a:ext cx="3950197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160 140 x 7 = 1 120 980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3502B0-7FCA-C612-8CD2-AC72AD47C2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2926" y="2629803"/>
            <a:ext cx="7495177" cy="17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2E71CCE-3C6A-83D1-E1F2-C6D46EBE181F}"/>
              </a:ext>
            </a:extLst>
          </p:cNvPr>
          <p:cNvGrpSpPr/>
          <p:nvPr/>
        </p:nvGrpSpPr>
        <p:grpSpPr>
          <a:xfrm>
            <a:off x="2188414" y="252108"/>
            <a:ext cx="4355261" cy="1229723"/>
            <a:chOff x="2188414" y="252108"/>
            <a:chExt cx="7329212" cy="220065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52EEC7F-01E2-BD9A-40FC-E1A4489D850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AF51C-D6C9-B67F-499D-98FDE222914F}"/>
                </a:ext>
              </a:extLst>
            </p:cNvPr>
            <p:cNvSpPr txBox="1"/>
            <p:nvPr/>
          </p:nvSpPr>
          <p:spPr>
            <a:xfrm>
              <a:off x="2451123" y="304710"/>
              <a:ext cx="6803797" cy="2148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F78A97-C6F0-EC7B-75D6-67B64556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43" y="-120628"/>
            <a:ext cx="1347333" cy="16033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39B8FA-1775-6FD6-09E9-0BD67236A730}"/>
              </a:ext>
            </a:extLst>
          </p:cNvPr>
          <p:cNvSpPr/>
          <p:nvPr/>
        </p:nvSpPr>
        <p:spPr>
          <a:xfrm>
            <a:off x="276225" y="1152524"/>
            <a:ext cx="115824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3DE1F9-AEAA-7D66-FC8B-1E65F1937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2657474"/>
            <a:ext cx="10150078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2182505" cy="846235"/>
            <a:chOff x="1458354" y="227044"/>
            <a:chExt cx="9648514" cy="1391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7"/>
              <a:ext cx="9648514" cy="1366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F3513E-857D-815A-D0C6-00B34FF7F2E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38C32D-C545-FB8C-6232-D6442BEC9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711" y="1894982"/>
            <a:ext cx="10589844" cy="291514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7C8B9D-9ADD-DBC2-CA72-4974345E10D7}"/>
              </a:ext>
            </a:extLst>
          </p:cNvPr>
          <p:cNvSpPr/>
          <p:nvPr/>
        </p:nvSpPr>
        <p:spPr>
          <a:xfrm>
            <a:off x="2886075" y="4057650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A3D29FE-19C1-4805-1EB2-3A059A1399A2}"/>
              </a:ext>
            </a:extLst>
          </p:cNvPr>
          <p:cNvSpPr/>
          <p:nvPr/>
        </p:nvSpPr>
        <p:spPr>
          <a:xfrm>
            <a:off x="1609725" y="4114800"/>
            <a:ext cx="600075" cy="352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62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95B7486-E359-9226-BCCE-312F1C962090}"/>
              </a:ext>
            </a:extLst>
          </p:cNvPr>
          <p:cNvSpPr/>
          <p:nvPr/>
        </p:nvSpPr>
        <p:spPr>
          <a:xfrm>
            <a:off x="6600825" y="4038600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008156D-EB33-1546-8593-91917CB2A0ED}"/>
              </a:ext>
            </a:extLst>
          </p:cNvPr>
          <p:cNvSpPr/>
          <p:nvPr/>
        </p:nvSpPr>
        <p:spPr>
          <a:xfrm>
            <a:off x="5219701" y="4124326"/>
            <a:ext cx="304800" cy="342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dirty="0"/>
              <a:t>7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17C0118-DA23-8C38-1FCE-C32C2837E090}"/>
              </a:ext>
            </a:extLst>
          </p:cNvPr>
          <p:cNvSpPr/>
          <p:nvPr/>
        </p:nvSpPr>
        <p:spPr>
          <a:xfrm>
            <a:off x="10372725" y="4029075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9162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0"/>
            <a:ext cx="11734800" cy="66103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BC675B-544B-9129-DDF5-1E96879A2DDE}"/>
              </a:ext>
            </a:extLst>
          </p:cNvPr>
          <p:cNvSpPr/>
          <p:nvPr/>
        </p:nvSpPr>
        <p:spPr>
          <a:xfrm>
            <a:off x="638175" y="2476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28766-26DB-7E48-8679-029B6E066D34}"/>
              </a:ext>
            </a:extLst>
          </p:cNvPr>
          <p:cNvSpPr txBox="1"/>
          <p:nvPr/>
        </p:nvSpPr>
        <p:spPr>
          <a:xfrm>
            <a:off x="1457325" y="152400"/>
            <a:ext cx="9782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Bóng đèn trong nhà có tuổi thọ 12 250 giờ. Bóng đèn đường có tuổi thọ gấp 3 lần tuổi thọ của bóng đèn trong nhà. Hỏi tuổi thọ của bóng đèn đường là bao nhiêu giờ?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C4A2D0-5514-2925-DE58-4A9AED81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616" y="1828800"/>
            <a:ext cx="4351734" cy="25908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124302E-6308-6FDA-610B-ACC131B6828D}"/>
              </a:ext>
            </a:extLst>
          </p:cNvPr>
          <p:cNvGrpSpPr/>
          <p:nvPr/>
        </p:nvGrpSpPr>
        <p:grpSpPr>
          <a:xfrm>
            <a:off x="2152650" y="2609850"/>
            <a:ext cx="1000125" cy="266700"/>
            <a:chOff x="1057275" y="2057400"/>
            <a:chExt cx="1000125" cy="2667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25254B-B830-4C4A-4D72-4F9F06EA7CB6}"/>
                </a:ext>
              </a:extLst>
            </p:cNvPr>
            <p:cNvCxnSpPr/>
            <p:nvPr/>
          </p:nvCxnSpPr>
          <p:spPr>
            <a:xfrm>
              <a:off x="1076325" y="2066925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D3B449-35C2-2525-95EB-3B82567E09D6}"/>
                </a:ext>
              </a:extLst>
            </p:cNvPr>
            <p:cNvCxnSpPr/>
            <p:nvPr/>
          </p:nvCxnSpPr>
          <p:spPr>
            <a:xfrm>
              <a:off x="2038350" y="205740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23EF7E-A70A-6454-1903-0872237A2916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190750"/>
              <a:ext cx="10001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2AE9F0-B301-599A-8888-6A8F910BAB11}"/>
              </a:ext>
            </a:extLst>
          </p:cNvPr>
          <p:cNvGrpSpPr/>
          <p:nvPr/>
        </p:nvGrpSpPr>
        <p:grpSpPr>
          <a:xfrm>
            <a:off x="2162175" y="3248025"/>
            <a:ext cx="2790825" cy="276225"/>
            <a:chOff x="1057275" y="2647950"/>
            <a:chExt cx="2790825" cy="2762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5A4FAAC-EA47-61B9-2AA9-ED5E2201424E}"/>
                </a:ext>
              </a:extLst>
            </p:cNvPr>
            <p:cNvCxnSpPr/>
            <p:nvPr/>
          </p:nvCxnSpPr>
          <p:spPr>
            <a:xfrm>
              <a:off x="1076325" y="2657475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3BE7DFA-CCD5-A1B8-EEFB-A26C6250ED64}"/>
                </a:ext>
              </a:extLst>
            </p:cNvPr>
            <p:cNvCxnSpPr/>
            <p:nvPr/>
          </p:nvCxnSpPr>
          <p:spPr>
            <a:xfrm>
              <a:off x="2038350" y="264795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6D225AB-A8FB-CF71-A53C-D812B783BAD8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781300"/>
              <a:ext cx="27908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7CAD-F785-3E23-BAF6-5517A92F096B}"/>
                </a:ext>
              </a:extLst>
            </p:cNvPr>
            <p:cNvCxnSpPr/>
            <p:nvPr/>
          </p:nvCxnSpPr>
          <p:spPr>
            <a:xfrm>
              <a:off x="2933700" y="264795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A432E3F-DCFF-A8B3-7CCB-989A295BF2FB}"/>
                </a:ext>
              </a:extLst>
            </p:cNvPr>
            <p:cNvCxnSpPr/>
            <p:nvPr/>
          </p:nvCxnSpPr>
          <p:spPr>
            <a:xfrm>
              <a:off x="3829050" y="266700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5631CE4-C2FC-3CE9-9F51-7D2806E5B169}"/>
              </a:ext>
            </a:extLst>
          </p:cNvPr>
          <p:cNvSpPr txBox="1"/>
          <p:nvPr/>
        </p:nvSpPr>
        <p:spPr>
          <a:xfrm>
            <a:off x="619125" y="2590800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nhà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43318C-0783-8BF8-FBED-ACFC9D6A51BD}"/>
              </a:ext>
            </a:extLst>
          </p:cNvPr>
          <p:cNvSpPr txBox="1"/>
          <p:nvPr/>
        </p:nvSpPr>
        <p:spPr>
          <a:xfrm>
            <a:off x="428625" y="3209925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endParaRPr lang="en-US" b="1" dirty="0"/>
          </a:p>
        </p:txBody>
      </p: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A2CD5CFF-1AEB-7F97-92E1-5978700B6A8C}"/>
              </a:ext>
            </a:extLst>
          </p:cNvPr>
          <p:cNvSpPr/>
          <p:nvPr/>
        </p:nvSpPr>
        <p:spPr>
          <a:xfrm rot="5400000">
            <a:off x="2540795" y="2083596"/>
            <a:ext cx="219072" cy="1004887"/>
          </a:xfrm>
          <a:prstGeom prst="leftBracket">
            <a:avLst>
              <a:gd name="adj" fmla="val 75454"/>
            </a:avLst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F14985-8DF0-AF6C-A38C-DB5484DBADE1}"/>
              </a:ext>
            </a:extLst>
          </p:cNvPr>
          <p:cNvSpPr txBox="1"/>
          <p:nvPr/>
        </p:nvSpPr>
        <p:spPr>
          <a:xfrm>
            <a:off x="2247900" y="2066925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12 250</a:t>
            </a:r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0458F7DD-4C71-82AA-67F4-E88A5CE75D37}"/>
              </a:ext>
            </a:extLst>
          </p:cNvPr>
          <p:cNvSpPr/>
          <p:nvPr/>
        </p:nvSpPr>
        <p:spPr>
          <a:xfrm rot="16200000">
            <a:off x="3479010" y="2193133"/>
            <a:ext cx="171446" cy="2738440"/>
          </a:xfrm>
          <a:prstGeom prst="leftBracket">
            <a:avLst>
              <a:gd name="adj" fmla="val 75454"/>
            </a:avLst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CB0DB5-440B-093E-F8A4-8355FC3FEE68}"/>
              </a:ext>
            </a:extLst>
          </p:cNvPr>
          <p:cNvSpPr txBox="1"/>
          <p:nvPr/>
        </p:nvSpPr>
        <p:spPr>
          <a:xfrm>
            <a:off x="3114675" y="3762375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? </a:t>
            </a:r>
            <a:r>
              <a:rPr lang="en-US" sz="2000" dirty="0" err="1"/>
              <a:t>Giờ</a:t>
            </a:r>
            <a:endParaRPr 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ED1A62-F6BD-D490-4367-0C1F8C4D54BA}"/>
              </a:ext>
            </a:extLst>
          </p:cNvPr>
          <p:cNvSpPr txBox="1"/>
          <p:nvPr/>
        </p:nvSpPr>
        <p:spPr>
          <a:xfrm>
            <a:off x="2114550" y="1581150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67BB7E-521D-E4E7-A554-F02E40786E39}"/>
                  </a:ext>
                </a:extLst>
              </p:cNvPr>
              <p:cNvSpPr txBox="1"/>
              <p:nvPr/>
            </p:nvSpPr>
            <p:spPr>
              <a:xfrm>
                <a:off x="1028700" y="4600575"/>
                <a:ext cx="80391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Bài giải:</a:t>
                </a:r>
                <a:endParaRPr lang="en-US" sz="2800" u="sng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Tuổi thọ của </a:t>
                </a:r>
                <a:r>
                  <a:rPr lang="nl-NL" sz="280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bóng đèn 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đường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12 250 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= 36 750 (giờ)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Đáp số: 36 750 giờ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67BB7E-521D-E4E7-A554-F02E40786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600575"/>
                <a:ext cx="8039100" cy="1815882"/>
              </a:xfrm>
              <a:prstGeom prst="rect">
                <a:avLst/>
              </a:prstGeom>
              <a:blipFill>
                <a:blip r:embed="rId3"/>
                <a:stretch>
                  <a:fillRect t="-3691" r="-151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4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/>
      <p:bldP spid="40" grpId="0" animBg="1"/>
      <p:bldP spid="41" grpId="0"/>
      <p:bldP spid="42" grpId="0"/>
      <p:bldP spid="43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305</Words>
  <Application>Microsoft Office PowerPoint</Application>
  <PresentationFormat>Widescreen</PresentationFormat>
  <Paragraphs>46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等线</vt:lpstr>
      <vt:lpstr>Arial</vt:lpstr>
      <vt:lpstr>Calibri</vt:lpstr>
      <vt:lpstr>Cambria</vt:lpstr>
      <vt:lpstr>Cambria Math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Hang</cp:lastModifiedBy>
  <cp:revision>31</cp:revision>
  <dcterms:created xsi:type="dcterms:W3CDTF">2023-10-24T11:07:46Z</dcterms:created>
  <dcterms:modified xsi:type="dcterms:W3CDTF">2026-01-20T04:53:09Z</dcterms:modified>
</cp:coreProperties>
</file>