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25" r:id="rId2"/>
    <p:sldId id="262" r:id="rId3"/>
    <p:sldId id="269" r:id="rId4"/>
    <p:sldId id="390" r:id="rId5"/>
    <p:sldId id="391" r:id="rId6"/>
    <p:sldId id="392" r:id="rId7"/>
    <p:sldId id="3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5" y="33"/>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20/03/2026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146046" y="653148"/>
            <a:ext cx="11893550" cy="5355312"/>
          </a:xfrm>
          <a:prstGeom prst="rect">
            <a:avLst/>
          </a:prstGeom>
          <a:noFill/>
        </p:spPr>
        <p:txBody>
          <a:bodyPr wrap="square" rtlCol="0">
            <a:spAutoFit/>
          </a:bodyPr>
          <a:lstStyle/>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25 × 25 × 6 = 3 750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15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15 × 15 × 6 = 1 350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30 × 30 × 6 = 5 400 (</a:t>
            </a:r>
            <a:r>
              <a:rPr lang="en-US" sz="3800" b="0" i="0">
                <a:solidFill>
                  <a:srgbClr val="FF0000"/>
                </a:solidFill>
                <a:effectLst/>
                <a:latin typeface="Cambria" panose="02040503050406030204" pitchFamily="18" charset="0"/>
                <a:ea typeface="Cambria" panose="02040503050406030204" pitchFamily="18" charset="0"/>
              </a:rPr>
              <a:t>cm</a:t>
            </a:r>
            <a:r>
              <a:rPr lang="en-US" sz="3800" b="0" i="0" baseline="30000">
                <a:solidFill>
                  <a:srgbClr val="FF0000"/>
                </a:solidFill>
                <a:effectLst/>
                <a:latin typeface="Cambria" panose="02040503050406030204" pitchFamily="18" charset="0"/>
                <a:ea typeface="Cambria" panose="02040503050406030204" pitchFamily="18" charset="0"/>
              </a:rPr>
              <a:t>2</a:t>
            </a:r>
            <a:r>
              <a:rPr lang="en-US" sz="3800" b="0" i="0">
                <a:solidFill>
                  <a:srgbClr val="FF0000"/>
                </a:solidFill>
                <a:effectLst/>
                <a:latin typeface="Cambria" panose="02040503050406030204" pitchFamily="18" charset="0"/>
                <a:ea typeface="Cambria" panose="02040503050406030204" pitchFamily="18" charset="0"/>
              </a:rPr>
              <a:t>)</a:t>
            </a:r>
            <a:endParaRPr lang="vi-VN" sz="3800" b="0" i="0">
              <a:solidFill>
                <a:srgbClr val="FF0000"/>
              </a:solidFill>
              <a:effectLst/>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Đáp số: Bóng đèn thứ nhất: 3 750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hai: 1 350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ba: 5 400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en-US" sz="38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298450" y="2171858"/>
            <a:ext cx="8630653" cy="4493538"/>
          </a:xfrm>
          <a:prstGeom prst="rect">
            <a:avLst/>
          </a:prstGeom>
          <a:noFill/>
        </p:spPr>
        <p:txBody>
          <a:bodyPr wrap="square" rtlCol="0">
            <a:spAutoFit/>
          </a:bodyPr>
          <a:lstStyle/>
          <a:p>
            <a:pPr algn="ctr"/>
            <a:r>
              <a:rPr lang="vi-VN" sz="2600" dirty="0">
                <a:solidFill>
                  <a:srgbClr val="FF0000"/>
                </a:solidFill>
                <a:latin typeface="Cambria" panose="02040503050406030204" pitchFamily="18" charset="0"/>
                <a:ea typeface="Cambria" panose="02040503050406030204" pitchFamily="18" charset="0"/>
              </a:rPr>
              <a:t>Diện tích toàn phần của hình lập phương là</a:t>
            </a:r>
            <a:r>
              <a:rPr lang="vi-VN" sz="2600">
                <a:solidFill>
                  <a:srgbClr val="FF0000"/>
                </a:solidFill>
                <a:latin typeface="Cambria" panose="02040503050406030204" pitchFamily="18" charset="0"/>
                <a:ea typeface="Cambria" panose="02040503050406030204" pitchFamily="18" charset="0"/>
              </a:rPr>
              <a:t>: </a:t>
            </a:r>
          </a:p>
          <a:p>
            <a:pPr algn="ctr"/>
            <a:r>
              <a:rPr lang="vi-VN" sz="2600">
                <a:solidFill>
                  <a:srgbClr val="FF0000"/>
                </a:solidFill>
                <a:latin typeface="Cambria" panose="02040503050406030204" pitchFamily="18" charset="0"/>
                <a:ea typeface="Cambria" panose="02040503050406030204" pitchFamily="18" charset="0"/>
              </a:rPr>
              <a:t>4 </a:t>
            </a:r>
            <a:r>
              <a:rPr lang="vi-VN" sz="2600" dirty="0">
                <a:solidFill>
                  <a:srgbClr val="FF0000"/>
                </a:solidFill>
                <a:latin typeface="Cambria" panose="02040503050406030204" pitchFamily="18" charset="0"/>
                <a:ea typeface="Cambria" panose="02040503050406030204" pitchFamily="18" charset="0"/>
              </a:rPr>
              <a:t>× 4 × 6 = 96 (cm</a:t>
            </a:r>
            <a:r>
              <a:rPr lang="vi-VN" sz="2600" baseline="30000" dirty="0">
                <a:solidFill>
                  <a:srgbClr val="FF0000"/>
                </a:solidFill>
                <a:latin typeface="Cambria" panose="02040503050406030204" pitchFamily="18" charset="0"/>
                <a:ea typeface="Cambria" panose="02040503050406030204" pitchFamily="18" charset="0"/>
              </a:rPr>
              <a:t>2</a:t>
            </a:r>
            <a:r>
              <a:rPr lang="vi-VN" sz="2600" dirty="0">
                <a:solidFill>
                  <a:srgbClr val="FF0000"/>
                </a:solidFill>
                <a:latin typeface="Cambria" panose="02040503050406030204" pitchFamily="18" charset="0"/>
                <a:ea typeface="Cambria" panose="02040503050406030204" pitchFamily="18" charset="0"/>
              </a:rPr>
              <a:t>)</a:t>
            </a:r>
          </a:p>
          <a:p>
            <a:pPr algn="ctr"/>
            <a:r>
              <a:rPr lang="vi-VN" sz="2600">
                <a:solidFill>
                  <a:srgbClr val="FF0000"/>
                </a:solidFill>
                <a:latin typeface="Cambria" panose="02040503050406030204" pitchFamily="18" charset="0"/>
                <a:ea typeface="Cambria" panose="02040503050406030204" pitchFamily="18" charset="0"/>
              </a:rPr>
              <a:t>Diện tích xung quanh của hình hộp chữ nhật là:</a:t>
            </a:r>
          </a:p>
          <a:p>
            <a:pPr algn="ctr"/>
            <a:r>
              <a:rPr lang="vi-VN" sz="2600">
                <a:solidFill>
                  <a:srgbClr val="FF0000"/>
                </a:solidFill>
                <a:latin typeface="Cambria" panose="02040503050406030204" pitchFamily="18" charset="0"/>
                <a:ea typeface="Cambria" panose="02040503050406030204" pitchFamily="18" charset="0"/>
              </a:rPr>
              <a:t>(8 + 4) x 2 x 4 = 96 (cm2)            </a:t>
            </a:r>
          </a:p>
          <a:p>
            <a:pPr algn="ctr"/>
            <a:r>
              <a:rPr lang="vi-VN" sz="2600">
                <a:solidFill>
                  <a:srgbClr val="FF0000"/>
                </a:solidFill>
                <a:latin typeface="Cambria" panose="02040503050406030204" pitchFamily="18" charset="0"/>
                <a:ea typeface="Cambria" panose="02040503050406030204" pitchFamily="18" charset="0"/>
              </a:rPr>
              <a:t>Diện tích một mặt đáy của hình hộp chữ nhật là:</a:t>
            </a:r>
          </a:p>
          <a:p>
            <a:pPr algn="ctr"/>
            <a:r>
              <a:rPr lang="vi-VN" sz="2600">
                <a:solidFill>
                  <a:srgbClr val="FF0000"/>
                </a:solidFill>
                <a:latin typeface="Cambria" panose="02040503050406030204" pitchFamily="18" charset="0"/>
                <a:ea typeface="Cambria" panose="02040503050406030204" pitchFamily="18" charset="0"/>
              </a:rPr>
              <a:t>8 x 4 = 32 (cm2)</a:t>
            </a:r>
          </a:p>
          <a:p>
            <a:pPr algn="ctr"/>
            <a:r>
              <a:rPr lang="vi-VN" sz="2600">
                <a:solidFill>
                  <a:srgbClr val="FF0000"/>
                </a:solidFill>
                <a:latin typeface="Cambria" panose="02040503050406030204" pitchFamily="18" charset="0"/>
                <a:ea typeface="Cambria" panose="02040503050406030204" pitchFamily="18" charset="0"/>
              </a:rPr>
              <a:t>Diện tích toàn phần của hình hộp chữ nhật là:</a:t>
            </a:r>
          </a:p>
          <a:p>
            <a:pPr algn="ctr"/>
            <a:r>
              <a:rPr lang="vi-VN" sz="2600">
                <a:solidFill>
                  <a:srgbClr val="FF0000"/>
                </a:solidFill>
                <a:latin typeface="Cambria" panose="02040503050406030204" pitchFamily="18" charset="0"/>
                <a:ea typeface="Cambria" panose="02040503050406030204" pitchFamily="18" charset="0"/>
              </a:rPr>
              <a:t>96 + 32 x 2 = 160 (cm2)</a:t>
            </a:r>
          </a:p>
          <a:p>
            <a:pPr algn="ctr"/>
            <a:r>
              <a:rPr lang="vi-VN" sz="2600">
                <a:solidFill>
                  <a:srgbClr val="FF0000"/>
                </a:solidFill>
                <a:latin typeface="Cambria" panose="02040503050406030204" pitchFamily="18" charset="0"/>
                <a:ea typeface="Cambria" panose="02040503050406030204" pitchFamily="18" charset="0"/>
              </a:rPr>
              <a:t>Do </a:t>
            </a:r>
            <a:r>
              <a:rPr lang="vi-VN" sz="2600" dirty="0">
                <a:solidFill>
                  <a:srgbClr val="FF0000"/>
                </a:solidFill>
                <a:latin typeface="Cambria" panose="02040503050406030204" pitchFamily="18" charset="0"/>
                <a:ea typeface="Cambria" panose="02040503050406030204" pitchFamily="18" charset="0"/>
              </a:rPr>
              <a:t>đó diện tích toàn phần của hình hộp chữ nhật không gấp 2 lần diện tích toàn phần của hình lập phương.</a:t>
            </a:r>
          </a:p>
          <a:p>
            <a:pPr algn="ctr"/>
            <a:r>
              <a:rPr lang="vi-VN" sz="26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9165633" y="4681594"/>
            <a:ext cx="2614355" cy="1815882"/>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491</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Mrs HAI ANH</cp:lastModifiedBy>
  <cp:revision>48</cp:revision>
  <dcterms:created xsi:type="dcterms:W3CDTF">2022-09-13T07:29:09Z</dcterms:created>
  <dcterms:modified xsi:type="dcterms:W3CDTF">2026-03-20T04:48:34Z</dcterms:modified>
</cp:coreProperties>
</file>