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0" r:id="rId4"/>
    <p:sldMasterId id="2147483692" r:id="rId5"/>
  </p:sldMasterIdLst>
  <p:notesMasterIdLst>
    <p:notesMasterId r:id="rId28"/>
  </p:notesMasterIdLst>
  <p:sldIdLst>
    <p:sldId id="259" r:id="rId6"/>
    <p:sldId id="260" r:id="rId7"/>
    <p:sldId id="256" r:id="rId8"/>
    <p:sldId id="261" r:id="rId9"/>
    <p:sldId id="264" r:id="rId10"/>
    <p:sldId id="272" r:id="rId11"/>
    <p:sldId id="263" r:id="rId12"/>
    <p:sldId id="262" r:id="rId13"/>
    <p:sldId id="286" r:id="rId14"/>
    <p:sldId id="287" r:id="rId15"/>
    <p:sldId id="271" r:id="rId16"/>
    <p:sldId id="280" r:id="rId17"/>
    <p:sldId id="296" r:id="rId18"/>
    <p:sldId id="297" r:id="rId19"/>
    <p:sldId id="298" r:id="rId20"/>
    <p:sldId id="266" r:id="rId21"/>
    <p:sldId id="290" r:id="rId22"/>
    <p:sldId id="299" r:id="rId23"/>
    <p:sldId id="265" r:id="rId24"/>
    <p:sldId id="281" r:id="rId25"/>
    <p:sldId id="282" r:id="rId26"/>
    <p:sldId id="284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87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C679D-16C4-4BBE-BFF7-9BA6B2B41227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5BBC3-4EF9-4144-95DC-AA010505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4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5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42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82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23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702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736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01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0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04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0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20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56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90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42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7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6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08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73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52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8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99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82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98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51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83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10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6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45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88E10-F784-1E62-D7A5-4F3EFF54C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70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EDF00-E140-EECF-C234-F05140F61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48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14BC2-AF33-0940-0885-CF21A595D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88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480D3-E1B8-F8D8-9C0F-8D80DD6F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9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236B3D-5CED-A121-1869-EEC77F68D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2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77BB0-6123-B80A-AE3A-D082F8218C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58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5002-F929-E350-E8EF-FA7FFEC5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82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8A7E0D-69FB-2EF5-E2A0-F7D4BC6AA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12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250A05-E8F3-BD82-99CB-E80D44F01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85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2A0FB9-9895-736C-56DB-9CFA1A144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2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64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0E9B-0754-8087-8430-7CECC96EA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88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57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84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92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931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72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58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85B29-A0CC-6191-A124-4BE56180A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566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36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6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33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25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0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27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5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33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20/03/2026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72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5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6.g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0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2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6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  <a:t>20/03/2026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2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1B398FD-51B4-4CFA-BA60-2517B01A233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5869F-9C92-422B-86D1-779968AE0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5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18.xm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slide" Target="slide20.xml"/><Relationship Id="rId2" Type="http://schemas.openxmlformats.org/officeDocument/2006/relationships/notesSlide" Target="../notesSlides/notesSlide2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11" Type="http://schemas.openxmlformats.org/officeDocument/2006/relationships/slide" Target="slide15.xml"/><Relationship Id="rId5" Type="http://schemas.openxmlformats.org/officeDocument/2006/relationships/slide" Target="slide17.xml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4.wav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0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86992" y="176342"/>
            <a:ext cx="8692896" cy="1185097"/>
            <a:chOff x="926592" y="4523231"/>
            <a:chExt cx="4082977" cy="735757"/>
          </a:xfrm>
        </p:grpSpPr>
        <p:sp>
          <p:nvSpPr>
            <p:cNvPr id="13" name="Rounded Rectangle 12"/>
            <p:cNvSpPr/>
            <p:nvPr/>
          </p:nvSpPr>
          <p:spPr>
            <a:xfrm>
              <a:off x="926592" y="4523231"/>
              <a:ext cx="4082977" cy="7357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6592" y="4588307"/>
              <a:ext cx="4082977" cy="668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Thảo luận để lập kế hoạch tham gia lễ hội truyền thống ở địa phương.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1ED033C-44BD-C284-F183-5C5505D8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602050"/>
            <a:ext cx="8784907" cy="467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19" y="2304528"/>
            <a:ext cx="7901962" cy="4086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74299"/>
            <a:ext cx="94618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09989"/>
            <a:ext cx="9461812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F3EF6-00F0-CF56-8B5F-26BB83168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0400"/>
            <a:ext cx="1572757" cy="1572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3D1A0-4F2D-5E33-24DD-25D42B116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1457934" cy="1457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259B0C-8956-8D76-CA51-A88B00F3FE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57600"/>
            <a:ext cx="1528877" cy="1528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3B9CA3-AD10-D6F8-F77F-5895652407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1528877" cy="152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A382D1-8696-E5E5-D77C-66704A6B37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52800"/>
            <a:ext cx="1528877" cy="1528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2B5167-3C03-F676-406A-835ADF669B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0"/>
            <a:ext cx="1604850" cy="16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E0A23F-3ACA-357A-3643-27119D2466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323710"/>
            <a:ext cx="1500000" cy="15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3C875-0417-C458-D83C-1F10B130E1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724400"/>
            <a:ext cx="1639268" cy="1639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32370-AAD8-D621-FF5F-B762B68FF3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200" y="76200"/>
            <a:ext cx="8955800" cy="3840813"/>
          </a:xfrm>
          <a:prstGeom prst="rect">
            <a:avLst/>
          </a:prstGeom>
        </p:spPr>
      </p:pic>
      <p:pic>
        <p:nvPicPr>
          <p:cNvPr id="8" name="Baby Three - Hưng Hack - Nhạc Cute Thỏ Thị Trấn Cực Hot Tik Tok">
            <a:hlinkClick r:id="" action="ppaction://media"/>
            <a:extLst>
              <a:ext uri="{FF2B5EF4-FFF2-40B4-BE49-F238E27FC236}">
                <a16:creationId xmlns:a16="http://schemas.microsoft.com/office/drawing/2014/main" id="{0D4C0296-B532-2528-060F-11BA052EE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62000" y="30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274A9-1B05-12AF-3A28-C84FA0FB3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877C0E85-F35A-BD05-590B-08B5FE51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05599" y="3505200"/>
            <a:ext cx="1562645" cy="15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ADMIN\Desktop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04C13623-299E-6E8F-CA5C-A45E567B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A150571F-933E-55A0-4CC7-95A182C3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99E77AAB-A786-7419-715B-5D698497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6F395710-6C1E-9C27-4D4B-F97FF565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id="{EFD2FD15-2093-CF64-089C-AB3EDB2E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E40EB6C6-D1BF-4FF3-A3E0-90B11073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B4776CE4-4E6C-3927-F487-D2566429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005D67FD-0667-DCA8-D71C-103CDE79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6" action="ppaction://hlinksldjump"/>
            <a:extLst>
              <a:ext uri="{FF2B5EF4-FFF2-40B4-BE49-F238E27FC236}">
                <a16:creationId xmlns:a16="http://schemas.microsoft.com/office/drawing/2014/main" id="{05CA9C6E-1AC5-F43D-7C17-9F5EDB72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17" action="ppaction://hlinksldjump"/>
            <a:extLst>
              <a:ext uri="{FF2B5EF4-FFF2-40B4-BE49-F238E27FC236}">
                <a16:creationId xmlns:a16="http://schemas.microsoft.com/office/drawing/2014/main" id="{7B7561D4-BF6C-1A54-EAF3-88403A227ACF}"/>
              </a:ext>
            </a:extLst>
          </p:cNvPr>
          <p:cNvSpPr/>
          <p:nvPr/>
        </p:nvSpPr>
        <p:spPr>
          <a:xfrm>
            <a:off x="265814" y="159488"/>
            <a:ext cx="1222744" cy="46783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27344 -0.00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278 L 0.39414 -0.005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84023 0.3129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0707 -0.14815 C 0.08555 -0.18149 0.10768 -0.19908 0.13073 -0.19908 C 0.15716 -0.19908 0.17812 -0.18149 0.1931 -0.14815 L 0.26406 3.7037E-6 " pathEditMode="relative" rAng="0" ptsTypes="AAAAA">
                                      <p:cBhvr>
                                        <p:cTn id="70" dur="1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3.7037E-6 L 0.50573 3.7037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44622 0.044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lvl="0" indent="-304784" defTabSz="914354">
              <a:buFont typeface="+mj-lt"/>
              <a:buAutoNum type="alphaUcPeriod"/>
              <a:defRPr/>
            </a:pP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đào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Lễ hội té nước.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ban.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Lễ hội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đăng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 flipH="1">
            <a:off x="407499" y="2244721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5DB430D4-29C1-2CE3-2E8A-4758187973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0EA21AA-9A37-41F8-928F-D2D2136205B5}"/>
              </a:ext>
            </a:extLst>
          </p:cNvPr>
          <p:cNvSpPr/>
          <p:nvPr/>
        </p:nvSpPr>
        <p:spPr>
          <a:xfrm>
            <a:off x="1118114" y="307753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03E102-D30B-42C2-BC33-E48E634EE4F5}"/>
              </a:ext>
            </a:extLst>
          </p:cNvPr>
          <p:cNvSpPr/>
          <p:nvPr/>
        </p:nvSpPr>
        <p:spPr>
          <a:xfrm>
            <a:off x="1118114" y="305443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736A2-80E7-4EA4-B766-1A3E09A56AB9}"/>
              </a:ext>
            </a:extLst>
          </p:cNvPr>
          <p:cNvSpPr/>
          <p:nvPr/>
        </p:nvSpPr>
        <p:spPr>
          <a:xfrm>
            <a:off x="1110222" y="445667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chùa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98F4F9-C7EA-4DD2-BA0C-6858EC2DF839}"/>
              </a:ext>
            </a:extLst>
          </p:cNvPr>
          <p:cNvSpPr/>
          <p:nvPr/>
        </p:nvSpPr>
        <p:spPr>
          <a:xfrm>
            <a:off x="109299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71EC61-57E8-44D4-8282-E8B7627A504F}"/>
              </a:ext>
            </a:extLst>
          </p:cNvPr>
          <p:cNvSpPr/>
          <p:nvPr/>
        </p:nvSpPr>
        <p:spPr>
          <a:xfrm>
            <a:off x="612707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5B8966-F4A0-45D5-89DD-304F7B5392AD}"/>
              </a:ext>
            </a:extLst>
          </p:cNvPr>
          <p:cNvSpPr/>
          <p:nvPr/>
        </p:nvSpPr>
        <p:spPr>
          <a:xfrm>
            <a:off x="6127070" y="4455632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9616DEE-C985-4463-8089-CF19D72B1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8214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06D19A7-5BF4-41F2-AFAF-38A800F6F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31" y="5390783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A9F37D-7CC6-439B-B874-DAF7EC1A9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26" y="4496407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1D5E21-1FB7-45BD-88E8-3A82C9392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0015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A439E8AD-38BC-46FF-AE10-F3AA4F757135}"/>
              </a:ext>
            </a:extLst>
          </p:cNvPr>
          <p:cNvSpPr/>
          <p:nvPr/>
        </p:nvSpPr>
        <p:spPr>
          <a:xfrm>
            <a:off x="832636" y="318978"/>
            <a:ext cx="10526728" cy="1961448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2: 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âu ca dao sau đây đề cập đến lễ hội nào?</a:t>
            </a:r>
          </a:p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Dù ai đi ngược về xuôi</a:t>
            </a:r>
          </a:p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Nhớ ngày giỗ Tổ mùng mười tháng ba.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E60B1D-2702-4B47-9CBF-895CA59524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81000" y="2184061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19EB1047-A919-765A-4191-F90C4CF1D1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lvl="0" indent="-304784" defTabSz="914354">
              <a:buFont typeface="+mj-lt"/>
              <a:buAutoNum type="alphaUcPeriod"/>
              <a:defRPr/>
            </a:pP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 tổ chức tại Bắc Ninh.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Gồm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Được tổ chức vào cuối 3 âm lịch.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duyên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56" y="5539377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3: Nội dung nào dưới đây không phải là đặc điểm của hội Lim?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ACE269-1679-4E9E-A72D-6913E18060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31370" y="230906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9E3F9398-B40D-2035-314E-8F972B097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>
            <a:extLst>
              <a:ext uri="{FF2B5EF4-FFF2-40B4-BE49-F238E27FC236}">
                <a16:creationId xmlns:a16="http://schemas.microsoft.com/office/drawing/2014/main" id="{7B484E7F-A1FD-4B27-B2C9-89F484290FCD}"/>
              </a:ext>
            </a:extLst>
          </p:cNvPr>
          <p:cNvSpPr/>
          <p:nvPr/>
        </p:nvSpPr>
        <p:spPr>
          <a:xfrm>
            <a:off x="832636" y="7571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Tịch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Điền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5C0EC9-A55D-419F-A5D2-D5F49D7F56D2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trâu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9003-E1BB-4C3D-8B1F-7C190AE33C3D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62DFC-65C2-46FD-8D45-7C925B04A88A}"/>
              </a:ext>
            </a:extLst>
          </p:cNvPr>
          <p:cNvSpPr/>
          <p:nvPr/>
        </p:nvSpPr>
        <p:spPr>
          <a:xfrm>
            <a:off x="1118114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 đóng giả vua xuống ruộng cày.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DD9DE7-3477-4921-AFC3-855A37BD8611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 dân đi theo sau trâu để giao thóc xuống đồng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D51FB0-9853-4050-82CD-A18DA05F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BE69B-6159-4014-9048-69515499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78F695-59E2-4358-A408-4D1FC0738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743FB33-27CB-4273-825A-CCA2B4E7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FBBD889-B308-4522-B260-132CB2B72E3F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17B06B-EE15-4CF2-AE6F-67D853DB42FD}"/>
              </a:ext>
            </a:extLst>
          </p:cNvPr>
          <p:cNvSpPr/>
          <p:nvPr/>
        </p:nvSpPr>
        <p:spPr>
          <a:xfrm>
            <a:off x="1118114" y="312555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EAE6A93-380D-4A40-9F69-A7E1F4789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-62106" y="2361705"/>
            <a:ext cx="1915848" cy="1917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56DB030B-974D-466A-38FB-EDD118D475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4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CC216B-15D5-408B-B5D8-1868A165AD2F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Lim.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039C1-2C0E-417B-9D68-9CFEBCD69D5E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Nghinh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ông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40300-6E4D-420E-A4BD-9C1F6D111A6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Gióng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4DF335-6DCB-43D6-9687-E9F40F1E9170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 chùa Hương.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14153E20-0D37-4DD2-B27A-82E0F01AFBCC}"/>
              </a:ext>
            </a:extLst>
          </p:cNvPr>
          <p:cNvSpPr/>
          <p:nvPr/>
        </p:nvSpPr>
        <p:spPr>
          <a:xfrm>
            <a:off x="832636" y="68598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5: Lễ hội nào của nước ta được UNESCO công nhận là Di sản văn hóa phi vật thể?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C91506-D103-4624-B0E3-9829298E41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r="18599"/>
          <a:stretch/>
        </p:blipFill>
        <p:spPr>
          <a:xfrm flipH="1">
            <a:off x="642574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26E47FB2-FFC2-3E97-B1A3-047AB85E78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97680" y="853440"/>
            <a:ext cx="6504901" cy="4820765"/>
            <a:chOff x="4815790" y="1162774"/>
            <a:chExt cx="5986791" cy="45114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92107" y="2264327"/>
              <a:ext cx="5097517" cy="2851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Em đã được tham gia lễ hội nào chưa? Lễ hội đó có những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7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99450" y="2141216"/>
              <a:ext cx="5097517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chuẩn bị tiết mục tái hiện một hoạt động trong lễ hội truyền thống ở địa phương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08" r="29305"/>
          <a:stretch/>
        </p:blipFill>
        <p:spPr>
          <a:xfrm>
            <a:off x="4133273" y="797224"/>
            <a:ext cx="3925455" cy="1347333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016416" y="2468999"/>
            <a:ext cx="8159167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5710698" y="4204941"/>
            <a:ext cx="5427353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472" y="2916676"/>
            <a:ext cx="6516634" cy="4344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11F68E-F742-0367-0E8A-9A3D612A5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539" y="1493519"/>
            <a:ext cx="9383500" cy="20422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683D12-D58C-8CB8-E9D6-F802373B590F}"/>
              </a:ext>
            </a:extLst>
          </p:cNvPr>
          <p:cNvSpPr/>
          <p:nvPr/>
        </p:nvSpPr>
        <p:spPr>
          <a:xfrm>
            <a:off x="5432857" y="421977"/>
            <a:ext cx="2187143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25</a:t>
            </a:r>
            <a:endParaRPr lang="vi-VN" sz="4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3" name="Picture 2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9F8FF277-46FC-3EBD-A543-F29062265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24" y="701040"/>
            <a:ext cx="7971713" cy="2709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1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3E9882-8FBC-B3C1-D5C5-88D10E1C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4" y="1623060"/>
            <a:ext cx="5664516" cy="41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9AD058-16C0-D2A6-30AE-2ED221C539FA}"/>
              </a:ext>
            </a:extLst>
          </p:cNvPr>
          <p:cNvSpPr/>
          <p:nvPr/>
        </p:nvSpPr>
        <p:spPr>
          <a:xfrm>
            <a:off x="5913120" y="1758442"/>
            <a:ext cx="5633558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1: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Tìm hiểu về lễ hội truyền thống ở địa phương.</a:t>
            </a:r>
          </a:p>
        </p:txBody>
      </p:sp>
    </p:spTree>
    <p:extLst>
      <p:ext uri="{BB962C8B-B14F-4D97-AF65-F5344CB8AC3E}">
        <p14:creationId xmlns:p14="http://schemas.microsoft.com/office/powerpoint/2010/main" val="41459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86992" y="176342"/>
            <a:ext cx="8692896" cy="1185097"/>
            <a:chOff x="926592" y="4523231"/>
            <a:chExt cx="4082977" cy="735757"/>
          </a:xfrm>
        </p:grpSpPr>
        <p:sp>
          <p:nvSpPr>
            <p:cNvPr id="13" name="Rounded Rectangle 12"/>
            <p:cNvSpPr/>
            <p:nvPr/>
          </p:nvSpPr>
          <p:spPr>
            <a:xfrm>
              <a:off x="926592" y="4523231"/>
              <a:ext cx="4082977" cy="7357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6592" y="4588307"/>
              <a:ext cx="4082977" cy="668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về một lễ hội truyền thống ở địa phương mà em biết hoặc từng tham gia: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E901253-935B-0CB2-A11B-33F49F2C14B4}"/>
              </a:ext>
            </a:extLst>
          </p:cNvPr>
          <p:cNvSpPr/>
          <p:nvPr/>
        </p:nvSpPr>
        <p:spPr>
          <a:xfrm>
            <a:off x="844601" y="2296922"/>
            <a:ext cx="4438599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Tên, địa điểm và thời gian tổ chức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Ý nghĩa của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Các hoạt động diễn ra trong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1A1035-7760-CB33-5E7F-2E74A6FE9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227" y="2121535"/>
            <a:ext cx="56864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19" y="2304528"/>
            <a:ext cx="7901962" cy="4086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74299"/>
            <a:ext cx="94618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0C412E-976B-E110-46DC-648564159B5F}"/>
              </a:ext>
            </a:extLst>
          </p:cNvPr>
          <p:cNvSpPr/>
          <p:nvPr/>
        </p:nvSpPr>
        <p:spPr>
          <a:xfrm>
            <a:off x="1098601" y="701802"/>
            <a:ext cx="9884359" cy="550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Tên lễ hội: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Lễ hội đền Hai Bà Trưng (huyện Mê Linh, Hà Nội)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Địa điểm: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Đền thờ Hai Bà Trưng, thôn Hạ Lôi, xã Mê Linh, huyện Mê Linh, thành phố Hà Nội.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Thời gian: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tổ chức vào ngày mùng 6 đến hết mùng 8 tháng giêng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Các hoạt động diễn ra của lễ hội: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Lễ rước kiệu, tế lễ theo nghi thức truyền thống, Chương trình nghệ thuật” Âm vang Mê Linh”.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Ý nghĩa của lễ hội: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Để tôn vinh tinh thần đấu tranh quật cường, ý chí anh hùng của Hai Bà Trưng đồng thời cũng thể hiện ý chí anh hùng của người phụ nữ Việt Nam. Khơi dậy niềm tự hào dân tộc và khối đoàn kết cộng đồng.</a:t>
            </a:r>
          </a:p>
        </p:txBody>
      </p:sp>
    </p:spTree>
    <p:extLst>
      <p:ext uri="{BB962C8B-B14F-4D97-AF65-F5344CB8AC3E}">
        <p14:creationId xmlns:p14="http://schemas.microsoft.com/office/powerpoint/2010/main" val="276970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3E9882-8FBC-B3C1-D5C5-88D10E1C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4" y="1663700"/>
            <a:ext cx="5373139" cy="393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9AD058-16C0-D2A6-30AE-2ED221C539FA}"/>
              </a:ext>
            </a:extLst>
          </p:cNvPr>
          <p:cNvSpPr/>
          <p:nvPr/>
        </p:nvSpPr>
        <p:spPr>
          <a:xfrm>
            <a:off x="5638800" y="2012442"/>
            <a:ext cx="600456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kế h</a:t>
            </a:r>
            <a:r>
              <a:rPr lang="en-US" sz="4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oạ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 tham gia lễ hội truyền thống ở địa phương.</a:t>
            </a:r>
            <a:endParaRPr kumimoji="0" lang="vi-VN" sz="4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590</Words>
  <Application>Microsoft Office PowerPoint</Application>
  <PresentationFormat>Widescreen</PresentationFormat>
  <Paragraphs>52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Cambria</vt:lpstr>
      <vt:lpstr>Office Theme</vt:lpstr>
      <vt:lpstr>Custom Design</vt:lpstr>
      <vt:lpstr>2_Custom Design</vt:lpstr>
      <vt:lpstr>1_Custom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Mrs HAI ANH</cp:lastModifiedBy>
  <cp:revision>86</cp:revision>
  <dcterms:created xsi:type="dcterms:W3CDTF">2024-10-11T14:48:55Z</dcterms:created>
  <dcterms:modified xsi:type="dcterms:W3CDTF">2026-03-20T03:45:14Z</dcterms:modified>
</cp:coreProperties>
</file>