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59" r:id="rId3"/>
    <p:sldId id="272" r:id="rId4"/>
    <p:sldId id="274" r:id="rId5"/>
    <p:sldId id="275" r:id="rId6"/>
    <p:sldId id="276" r:id="rId7"/>
    <p:sldId id="277" r:id="rId8"/>
    <p:sldId id="258" r:id="rId9"/>
    <p:sldId id="278" r:id="rId10"/>
    <p:sldId id="279" r:id="rId11"/>
    <p:sldId id="280" r:id="rId12"/>
    <p:sldId id="281" r:id="rId13"/>
    <p:sldId id="267"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3"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20/01/2026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2516495" cy="40073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4681A910-4492-C438-4065-BA03D4AF2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390900"/>
            <a:ext cx="10473836" cy="3560373"/>
          </a:xfrm>
          <a:prstGeom prst="rect">
            <a:avLst/>
          </a:prstGeom>
        </p:spPr>
      </p:pic>
    </p:spTree>
    <p:extLst>
      <p:ext uri="{BB962C8B-B14F-4D97-AF65-F5344CB8AC3E}">
        <p14:creationId xmlns:p14="http://schemas.microsoft.com/office/powerpoint/2010/main" val="19048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Trao đổi về những điểm cần lưu ý khi viết bài văn tả người.</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2" name="Rectangle: Top Corners One Rounded and One Snipped 1">
            <a:extLst>
              <a:ext uri="{FF2B5EF4-FFF2-40B4-BE49-F238E27FC236}">
                <a16:creationId xmlns:a16="http://schemas.microsoft.com/office/drawing/2014/main" id="{80CB75E3-6E53-2DB4-127D-1DCB0986E150}"/>
              </a:ext>
            </a:extLst>
          </p:cNvPr>
          <p:cNvSpPr/>
          <p:nvPr/>
        </p:nvSpPr>
        <p:spPr>
          <a:xfrm>
            <a:off x="1676400" y="32385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Bố</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cục</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 name="Rectangle: Top Corners One Rounded and One Snipped 2">
            <a:extLst>
              <a:ext uri="{FF2B5EF4-FFF2-40B4-BE49-F238E27FC236}">
                <a16:creationId xmlns:a16="http://schemas.microsoft.com/office/drawing/2014/main" id="{74453904-4DDB-C22B-DCFC-833F5F2B4EAC}"/>
              </a:ext>
            </a:extLst>
          </p:cNvPr>
          <p:cNvSpPr/>
          <p:nvPr/>
        </p:nvSpPr>
        <p:spPr>
          <a:xfrm>
            <a:off x="8458200" y="3238500"/>
            <a:ext cx="80772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chi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tiết</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miêu</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 name="Rectangle: Top Corners One Rounded and One Snipped 3">
            <a:extLst>
              <a:ext uri="{FF2B5EF4-FFF2-40B4-BE49-F238E27FC236}">
                <a16:creationId xmlns:a16="http://schemas.microsoft.com/office/drawing/2014/main" id="{854FF176-2706-0686-A234-3FA744EED705}"/>
              </a:ext>
            </a:extLst>
          </p:cNvPr>
          <p:cNvSpPr/>
          <p:nvPr/>
        </p:nvSpPr>
        <p:spPr>
          <a:xfrm>
            <a:off x="7162800" y="56769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0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00EF11C0-BAB1-764F-1404-DE988C57A37F}"/>
              </a:ext>
            </a:extLst>
          </p:cNvPr>
          <p:cNvSpPr txBox="1"/>
          <p:nvPr/>
        </p:nvSpPr>
        <p:spPr>
          <a:xfrm>
            <a:off x="2667000" y="800100"/>
            <a:ext cx="13654700" cy="830997"/>
          </a:xfrm>
          <a:prstGeom prst="rect">
            <a:avLst/>
          </a:prstGeom>
          <a:noFill/>
        </p:spPr>
        <p:txBody>
          <a:bodyPr wrap="none" rtlCol="0">
            <a:spAutoFit/>
          </a:bodyPr>
          <a:lstStyle/>
          <a:p>
            <a:r>
              <a:rPr lang="vi-VN" sz="4800" dirty="0">
                <a:solidFill>
                  <a:schemeClr val="accent2"/>
                </a:solidFill>
                <a:latin typeface="#9Slide03 BoosterNextFYBlack" panose="02000A03000000020004" pitchFamily="2" charset="-93"/>
              </a:rPr>
              <a:t>Những điểm cần lưu ý khi viết bài văn tả người:</a:t>
            </a:r>
          </a:p>
        </p:txBody>
      </p:sp>
      <p:grpSp>
        <p:nvGrpSpPr>
          <p:cNvPr id="10" name="Group 9">
            <a:extLst>
              <a:ext uri="{FF2B5EF4-FFF2-40B4-BE49-F238E27FC236}">
                <a16:creationId xmlns:a16="http://schemas.microsoft.com/office/drawing/2014/main" id="{46BDE2BE-BF7C-D004-8A11-04346EF48C70}"/>
              </a:ext>
            </a:extLst>
          </p:cNvPr>
          <p:cNvGrpSpPr/>
          <p:nvPr/>
        </p:nvGrpSpPr>
        <p:grpSpPr>
          <a:xfrm>
            <a:off x="1905000" y="2400300"/>
            <a:ext cx="14935200" cy="7467600"/>
            <a:chOff x="981091" y="1984248"/>
            <a:chExt cx="6720840" cy="4096512"/>
          </a:xfrm>
        </p:grpSpPr>
        <p:grpSp>
          <p:nvGrpSpPr>
            <p:cNvPr id="11" name="Group 10">
              <a:extLst>
                <a:ext uri="{FF2B5EF4-FFF2-40B4-BE49-F238E27FC236}">
                  <a16:creationId xmlns:a16="http://schemas.microsoft.com/office/drawing/2014/main" id="{A8C69E1D-5597-74A9-46DC-6EDBFDFD8FC3}"/>
                </a:ext>
              </a:extLst>
            </p:cNvPr>
            <p:cNvGrpSpPr/>
            <p:nvPr/>
          </p:nvGrpSpPr>
          <p:grpSpPr>
            <a:xfrm>
              <a:off x="981091" y="1984248"/>
              <a:ext cx="6720840" cy="4096512"/>
              <a:chOff x="981091" y="1984248"/>
              <a:chExt cx="6720840" cy="4096512"/>
            </a:xfrm>
          </p:grpSpPr>
          <p:grpSp>
            <p:nvGrpSpPr>
              <p:cNvPr id="13" name="Group 12">
                <a:extLst>
                  <a:ext uri="{FF2B5EF4-FFF2-40B4-BE49-F238E27FC236}">
                    <a16:creationId xmlns:a16="http://schemas.microsoft.com/office/drawing/2014/main" id="{E16025D9-1289-1D3B-7327-1D1A3D09E62F}"/>
                  </a:ext>
                </a:extLst>
              </p:cNvPr>
              <p:cNvGrpSpPr/>
              <p:nvPr/>
            </p:nvGrpSpPr>
            <p:grpSpPr>
              <a:xfrm>
                <a:off x="981091" y="1984248"/>
                <a:ext cx="6720840" cy="4096512"/>
                <a:chOff x="981091" y="1984248"/>
                <a:chExt cx="6720840" cy="4096512"/>
              </a:xfrm>
            </p:grpSpPr>
            <p:sp>
              <p:nvSpPr>
                <p:cNvPr id="15" name="Rectangle: Diagonal Corners Rounded 14">
                  <a:extLst>
                    <a:ext uri="{FF2B5EF4-FFF2-40B4-BE49-F238E27FC236}">
                      <a16:creationId xmlns:a16="http://schemas.microsoft.com/office/drawing/2014/main" id="{3CA4BEFA-A9A6-22AC-87D8-975869219BD0}"/>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Diagonal Corners Rounded 15">
                  <a:extLst>
                    <a:ext uri="{FF2B5EF4-FFF2-40B4-BE49-F238E27FC236}">
                      <a16:creationId xmlns:a16="http://schemas.microsoft.com/office/drawing/2014/main" id="{DFF2B2CB-EA74-DCAC-7640-DF8E9CDFB83D}"/>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E5B5E281-1CC4-A1B5-82AC-19B3A70573EE}"/>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5DF570B-23DF-404B-FDAA-E2625CCE2B51}"/>
                </a:ext>
              </a:extLst>
            </p:cNvPr>
            <p:cNvSpPr txBox="1"/>
            <p:nvPr/>
          </p:nvSpPr>
          <p:spPr>
            <a:xfrm>
              <a:off x="1189813" y="2674671"/>
              <a:ext cx="6428630" cy="2937771"/>
            </a:xfrm>
            <a:prstGeom prst="rect">
              <a:avLst/>
            </a:prstGeom>
            <a:noFill/>
          </p:spPr>
          <p:txBody>
            <a:bodyPr wrap="square">
              <a:spAutoFit/>
            </a:bodyPr>
            <a:lstStyle/>
            <a:p>
              <a:pPr marL="0" marR="0">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Bố cục của bài văn phải đảm bảo có đủ 3 phần: mở bài, thân bài, kết bài.</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Cách lựa chọn chi tiết miêu tả: cần chọn lựa các chi tiết tiêu biểu, khi miêu tả có thể làm rõ liên tưởng, hình dung về người được tả.</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Cần quan sát người được tả thật kĩ: về ngoại hình, thói quen, cử chỉ, hành động, công việc, quan hệ của người đó với mọi người xung quanh.</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Chọn từ ngữ miêu tả thích hợp: dùng từ ngữ phù hợp với người miêu tả về tuổi tác, giới tính, nghề nghiệp.</a:t>
              </a:r>
              <a:endParaRPr lang="en-US" sz="38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1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8486869"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2845506" y="5509549"/>
            <a:ext cx="2287236" cy="3044574"/>
          </a:xfrm>
          <a:custGeom>
            <a:avLst/>
            <a:gdLst/>
            <a:ahLst/>
            <a:cxnLst/>
            <a:rect l="l" t="t" r="r" b="b"/>
            <a:pathLst>
              <a:path w="2287236" h="3044574">
                <a:moveTo>
                  <a:pt x="0" y="0"/>
                </a:moveTo>
                <a:lnTo>
                  <a:pt x="2287236" y="0"/>
                </a:lnTo>
                <a:lnTo>
                  <a:pt x="2287236" y="3044574"/>
                </a:lnTo>
                <a:lnTo>
                  <a:pt x="0" y="3044574"/>
                </a:lnTo>
                <a:lnTo>
                  <a:pt x="0" y="0"/>
                </a:lnTo>
                <a:close/>
              </a:path>
            </a:pathLst>
          </a:custGeom>
          <a:blipFill>
            <a:blip r:embed="rId3"/>
            <a:stretch>
              <a:fillRect/>
            </a:stretch>
          </a:blipFill>
        </p:spPr>
        <p:txBody>
          <a:bodyPr/>
          <a:lstStyle/>
          <a:p>
            <a:endParaRPr lang="en-US"/>
          </a:p>
        </p:txBody>
      </p:sp>
      <p:sp>
        <p:nvSpPr>
          <p:cNvPr id="5" name="Freeform 5"/>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2590800" y="2462544"/>
            <a:ext cx="134874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2251" y="585730"/>
            <a:ext cx="4746264" cy="2865557"/>
          </a:xfrm>
          <a:custGeom>
            <a:avLst/>
            <a:gdLst/>
            <a:ahLst/>
            <a:cxnLst/>
            <a:rect l="l" t="t" r="r" b="b"/>
            <a:pathLst>
              <a:path w="4746264" h="2865557">
                <a:moveTo>
                  <a:pt x="0" y="0"/>
                </a:moveTo>
                <a:lnTo>
                  <a:pt x="4746264" y="0"/>
                </a:lnTo>
                <a:lnTo>
                  <a:pt x="4746264" y="2865557"/>
                </a:lnTo>
                <a:lnTo>
                  <a:pt x="0" y="2865557"/>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4ECEA8AD-36B0-7AB3-4BA2-8B93C56F6673}"/>
              </a:ext>
            </a:extLst>
          </p:cNvPr>
          <p:cNvPicPr>
            <a:picLocks noChangeAspect="1"/>
          </p:cNvPicPr>
          <p:nvPr/>
        </p:nvPicPr>
        <p:blipFill>
          <a:blip r:embed="rId5"/>
          <a:stretch>
            <a:fillRect/>
          </a:stretch>
        </p:blipFill>
        <p:spPr>
          <a:xfrm>
            <a:off x="4038600" y="2857500"/>
            <a:ext cx="11125200" cy="4527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7824678"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1120" y="1174529"/>
              <a:ext cx="3406483" cy="1046440"/>
            </a:xfrm>
            <a:prstGeom prst="rect">
              <a:avLst/>
            </a:prstGeom>
            <a:noFill/>
          </p:spPr>
          <p:txBody>
            <a:bodyPr wrap="square" rtlCol="0">
              <a:spAutoFit/>
            </a:bodyPr>
            <a:lstStyle/>
            <a:p>
              <a:pPr algn="ctr" defTabSz="1371600"/>
              <a:r>
                <a:rPr lang="vi-VN" sz="4800" b="1" i="0" dirty="0">
                  <a:solidFill>
                    <a:srgbClr val="000000"/>
                  </a:solidFill>
                  <a:effectLst/>
                  <a:latin typeface="Cambria" panose="02040503050406030204" pitchFamily="18" charset="0"/>
                  <a:ea typeface="Cambria" panose="02040503050406030204" pitchFamily="18" charset="0"/>
                </a:rPr>
                <a:t>a. Người được tả trong bài văn trên là ai?</a:t>
              </a:r>
              <a:endParaRPr lang="vi-VN" sz="4800" b="1" dirty="0">
                <a:solidFill>
                  <a:prstClr val="black"/>
                </a:solidFill>
                <a:latin typeface="Cambria" panose="02040503050406030204" pitchFamily="18" charset="0"/>
                <a:ea typeface="Cambria" panose="02040503050406030204" pitchFamily="18" charset="0"/>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defTabSz="1371600">
              <a:defRPr/>
            </a:pPr>
            <a:endParaRPr lang="vi-VN" sz="27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7620000" y="4152900"/>
            <a:ext cx="8774145" cy="4247317"/>
          </a:xfrm>
          <a:prstGeom prst="rect">
            <a:avLst/>
          </a:prstGeom>
          <a:noFill/>
        </p:spPr>
        <p:txBody>
          <a:bodyPr wrap="square">
            <a:spAutoFit/>
          </a:bodyPr>
          <a:lstStyle/>
          <a:p>
            <a:pPr algn="just" defTabSz="1371600"/>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được tả trong bài văn trên là Thắng, cậu bé được ví như con cá vược của thôn Bần, là người bơi giỏi trong số đám trẻ của thôn.</a:t>
            </a:r>
          </a:p>
        </p:txBody>
      </p:sp>
    </p:spTree>
    <p:extLst>
      <p:ext uri="{BB962C8B-B14F-4D97-AF65-F5344CB8AC3E}">
        <p14:creationId xmlns:p14="http://schemas.microsoft.com/office/powerpoint/2010/main" val="18415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1072</Words>
  <Application>Microsoft Office PowerPoint</Application>
  <PresentationFormat>Custom</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#9Slide03 BoosterNextFYBlack</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19</cp:revision>
  <dcterms:created xsi:type="dcterms:W3CDTF">2006-08-16T00:00:00Z</dcterms:created>
  <dcterms:modified xsi:type="dcterms:W3CDTF">2026-01-20T08:29:54Z</dcterms:modified>
  <dc:identifier>DAGSGSjGnWM</dc:identifier>
</cp:coreProperties>
</file>